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20"/>
  </p:notesMasterIdLst>
  <p:handoutMasterIdLst>
    <p:handoutMasterId r:id="rId21"/>
  </p:handoutMasterIdLst>
  <p:sldIdLst>
    <p:sldId id="821" r:id="rId2"/>
    <p:sldId id="822" r:id="rId3"/>
    <p:sldId id="704" r:id="rId4"/>
    <p:sldId id="559" r:id="rId5"/>
    <p:sldId id="343" r:id="rId6"/>
    <p:sldId id="600" r:id="rId7"/>
    <p:sldId id="837" r:id="rId8"/>
    <p:sldId id="497" r:id="rId9"/>
    <p:sldId id="844" r:id="rId10"/>
    <p:sldId id="843" r:id="rId11"/>
    <p:sldId id="266" r:id="rId12"/>
    <p:sldId id="846" r:id="rId13"/>
    <p:sldId id="267" r:id="rId14"/>
    <p:sldId id="813" r:id="rId15"/>
    <p:sldId id="705" r:id="rId16"/>
    <p:sldId id="832" r:id="rId17"/>
    <p:sldId id="842" r:id="rId18"/>
    <p:sldId id="598" r:id="rId19"/>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28140"/>
    <a:srgbClr val="37BFC1"/>
    <a:srgbClr val="F9F9F9"/>
    <a:srgbClr val="FFF9FF"/>
    <a:srgbClr val="F9E7A8"/>
    <a:srgbClr val="EAB483"/>
    <a:srgbClr val="A2FFEB"/>
    <a:srgbClr val="F5FCFF"/>
    <a:srgbClr val="FFF5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68"/>
    <p:restoredTop sz="86364" autoAdjust="0"/>
  </p:normalViewPr>
  <p:slideViewPr>
    <p:cSldViewPr>
      <p:cViewPr varScale="1">
        <p:scale>
          <a:sx n="114" d="100"/>
          <a:sy n="114" d="100"/>
        </p:scale>
        <p:origin x="168" y="664"/>
      </p:cViewPr>
      <p:guideLst>
        <p:guide orient="horz" pos="162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91" d="100"/>
        <a:sy n="9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640F9A-3ACB-1245-AC53-97C2DD4065BC}" type="datetimeFigureOut">
              <a:rPr lang="en-US" smtClean="0"/>
              <a:t>9/12/22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DC6E7F-C6C2-4B46-9ABB-5B50F7052924}" type="slidenum">
              <a:rPr lang="en-US" smtClean="0"/>
              <a:t>‹#›</a:t>
            </a:fld>
            <a:endParaRPr lang="en-US"/>
          </a:p>
        </p:txBody>
      </p:sp>
    </p:spTree>
    <p:extLst>
      <p:ext uri="{BB962C8B-B14F-4D97-AF65-F5344CB8AC3E}">
        <p14:creationId xmlns:p14="http://schemas.microsoft.com/office/powerpoint/2010/main" val="100658815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9391A78-D178-7146-B2FA-49ACB6279941}" type="slidenum">
              <a:rPr lang="en-US"/>
              <a:pPr>
                <a:defRPr/>
              </a:pPr>
              <a:t>‹#›</a:t>
            </a:fld>
            <a:endParaRPr lang="en-US"/>
          </a:p>
        </p:txBody>
      </p:sp>
    </p:spTree>
    <p:extLst>
      <p:ext uri="{BB962C8B-B14F-4D97-AF65-F5344CB8AC3E}">
        <p14:creationId xmlns:p14="http://schemas.microsoft.com/office/powerpoint/2010/main" val="295179212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2300">
                <a:solidFill>
                  <a:schemeClr val="tx1"/>
                </a:solidFill>
                <a:latin typeface="Arial" panose="020B0604020202020204" pitchFamily="34" charset="0"/>
                <a:ea typeface="MS PGothic" panose="020B0600070205080204" pitchFamily="34" charset="-128"/>
              </a:defRPr>
            </a:lvl1pPr>
            <a:lvl2pPr marL="1428767" indent="-549526">
              <a:spcBef>
                <a:spcPct val="30000"/>
              </a:spcBef>
              <a:defRPr sz="2300">
                <a:solidFill>
                  <a:schemeClr val="tx1"/>
                </a:solidFill>
                <a:latin typeface="Arial" panose="020B0604020202020204" pitchFamily="34" charset="0"/>
                <a:ea typeface="MS PGothic" panose="020B0600070205080204" pitchFamily="34" charset="-128"/>
              </a:defRPr>
            </a:lvl2pPr>
            <a:lvl3pPr marL="2198103" indent="-439621">
              <a:spcBef>
                <a:spcPct val="30000"/>
              </a:spcBef>
              <a:defRPr sz="2300">
                <a:solidFill>
                  <a:schemeClr val="tx1"/>
                </a:solidFill>
                <a:latin typeface="Arial" panose="020B0604020202020204" pitchFamily="34" charset="0"/>
                <a:ea typeface="MS PGothic" panose="020B0600070205080204" pitchFamily="34" charset="-128"/>
              </a:defRPr>
            </a:lvl3pPr>
            <a:lvl4pPr marL="3077345" indent="-439621">
              <a:spcBef>
                <a:spcPct val="30000"/>
              </a:spcBef>
              <a:defRPr sz="2300">
                <a:solidFill>
                  <a:schemeClr val="tx1"/>
                </a:solidFill>
                <a:latin typeface="Arial" panose="020B0604020202020204" pitchFamily="34" charset="0"/>
                <a:ea typeface="MS PGothic" panose="020B0600070205080204" pitchFamily="34" charset="-128"/>
              </a:defRPr>
            </a:lvl4pPr>
            <a:lvl5pPr marL="3956586" indent="-439621">
              <a:spcBef>
                <a:spcPct val="30000"/>
              </a:spcBef>
              <a:defRPr sz="2300">
                <a:solidFill>
                  <a:schemeClr val="tx1"/>
                </a:solidFill>
                <a:latin typeface="Arial" panose="020B0604020202020204" pitchFamily="34" charset="0"/>
                <a:ea typeface="MS PGothic" panose="020B0600070205080204" pitchFamily="34" charset="-128"/>
              </a:defRPr>
            </a:lvl5pPr>
            <a:lvl6pPr marL="4835827" indent="-439621" eaLnBrk="0" fontAlgn="base" hangingPunct="0">
              <a:spcBef>
                <a:spcPct val="30000"/>
              </a:spcBef>
              <a:spcAft>
                <a:spcPct val="0"/>
              </a:spcAft>
              <a:defRPr sz="2300">
                <a:solidFill>
                  <a:schemeClr val="tx1"/>
                </a:solidFill>
                <a:latin typeface="Arial" panose="020B0604020202020204" pitchFamily="34" charset="0"/>
                <a:ea typeface="MS PGothic" panose="020B0600070205080204" pitchFamily="34" charset="-128"/>
              </a:defRPr>
            </a:lvl6pPr>
            <a:lvl7pPr marL="5715069" indent="-439621" eaLnBrk="0" fontAlgn="base" hangingPunct="0">
              <a:spcBef>
                <a:spcPct val="30000"/>
              </a:spcBef>
              <a:spcAft>
                <a:spcPct val="0"/>
              </a:spcAft>
              <a:defRPr sz="2300">
                <a:solidFill>
                  <a:schemeClr val="tx1"/>
                </a:solidFill>
                <a:latin typeface="Arial" panose="020B0604020202020204" pitchFamily="34" charset="0"/>
                <a:ea typeface="MS PGothic" panose="020B0600070205080204" pitchFamily="34" charset="-128"/>
              </a:defRPr>
            </a:lvl7pPr>
            <a:lvl8pPr marL="6594310" indent="-439621" eaLnBrk="0" fontAlgn="base" hangingPunct="0">
              <a:spcBef>
                <a:spcPct val="30000"/>
              </a:spcBef>
              <a:spcAft>
                <a:spcPct val="0"/>
              </a:spcAft>
              <a:defRPr sz="2300">
                <a:solidFill>
                  <a:schemeClr val="tx1"/>
                </a:solidFill>
                <a:latin typeface="Arial" panose="020B0604020202020204" pitchFamily="34" charset="0"/>
                <a:ea typeface="MS PGothic" panose="020B0600070205080204" pitchFamily="34" charset="-128"/>
              </a:defRPr>
            </a:lvl8pPr>
            <a:lvl9pPr marL="7473551" indent="-439621" eaLnBrk="0" fontAlgn="base" hangingPunct="0">
              <a:spcBef>
                <a:spcPct val="30000"/>
              </a:spcBef>
              <a:spcAft>
                <a:spcPct val="0"/>
              </a:spcAft>
              <a:defRPr sz="2300">
                <a:solidFill>
                  <a:schemeClr val="tx1"/>
                </a:solidFill>
                <a:latin typeface="Arial" panose="020B0604020202020204" pitchFamily="34" charset="0"/>
                <a:ea typeface="MS PGothic" panose="020B0600070205080204" pitchFamily="34" charset="-128"/>
              </a:defRPr>
            </a:lvl9pPr>
          </a:lstStyle>
          <a:p>
            <a:pPr>
              <a:spcBef>
                <a:spcPct val="0"/>
              </a:spcBef>
            </a:pPr>
            <a:fld id="{5608B41E-5316-45B2-8AF5-6044F5F7838D}" type="slidenum">
              <a:rPr lang="fr-FR" altLang="fr-FR" smtClean="0"/>
              <a:pPr>
                <a:spcBef>
                  <a:spcPct val="0"/>
                </a:spcBef>
              </a:pPr>
              <a:t>1</a:t>
            </a:fld>
            <a:endParaRPr lang="fr-FR" altLang="fr-F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fr-FR"/>
          </a:p>
        </p:txBody>
      </p:sp>
    </p:spTree>
    <p:extLst>
      <p:ext uri="{BB962C8B-B14F-4D97-AF65-F5344CB8AC3E}">
        <p14:creationId xmlns:p14="http://schemas.microsoft.com/office/powerpoint/2010/main" val="44105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a:t>Data has been provided by the program of “Monitoring and management of </a:t>
            </a:r>
            <a:r>
              <a:rPr lang="en-GB" dirty="0" err="1"/>
              <a:t>Ostreopsis</a:t>
            </a:r>
            <a:r>
              <a:rPr lang="en-GB" dirty="0"/>
              <a:t> blooms in the coastal bathing waters of Catalonia” which carried out in collaboration between the Catalan Water Agency and Elisa </a:t>
            </a:r>
            <a:r>
              <a:rPr lang="en-GB" dirty="0" err="1"/>
              <a:t>Berdalet's</a:t>
            </a:r>
            <a:r>
              <a:rPr lang="en-GB" dirty="0"/>
              <a:t> group which is a member of the </a:t>
            </a:r>
            <a:r>
              <a:rPr lang="en-GB" dirty="0" err="1"/>
              <a:t>Sharemed</a:t>
            </a:r>
            <a:r>
              <a:rPr lang="en-GB" dirty="0"/>
              <a:t> partner from CSIC.</a:t>
            </a:r>
          </a:p>
          <a:p>
            <a:endParaRPr lang="en-GB" dirty="0"/>
          </a:p>
          <a:p>
            <a:r>
              <a:rPr lang="en-GB" dirty="0"/>
              <a:t>- Si fos possible, posar </a:t>
            </a:r>
            <a:r>
              <a:rPr lang="en-GB" i="1" dirty="0"/>
              <a:t>Ostreopsis </a:t>
            </a:r>
            <a:r>
              <a:rPr lang="en-GB" i="0" dirty="0"/>
              <a:t>(només capital letter, italics)</a:t>
            </a:r>
            <a:r>
              <a:rPr lang="en-GB" i="1" dirty="0"/>
              <a:t> </a:t>
            </a:r>
            <a:r>
              <a:rPr lang="en-GB" i="0" dirty="0"/>
              <a:t>en el quadre</a:t>
            </a:r>
            <a:endParaRPr lang="en-GB" i="1" dirty="0"/>
          </a:p>
        </p:txBody>
      </p:sp>
      <p:sp>
        <p:nvSpPr>
          <p:cNvPr id="4" name="3 Marcador de número de diapositiva"/>
          <p:cNvSpPr>
            <a:spLocks noGrp="1"/>
          </p:cNvSpPr>
          <p:nvPr>
            <p:ph type="sldNum" sz="quarter" idx="10"/>
          </p:nvPr>
        </p:nvSpPr>
        <p:spPr/>
        <p:txBody>
          <a:bodyPr/>
          <a:lstStyle/>
          <a:p>
            <a:pPr>
              <a:defRPr/>
            </a:pPr>
            <a:fld id="{042C9EA3-4F78-43C0-90CD-2B999B5B87C1}" type="slidenum">
              <a:rPr lang="fr-FR" altLang="fr-FR" smtClean="0"/>
              <a:pPr>
                <a:defRPr/>
              </a:pPr>
              <a:t>14</a:t>
            </a:fld>
            <a:endParaRPr lang="fr-FR" altLang="fr-FR"/>
          </a:p>
        </p:txBody>
      </p:sp>
    </p:spTree>
    <p:extLst>
      <p:ext uri="{BB962C8B-B14F-4D97-AF65-F5344CB8AC3E}">
        <p14:creationId xmlns:p14="http://schemas.microsoft.com/office/powerpoint/2010/main" val="3622246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A9A1BCB-D638-4E06-AD04-8082BFFD2CCA}" type="slidenum">
              <a:rPr lang="es-ES" smtClean="0"/>
              <a:t>15</a:t>
            </a:fld>
            <a:endParaRPr lang="es-ES"/>
          </a:p>
        </p:txBody>
      </p:sp>
    </p:spTree>
    <p:extLst>
      <p:ext uri="{BB962C8B-B14F-4D97-AF65-F5344CB8AC3E}">
        <p14:creationId xmlns:p14="http://schemas.microsoft.com/office/powerpoint/2010/main" val="19019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a:t>Data has been provided by the program of “Monitoring and management of </a:t>
            </a:r>
            <a:r>
              <a:rPr lang="en-GB" dirty="0" err="1"/>
              <a:t>Ostreopsis</a:t>
            </a:r>
            <a:r>
              <a:rPr lang="en-GB" dirty="0"/>
              <a:t> blooms in the coastal bathing waters of Catalonia” which carried out in collaboration between the Catalan Water Agency and Elisa </a:t>
            </a:r>
            <a:r>
              <a:rPr lang="en-GB" dirty="0" err="1"/>
              <a:t>Berdalet's</a:t>
            </a:r>
            <a:r>
              <a:rPr lang="en-GB" dirty="0"/>
              <a:t> group which is a member of the </a:t>
            </a:r>
            <a:r>
              <a:rPr lang="en-GB" dirty="0" err="1"/>
              <a:t>Sharemed</a:t>
            </a:r>
            <a:r>
              <a:rPr lang="en-GB" dirty="0"/>
              <a:t> partner from CSIC.</a:t>
            </a:r>
          </a:p>
          <a:p>
            <a:endParaRPr lang="en-GB" dirty="0"/>
          </a:p>
          <a:p>
            <a:r>
              <a:rPr lang="en-GB" dirty="0"/>
              <a:t>- Si fos possible, posar </a:t>
            </a:r>
            <a:r>
              <a:rPr lang="en-GB" i="1" dirty="0"/>
              <a:t>Ostreopsis </a:t>
            </a:r>
            <a:r>
              <a:rPr lang="en-GB" i="0" dirty="0"/>
              <a:t>(només capital letter, italics)</a:t>
            </a:r>
            <a:r>
              <a:rPr lang="en-GB" i="1" dirty="0"/>
              <a:t> </a:t>
            </a:r>
            <a:r>
              <a:rPr lang="en-GB" i="0" dirty="0"/>
              <a:t>en el quadre</a:t>
            </a:r>
            <a:endParaRPr lang="en-GB" i="1" dirty="0"/>
          </a:p>
        </p:txBody>
      </p:sp>
      <p:sp>
        <p:nvSpPr>
          <p:cNvPr id="4" name="3 Marcador de número de diapositiva"/>
          <p:cNvSpPr>
            <a:spLocks noGrp="1"/>
          </p:cNvSpPr>
          <p:nvPr>
            <p:ph type="sldNum" sz="quarter" idx="10"/>
          </p:nvPr>
        </p:nvSpPr>
        <p:spPr/>
        <p:txBody>
          <a:bodyPr/>
          <a:lstStyle/>
          <a:p>
            <a:pPr>
              <a:defRPr/>
            </a:pPr>
            <a:fld id="{042C9EA3-4F78-43C0-90CD-2B999B5B87C1}" type="slidenum">
              <a:rPr lang="fr-FR" altLang="fr-FR" smtClean="0"/>
              <a:pPr>
                <a:defRPr/>
              </a:pPr>
              <a:t>16</a:t>
            </a:fld>
            <a:endParaRPr lang="fr-FR" altLang="fr-FR"/>
          </a:p>
        </p:txBody>
      </p:sp>
    </p:spTree>
    <p:extLst>
      <p:ext uri="{BB962C8B-B14F-4D97-AF65-F5344CB8AC3E}">
        <p14:creationId xmlns:p14="http://schemas.microsoft.com/office/powerpoint/2010/main" val="2263233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a:t>Data has been provided by the program of “Monitoring and management of </a:t>
            </a:r>
            <a:r>
              <a:rPr lang="en-GB" dirty="0" err="1"/>
              <a:t>Ostreopsis</a:t>
            </a:r>
            <a:r>
              <a:rPr lang="en-GB" dirty="0"/>
              <a:t> blooms in the coastal bathing waters of Catalonia” which carried out in collaboration between the Catalan Water Agency and Elisa </a:t>
            </a:r>
            <a:r>
              <a:rPr lang="en-GB" dirty="0" err="1"/>
              <a:t>Berdalet's</a:t>
            </a:r>
            <a:r>
              <a:rPr lang="en-GB" dirty="0"/>
              <a:t> group which is a member of the </a:t>
            </a:r>
            <a:r>
              <a:rPr lang="en-GB" dirty="0" err="1"/>
              <a:t>Sharemed</a:t>
            </a:r>
            <a:r>
              <a:rPr lang="en-GB" dirty="0"/>
              <a:t> partner from CSIC.</a:t>
            </a:r>
          </a:p>
        </p:txBody>
      </p:sp>
      <p:sp>
        <p:nvSpPr>
          <p:cNvPr id="4" name="3 Marcador de número de diapositiva"/>
          <p:cNvSpPr>
            <a:spLocks noGrp="1"/>
          </p:cNvSpPr>
          <p:nvPr>
            <p:ph type="sldNum" sz="quarter" idx="10"/>
          </p:nvPr>
        </p:nvSpPr>
        <p:spPr/>
        <p:txBody>
          <a:bodyPr/>
          <a:lstStyle/>
          <a:p>
            <a:pPr>
              <a:defRPr/>
            </a:pPr>
            <a:fld id="{042C9EA3-4F78-43C0-90CD-2B999B5B87C1}" type="slidenum">
              <a:rPr lang="fr-FR" altLang="fr-FR" smtClean="0"/>
              <a:pPr>
                <a:defRPr/>
              </a:pPr>
              <a:t>17</a:t>
            </a:fld>
            <a:endParaRPr lang="fr-FR" altLang="fr-FR"/>
          </a:p>
        </p:txBody>
      </p:sp>
    </p:spTree>
    <p:extLst>
      <p:ext uri="{BB962C8B-B14F-4D97-AF65-F5344CB8AC3E}">
        <p14:creationId xmlns:p14="http://schemas.microsoft.com/office/powerpoint/2010/main" val="855133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25EC0AE1-83F7-DC47-A3F6-9F20839840E5}" type="slidenum">
              <a:rPr lang="en-US" altLang="en-US"/>
              <a:pPr>
                <a:defRPr/>
              </a:pPr>
              <a:t>4</a:t>
            </a:fld>
            <a:endParaRPr lang="en-US" altLang="en-US"/>
          </a:p>
        </p:txBody>
      </p:sp>
    </p:spTree>
    <p:extLst>
      <p:ext uri="{BB962C8B-B14F-4D97-AF65-F5344CB8AC3E}">
        <p14:creationId xmlns:p14="http://schemas.microsoft.com/office/powerpoint/2010/main" val="3932144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92AC44F7-3FDB-4198-926A-06BA77CB2464}" type="slidenum">
              <a:rPr lang="ca-ES" smtClean="0"/>
              <a:t>5</a:t>
            </a:fld>
            <a:endParaRPr lang="ca-ES" dirty="0"/>
          </a:p>
        </p:txBody>
      </p:sp>
    </p:spTree>
    <p:extLst>
      <p:ext uri="{BB962C8B-B14F-4D97-AF65-F5344CB8AC3E}">
        <p14:creationId xmlns:p14="http://schemas.microsoft.com/office/powerpoint/2010/main" val="2562797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FCFEB-C117-194D-A11B-48AABDFD25B3}" type="slidenum">
              <a:rPr lang="es-ES" smtClean="0"/>
              <a:pPr>
                <a:defRPr/>
              </a:pPr>
              <a:t>6</a:t>
            </a:fld>
            <a:endParaRPr lang="es-ES"/>
          </a:p>
        </p:txBody>
      </p:sp>
    </p:spTree>
    <p:extLst>
      <p:ext uri="{BB962C8B-B14F-4D97-AF65-F5344CB8AC3E}">
        <p14:creationId xmlns:p14="http://schemas.microsoft.com/office/powerpoint/2010/main" val="942171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a:t>Data has been provided by the program of “Monitoring and management of </a:t>
            </a:r>
            <a:r>
              <a:rPr lang="en-GB" dirty="0" err="1"/>
              <a:t>Ostreopsis</a:t>
            </a:r>
            <a:r>
              <a:rPr lang="en-GB" dirty="0"/>
              <a:t> blooms in the coastal bathing waters of Catalonia” which carried out in collaboration between the Catalan Water Agency and Elisa </a:t>
            </a:r>
            <a:r>
              <a:rPr lang="en-GB" dirty="0" err="1"/>
              <a:t>Berdalet's</a:t>
            </a:r>
            <a:r>
              <a:rPr lang="en-GB" dirty="0"/>
              <a:t> group which is a member of the </a:t>
            </a:r>
            <a:r>
              <a:rPr lang="en-GB" dirty="0" err="1"/>
              <a:t>Sharemed</a:t>
            </a:r>
            <a:r>
              <a:rPr lang="en-GB" dirty="0"/>
              <a:t> partner from CSIC.</a:t>
            </a:r>
          </a:p>
          <a:p>
            <a:endParaRPr lang="en-GB" dirty="0"/>
          </a:p>
          <a:p>
            <a:r>
              <a:rPr lang="en-GB" dirty="0"/>
              <a:t>- Si fos possible, posar </a:t>
            </a:r>
            <a:r>
              <a:rPr lang="en-GB" i="1" dirty="0"/>
              <a:t>Ostreopsis </a:t>
            </a:r>
            <a:r>
              <a:rPr lang="en-GB" i="0" dirty="0"/>
              <a:t>(només capital letter, italics)</a:t>
            </a:r>
            <a:r>
              <a:rPr lang="en-GB" i="1" dirty="0"/>
              <a:t> </a:t>
            </a:r>
            <a:r>
              <a:rPr lang="en-GB" i="0" dirty="0"/>
              <a:t>en el quadre</a:t>
            </a:r>
            <a:endParaRPr lang="en-GB" i="1" dirty="0"/>
          </a:p>
        </p:txBody>
      </p:sp>
      <p:sp>
        <p:nvSpPr>
          <p:cNvPr id="4" name="3 Marcador de número de diapositiva"/>
          <p:cNvSpPr>
            <a:spLocks noGrp="1"/>
          </p:cNvSpPr>
          <p:nvPr>
            <p:ph type="sldNum" sz="quarter" idx="10"/>
          </p:nvPr>
        </p:nvSpPr>
        <p:spPr/>
        <p:txBody>
          <a:bodyPr/>
          <a:lstStyle/>
          <a:p>
            <a:pPr>
              <a:defRPr/>
            </a:pPr>
            <a:fld id="{042C9EA3-4F78-43C0-90CD-2B999B5B87C1}" type="slidenum">
              <a:rPr lang="fr-FR" altLang="fr-FR" smtClean="0"/>
              <a:pPr>
                <a:defRPr/>
              </a:pPr>
              <a:t>9</a:t>
            </a:fld>
            <a:endParaRPr lang="fr-FR" altLang="fr-FR"/>
          </a:p>
        </p:txBody>
      </p:sp>
    </p:spTree>
    <p:extLst>
      <p:ext uri="{BB962C8B-B14F-4D97-AF65-F5344CB8AC3E}">
        <p14:creationId xmlns:p14="http://schemas.microsoft.com/office/powerpoint/2010/main" val="646756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a:t>Data has been provided by the program of “Monitoring and management of </a:t>
            </a:r>
            <a:r>
              <a:rPr lang="en-GB" dirty="0" err="1"/>
              <a:t>Ostreopsis</a:t>
            </a:r>
            <a:r>
              <a:rPr lang="en-GB" dirty="0"/>
              <a:t> blooms in the coastal bathing waters of Catalonia” which carried out in collaboration between the Catalan Water Agency and Elisa </a:t>
            </a:r>
            <a:r>
              <a:rPr lang="en-GB" dirty="0" err="1"/>
              <a:t>Berdalet's</a:t>
            </a:r>
            <a:r>
              <a:rPr lang="en-GB" dirty="0"/>
              <a:t> group which is a member of the </a:t>
            </a:r>
            <a:r>
              <a:rPr lang="en-GB" dirty="0" err="1"/>
              <a:t>Sharemed</a:t>
            </a:r>
            <a:r>
              <a:rPr lang="en-GB" dirty="0"/>
              <a:t> partner from CSIC.</a:t>
            </a:r>
          </a:p>
          <a:p>
            <a:endParaRPr lang="en-GB" dirty="0"/>
          </a:p>
          <a:p>
            <a:r>
              <a:rPr lang="en-GB" dirty="0"/>
              <a:t>- Si fos possible, posar </a:t>
            </a:r>
            <a:r>
              <a:rPr lang="en-GB" i="1" dirty="0"/>
              <a:t>Ostreopsis </a:t>
            </a:r>
            <a:r>
              <a:rPr lang="en-GB" i="0" dirty="0"/>
              <a:t>(només capital letter, italics)</a:t>
            </a:r>
            <a:r>
              <a:rPr lang="en-GB" i="1" dirty="0"/>
              <a:t> </a:t>
            </a:r>
            <a:r>
              <a:rPr lang="en-GB" i="0" dirty="0"/>
              <a:t>en el quadre</a:t>
            </a:r>
            <a:endParaRPr lang="en-GB" i="1" dirty="0"/>
          </a:p>
        </p:txBody>
      </p:sp>
      <p:sp>
        <p:nvSpPr>
          <p:cNvPr id="4" name="3 Marcador de número de diapositiva"/>
          <p:cNvSpPr>
            <a:spLocks noGrp="1"/>
          </p:cNvSpPr>
          <p:nvPr>
            <p:ph type="sldNum" sz="quarter" idx="10"/>
          </p:nvPr>
        </p:nvSpPr>
        <p:spPr/>
        <p:txBody>
          <a:bodyPr/>
          <a:lstStyle/>
          <a:p>
            <a:pPr>
              <a:defRPr/>
            </a:pPr>
            <a:fld id="{042C9EA3-4F78-43C0-90CD-2B999B5B87C1}" type="slidenum">
              <a:rPr lang="fr-FR" altLang="fr-FR" smtClean="0"/>
              <a:pPr>
                <a:defRPr/>
              </a:pPr>
              <a:t>10</a:t>
            </a:fld>
            <a:endParaRPr lang="fr-FR" altLang="fr-FR"/>
          </a:p>
        </p:txBody>
      </p:sp>
    </p:spTree>
    <p:extLst>
      <p:ext uri="{BB962C8B-B14F-4D97-AF65-F5344CB8AC3E}">
        <p14:creationId xmlns:p14="http://schemas.microsoft.com/office/powerpoint/2010/main" val="3841811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0A9A1BCB-D638-4E06-AD04-8082BFFD2CCA}" type="slidenum">
              <a:rPr lang="es-ES" smtClean="0"/>
              <a:t>11</a:t>
            </a:fld>
            <a:endParaRPr lang="es-ES"/>
          </a:p>
        </p:txBody>
      </p:sp>
    </p:spTree>
    <p:extLst>
      <p:ext uri="{BB962C8B-B14F-4D97-AF65-F5344CB8AC3E}">
        <p14:creationId xmlns:p14="http://schemas.microsoft.com/office/powerpoint/2010/main" val="3283077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500" kern="1200" dirty="0">
              <a:solidFill>
                <a:schemeClr val="tx1"/>
              </a:solidFill>
              <a:effectLst/>
              <a:highlight>
                <a:srgbClr val="FFFF00"/>
              </a:highlight>
              <a:latin typeface="+mn-l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8FDBF57A-6994-9647-9A75-938BC64064B4}" type="slidenum">
              <a:rPr lang="es-ES" smtClean="0"/>
              <a:pPr>
                <a:defRPr/>
              </a:pPr>
              <a:t>12</a:t>
            </a:fld>
            <a:endParaRPr lang="es-ES"/>
          </a:p>
        </p:txBody>
      </p:sp>
    </p:spTree>
    <p:extLst>
      <p:ext uri="{BB962C8B-B14F-4D97-AF65-F5344CB8AC3E}">
        <p14:creationId xmlns:p14="http://schemas.microsoft.com/office/powerpoint/2010/main" val="2325483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A9A1BCB-D638-4E06-AD04-8082BFFD2CCA}" type="slidenum">
              <a:rPr lang="es-ES" smtClean="0"/>
              <a:t>13</a:t>
            </a:fld>
            <a:endParaRPr lang="es-ES"/>
          </a:p>
        </p:txBody>
      </p:sp>
    </p:spTree>
    <p:extLst>
      <p:ext uri="{BB962C8B-B14F-4D97-AF65-F5344CB8AC3E}">
        <p14:creationId xmlns:p14="http://schemas.microsoft.com/office/powerpoint/2010/main" val="2963227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1714500"/>
            <a:ext cx="7772400" cy="857250"/>
          </a:xfrm>
        </p:spPr>
        <p:txBody>
          <a:bodyPr/>
          <a:lstStyle>
            <a:lvl1pPr algn="r">
              <a:defRPr/>
            </a:lvl1pPr>
          </a:lstStyle>
          <a:p>
            <a:r>
              <a:rPr lang="en-US"/>
              <a:t>Click to edit Master title style</a:t>
            </a:r>
          </a:p>
        </p:txBody>
      </p:sp>
      <p:sp>
        <p:nvSpPr>
          <p:cNvPr id="10243" name="Rectangle 3"/>
          <p:cNvSpPr>
            <a:spLocks noGrp="1" noChangeArrowheads="1"/>
          </p:cNvSpPr>
          <p:nvPr>
            <p:ph type="subTitle" idx="1"/>
          </p:nvPr>
        </p:nvSpPr>
        <p:spPr>
          <a:xfrm>
            <a:off x="2057400" y="2857500"/>
            <a:ext cx="6400800" cy="131445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F4529-3861-7041-B64A-5B048431FA16}" type="slidenum">
              <a:rPr lang="en-US"/>
              <a:pPr>
                <a:defRPr/>
              </a:pPr>
              <a:t>‹#›</a:t>
            </a:fld>
            <a:endParaRPr lang="en-US"/>
          </a:p>
        </p:txBody>
      </p:sp>
    </p:spTree>
    <p:extLst>
      <p:ext uri="{BB962C8B-B14F-4D97-AF65-F5344CB8AC3E}">
        <p14:creationId xmlns:p14="http://schemas.microsoft.com/office/powerpoint/2010/main" val="3514345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C6BD32-0D98-E044-83C3-47C89E369F9E}" type="slidenum">
              <a:rPr lang="en-US"/>
              <a:pPr>
                <a:defRPr/>
              </a:pPr>
              <a:t>‹#›</a:t>
            </a:fld>
            <a:endParaRPr lang="en-US"/>
          </a:p>
        </p:txBody>
      </p:sp>
    </p:spTree>
    <p:extLst>
      <p:ext uri="{BB962C8B-B14F-4D97-AF65-F5344CB8AC3E}">
        <p14:creationId xmlns:p14="http://schemas.microsoft.com/office/powerpoint/2010/main" val="2371807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79A4C6-A6A9-AF4E-A07A-B6610D34CB37}" type="slidenum">
              <a:rPr lang="en-US"/>
              <a:pPr>
                <a:defRPr/>
              </a:pPr>
              <a:t>‹#›</a:t>
            </a:fld>
            <a:endParaRPr lang="en-US"/>
          </a:p>
        </p:txBody>
      </p:sp>
    </p:spTree>
    <p:extLst>
      <p:ext uri="{BB962C8B-B14F-4D97-AF65-F5344CB8AC3E}">
        <p14:creationId xmlns:p14="http://schemas.microsoft.com/office/powerpoint/2010/main" val="1937153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4767264"/>
            <a:ext cx="2133600" cy="273844"/>
          </a:xfrm>
          <a:prstGeom prst="rect">
            <a:avLst/>
          </a:prstGeom>
        </p:spPr>
        <p:txBody>
          <a:bodyPr/>
          <a:lstStyle>
            <a:lvl1pPr>
              <a:defRPr/>
            </a:lvl1pPr>
          </a:lstStyle>
          <a:p>
            <a:pPr>
              <a:defRPr/>
            </a:pPr>
            <a:fld id="{5F4C1981-40BC-4A81-8A9F-6FE823D0FE9B}" type="datetimeFigureOut">
              <a:rPr lang="en-US"/>
              <a:pPr>
                <a:defRPr/>
              </a:pPr>
              <a:t>9/12/22</a:t>
            </a:fld>
            <a:endParaRPr lang="en-US"/>
          </a:p>
        </p:txBody>
      </p:sp>
      <p:sp>
        <p:nvSpPr>
          <p:cNvPr id="6" name="Footer Placeholder 4"/>
          <p:cNvSpPr>
            <a:spLocks noGrp="1"/>
          </p:cNvSpPr>
          <p:nvPr>
            <p:ph type="ftr" sz="quarter" idx="11"/>
          </p:nvPr>
        </p:nvSpPr>
        <p:spPr>
          <a:xfrm>
            <a:off x="3124200" y="4767264"/>
            <a:ext cx="2895600" cy="273844"/>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4"/>
            <a:ext cx="2133600" cy="273844"/>
          </a:xfrm>
          <a:prstGeom prst="rect">
            <a:avLst/>
          </a:prstGeom>
        </p:spPr>
        <p:txBody>
          <a:bodyPr/>
          <a:lstStyle>
            <a:lvl1pPr>
              <a:defRPr/>
            </a:lvl1pPr>
          </a:lstStyle>
          <a:p>
            <a:pPr>
              <a:defRPr/>
            </a:pPr>
            <a:fld id="{0E50FA4A-D1C5-4189-9190-000AB510B208}" type="slidenum">
              <a:rPr lang="en-US"/>
              <a:pPr>
                <a:defRPr/>
              </a:pPr>
              <a:t>‹#›</a:t>
            </a:fld>
            <a:endParaRPr lang="en-US"/>
          </a:p>
        </p:txBody>
      </p:sp>
    </p:spTree>
    <p:extLst>
      <p:ext uri="{BB962C8B-B14F-4D97-AF65-F5344CB8AC3E}">
        <p14:creationId xmlns:p14="http://schemas.microsoft.com/office/powerpoint/2010/main" val="114683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C62153-0334-6B46-A052-2C66A98D6B53}" type="slidenum">
              <a:rPr lang="en-US"/>
              <a:pPr>
                <a:defRPr/>
              </a:pPr>
              <a:t>‹#›</a:t>
            </a:fld>
            <a:endParaRPr lang="en-US"/>
          </a:p>
        </p:txBody>
      </p:sp>
    </p:spTree>
    <p:extLst>
      <p:ext uri="{BB962C8B-B14F-4D97-AF65-F5344CB8AC3E}">
        <p14:creationId xmlns:p14="http://schemas.microsoft.com/office/powerpoint/2010/main" val="3056016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24F9D6-F2DC-9641-A7AE-37FDAE6E82D7}" type="slidenum">
              <a:rPr lang="en-US"/>
              <a:pPr>
                <a:defRPr/>
              </a:pPr>
              <a:t>‹#›</a:t>
            </a:fld>
            <a:endParaRPr lang="en-US"/>
          </a:p>
        </p:txBody>
      </p:sp>
    </p:spTree>
    <p:extLst>
      <p:ext uri="{BB962C8B-B14F-4D97-AF65-F5344CB8AC3E}">
        <p14:creationId xmlns:p14="http://schemas.microsoft.com/office/powerpoint/2010/main" val="217727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07F7FD-D4C3-CB49-B781-5E09435728F3}" type="slidenum">
              <a:rPr lang="en-US"/>
              <a:pPr>
                <a:defRPr/>
              </a:pPr>
              <a:t>‹#›</a:t>
            </a:fld>
            <a:endParaRPr lang="en-US"/>
          </a:p>
        </p:txBody>
      </p:sp>
    </p:spTree>
    <p:extLst>
      <p:ext uri="{BB962C8B-B14F-4D97-AF65-F5344CB8AC3E}">
        <p14:creationId xmlns:p14="http://schemas.microsoft.com/office/powerpoint/2010/main" val="304423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2568A1-17BF-9144-85BA-20C8E21FE115}" type="slidenum">
              <a:rPr lang="en-US"/>
              <a:pPr>
                <a:defRPr/>
              </a:pPr>
              <a:t>‹#›</a:t>
            </a:fld>
            <a:endParaRPr lang="en-US"/>
          </a:p>
        </p:txBody>
      </p:sp>
    </p:spTree>
    <p:extLst>
      <p:ext uri="{BB962C8B-B14F-4D97-AF65-F5344CB8AC3E}">
        <p14:creationId xmlns:p14="http://schemas.microsoft.com/office/powerpoint/2010/main" val="3044876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7BD55D-421B-C244-B4FC-43F5811D6A7D}" type="slidenum">
              <a:rPr lang="en-US"/>
              <a:pPr>
                <a:defRPr/>
              </a:pPr>
              <a:t>‹#›</a:t>
            </a:fld>
            <a:endParaRPr lang="en-US"/>
          </a:p>
        </p:txBody>
      </p:sp>
    </p:spTree>
    <p:extLst>
      <p:ext uri="{BB962C8B-B14F-4D97-AF65-F5344CB8AC3E}">
        <p14:creationId xmlns:p14="http://schemas.microsoft.com/office/powerpoint/2010/main" val="122546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F9BF8-2787-F548-BF97-4F50A6587F9B}" type="slidenum">
              <a:rPr lang="en-US"/>
              <a:pPr>
                <a:defRPr/>
              </a:pPr>
              <a:t>‹#›</a:t>
            </a:fld>
            <a:endParaRPr lang="en-US"/>
          </a:p>
        </p:txBody>
      </p:sp>
    </p:spTree>
    <p:extLst>
      <p:ext uri="{BB962C8B-B14F-4D97-AF65-F5344CB8AC3E}">
        <p14:creationId xmlns:p14="http://schemas.microsoft.com/office/powerpoint/2010/main" val="2062862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9AC3B3-B319-AE4C-9C7A-4778C88B532B}" type="slidenum">
              <a:rPr lang="en-US"/>
              <a:pPr>
                <a:defRPr/>
              </a:pPr>
              <a:t>‹#›</a:t>
            </a:fld>
            <a:endParaRPr lang="en-US"/>
          </a:p>
        </p:txBody>
      </p:sp>
    </p:spTree>
    <p:extLst>
      <p:ext uri="{BB962C8B-B14F-4D97-AF65-F5344CB8AC3E}">
        <p14:creationId xmlns:p14="http://schemas.microsoft.com/office/powerpoint/2010/main" val="179293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BD91C2-33E5-B44F-8B27-8275DDF06408}" type="slidenum">
              <a:rPr lang="en-US"/>
              <a:pPr>
                <a:defRPr/>
              </a:pPr>
              <a:t>‹#›</a:t>
            </a:fld>
            <a:endParaRPr lang="en-US"/>
          </a:p>
        </p:txBody>
      </p:sp>
    </p:spTree>
    <p:extLst>
      <p:ext uri="{BB962C8B-B14F-4D97-AF65-F5344CB8AC3E}">
        <p14:creationId xmlns:p14="http://schemas.microsoft.com/office/powerpoint/2010/main" val="2289796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a:effectLst>
            <a:outerShdw blurRad="50800" dist="12700" dir="81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a:effectLst>
            <a:outerShdw blurRad="50800"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FFFFFF"/>
                </a:solidFill>
                <a:latin typeface="Times New Roman" charset="0"/>
                <a:ea typeface="MS Pゴシック" pitchFamily="-92" charset="-128"/>
                <a:cs typeface="MS Pゴシック" pitchFamily="-92" charset="-128"/>
              </a:defRPr>
            </a:lvl1pPr>
          </a:lstStyle>
          <a:p>
            <a:pPr>
              <a:defRPr/>
            </a:pPr>
            <a:endParaRPr lang="en-US"/>
          </a:p>
        </p:txBody>
      </p:sp>
      <p:sp>
        <p:nvSpPr>
          <p:cNvPr id="9221"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Times New Roman" charset="0"/>
                <a:ea typeface="MS Pゴシック" pitchFamily="-92" charset="-128"/>
                <a:cs typeface="MS Pゴシック" pitchFamily="-92" charset="-128"/>
              </a:defRPr>
            </a:lvl1pPr>
          </a:lstStyle>
          <a:p>
            <a:pPr>
              <a:defRPr/>
            </a:pPr>
            <a:endParaRPr lang="en-US"/>
          </a:p>
        </p:txBody>
      </p:sp>
      <p:sp>
        <p:nvSpPr>
          <p:cNvPr id="9222"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Times New Roman" charset="0"/>
                <a:ea typeface="MS Pゴシック" charset="0"/>
                <a:cs typeface="MS Pゴシック" charset="0"/>
              </a:defRPr>
            </a:lvl1pPr>
          </a:lstStyle>
          <a:p>
            <a:pPr>
              <a:defRPr/>
            </a:pPr>
            <a:fld id="{F629934E-F4D3-F64C-ADE9-BDBED35A61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sldNum="0" hdr="0" ftr="0" dt="0"/>
  <p:txStyles>
    <p:titleStyle>
      <a:lvl1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2pPr>
      <a:lvl3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3pPr>
      <a:lvl4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4pPr>
      <a:lvl5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5pPr>
      <a:lvl6pPr marL="3429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6pPr>
      <a:lvl7pPr marL="6858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7pPr>
      <a:lvl8pPr marL="10287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8pPr>
      <a:lvl9pPr marL="13716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9pPr>
    </p:titleStyle>
    <p:bodyStyle>
      <a:lvl1pPr marL="257175" indent="-257175" algn="l" rtl="0" eaLnBrk="0" fontAlgn="base" hangingPunct="0">
        <a:spcBef>
          <a:spcPct val="20000"/>
        </a:spcBef>
        <a:spcAft>
          <a:spcPct val="0"/>
        </a:spcAft>
        <a:buFont typeface="Wingdings" charset="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Font typeface="Wingdings" charset="0"/>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Font typeface="Wingdings" charset="0"/>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Font typeface="Wingdings" charset="0"/>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Font typeface="Wingdings" charset="0"/>
        <a:buChar char="§"/>
        <a:defRPr sz="1500">
          <a:solidFill>
            <a:schemeClr val="tx1"/>
          </a:solidFill>
          <a:latin typeface="+mn-lt"/>
          <a:ea typeface="+mn-ea"/>
          <a:cs typeface="+mn-cs"/>
        </a:defRPr>
      </a:lvl5pPr>
      <a:lvl6pPr marL="1885950" indent="-171450" algn="l" rtl="0" fontAlgn="base">
        <a:spcBef>
          <a:spcPct val="20000"/>
        </a:spcBef>
        <a:spcAft>
          <a:spcPct val="0"/>
        </a:spcAft>
        <a:buFont typeface="Wingdings" charset="2"/>
        <a:buChar char="§"/>
        <a:defRPr sz="1500">
          <a:solidFill>
            <a:schemeClr val="tx1"/>
          </a:solidFill>
          <a:latin typeface="+mn-lt"/>
          <a:ea typeface="+mn-ea"/>
          <a:cs typeface="+mn-cs"/>
        </a:defRPr>
      </a:lvl6pPr>
      <a:lvl7pPr marL="2228850" indent="-171450" algn="l" rtl="0" fontAlgn="base">
        <a:spcBef>
          <a:spcPct val="20000"/>
        </a:spcBef>
        <a:spcAft>
          <a:spcPct val="0"/>
        </a:spcAft>
        <a:buFont typeface="Wingdings" charset="2"/>
        <a:buChar char="§"/>
        <a:defRPr sz="1500">
          <a:solidFill>
            <a:schemeClr val="tx1"/>
          </a:solidFill>
          <a:latin typeface="+mn-lt"/>
          <a:ea typeface="+mn-ea"/>
          <a:cs typeface="+mn-cs"/>
        </a:defRPr>
      </a:lvl7pPr>
      <a:lvl8pPr marL="2571750" indent="-171450" algn="l" rtl="0" fontAlgn="base">
        <a:spcBef>
          <a:spcPct val="20000"/>
        </a:spcBef>
        <a:spcAft>
          <a:spcPct val="0"/>
        </a:spcAft>
        <a:buFont typeface="Wingdings" charset="2"/>
        <a:buChar char="§"/>
        <a:defRPr sz="1500">
          <a:solidFill>
            <a:schemeClr val="tx1"/>
          </a:solidFill>
          <a:latin typeface="+mn-lt"/>
          <a:ea typeface="+mn-ea"/>
          <a:cs typeface="+mn-cs"/>
        </a:defRPr>
      </a:lvl8pPr>
      <a:lvl9pPr marL="2914650" indent="-171450" algn="l" rtl="0" fontAlgn="base">
        <a:spcBef>
          <a:spcPct val="20000"/>
        </a:spcBef>
        <a:spcAft>
          <a:spcPct val="0"/>
        </a:spcAft>
        <a:buFont typeface="Wingdings" charset="2"/>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image" Target="../media/image26.jpe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33.png"/><Relationship Id="rId12"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6.jpeg"/><Relationship Id="rId5" Type="http://schemas.openxmlformats.org/officeDocument/2006/relationships/image" Target="../media/image29.png"/><Relationship Id="rId10" Type="http://schemas.microsoft.com/office/2007/relationships/hdphoto" Target="../media/hdphoto1.wdp"/><Relationship Id="rId4" Type="http://schemas.openxmlformats.org/officeDocument/2006/relationships/image" Target="../media/image32.pn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tiff"/><Relationship Id="rId3" Type="http://schemas.openxmlformats.org/officeDocument/2006/relationships/image" Target="../media/image44.png"/><Relationship Id="rId7" Type="http://schemas.openxmlformats.org/officeDocument/2006/relationships/image" Target="../media/image47.jpg"/><Relationship Id="rId12" Type="http://schemas.openxmlformats.org/officeDocument/2006/relationships/image" Target="../media/image5.png"/><Relationship Id="rId2" Type="http://schemas.openxmlformats.org/officeDocument/2006/relationships/hyperlink" Target="mailto:berdalet@icm.csic.es" TargetMode="External"/><Relationship Id="rId1" Type="http://schemas.openxmlformats.org/officeDocument/2006/relationships/slideLayout" Target="../slideLayouts/slideLayout2.xml"/><Relationship Id="rId6" Type="http://schemas.openxmlformats.org/officeDocument/2006/relationships/image" Target="../media/image46.jpg"/><Relationship Id="rId11" Type="http://schemas.openxmlformats.org/officeDocument/2006/relationships/image" Target="../media/image51.jpg"/><Relationship Id="rId5" Type="http://schemas.openxmlformats.org/officeDocument/2006/relationships/image" Target="../media/image45.jpg"/><Relationship Id="rId10" Type="http://schemas.openxmlformats.org/officeDocument/2006/relationships/image" Target="../media/image50.jpg"/><Relationship Id="rId4" Type="http://schemas.openxmlformats.org/officeDocument/2006/relationships/image" Target="../media/image2.jpg"/><Relationship Id="rId9" Type="http://schemas.openxmlformats.org/officeDocument/2006/relationships/image" Target="../media/image49.jpeg"/><Relationship Id="rId1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2">
            <a:extLst>
              <a:ext uri="{FF2B5EF4-FFF2-40B4-BE49-F238E27FC236}">
                <a16:creationId xmlns:a16="http://schemas.microsoft.com/office/drawing/2014/main" id="{8A14AB7E-4412-ED43-9B46-66C105F3B292}"/>
              </a:ext>
            </a:extLst>
          </p:cNvPr>
          <p:cNvPicPr>
            <a:picLocks noChangeAspect="1"/>
          </p:cNvPicPr>
          <p:nvPr/>
        </p:nvPicPr>
        <p:blipFill rotWithShape="1">
          <a:blip r:embed="rId3">
            <a:extLst>
              <a:ext uri="{28A0092B-C50C-407E-A947-70E740481C1C}">
                <a14:useLocalDpi xmlns:a14="http://schemas.microsoft.com/office/drawing/2010/main" val="0"/>
              </a:ext>
            </a:extLst>
          </a:blip>
          <a:srcRect r="10797"/>
          <a:stretch/>
        </p:blipFill>
        <p:spPr>
          <a:xfrm>
            <a:off x="1143535" y="-14604"/>
            <a:ext cx="6885385" cy="5143500"/>
          </a:xfrm>
          <a:prstGeom prst="rect">
            <a:avLst/>
          </a:prstGeom>
        </p:spPr>
      </p:pic>
      <p:sp>
        <p:nvSpPr>
          <p:cNvPr id="14" name="Rectangle 13">
            <a:extLst>
              <a:ext uri="{FF2B5EF4-FFF2-40B4-BE49-F238E27FC236}">
                <a16:creationId xmlns:a16="http://schemas.microsoft.com/office/drawing/2014/main" id="{066FE9F7-8046-1144-950B-78108C0CB140}"/>
              </a:ext>
            </a:extLst>
          </p:cNvPr>
          <p:cNvSpPr/>
          <p:nvPr/>
        </p:nvSpPr>
        <p:spPr bwMode="auto">
          <a:xfrm>
            <a:off x="1162105" y="1901881"/>
            <a:ext cx="6915095" cy="3218692"/>
          </a:xfrm>
          <a:prstGeom prst="rect">
            <a:avLst/>
          </a:prstGeom>
          <a:solidFill>
            <a:schemeClr val="accent1">
              <a:alpha val="2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E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3" name="Group 12">
            <a:extLst>
              <a:ext uri="{FF2B5EF4-FFF2-40B4-BE49-F238E27FC236}">
                <a16:creationId xmlns:a16="http://schemas.microsoft.com/office/drawing/2014/main" id="{B3A207FC-697F-F74E-9B33-25BC7A986983}"/>
              </a:ext>
            </a:extLst>
          </p:cNvPr>
          <p:cNvGrpSpPr/>
          <p:nvPr/>
        </p:nvGrpSpPr>
        <p:grpSpPr>
          <a:xfrm>
            <a:off x="1372135" y="108447"/>
            <a:ext cx="6492297" cy="3468230"/>
            <a:chOff x="1372135" y="108447"/>
            <a:chExt cx="6492297" cy="3468230"/>
          </a:xfrm>
        </p:grpSpPr>
        <p:sp>
          <p:nvSpPr>
            <p:cNvPr id="8" name="Zone de texte 11"/>
            <p:cNvSpPr txBox="1"/>
            <p:nvPr/>
          </p:nvSpPr>
          <p:spPr>
            <a:xfrm>
              <a:off x="2141783" y="108447"/>
              <a:ext cx="4952999" cy="1941088"/>
            </a:xfrm>
            <a:prstGeom prst="rect">
              <a:avLst/>
            </a:prstGeom>
            <a:gradFill flip="none" rotWithShape="1">
              <a:gsLst>
                <a:gs pos="87000">
                  <a:srgbClr val="003399">
                    <a:shade val="30000"/>
                    <a:satMod val="115000"/>
                    <a:alpha val="0"/>
                  </a:srgbClr>
                </a:gs>
                <a:gs pos="0">
                  <a:srgbClr val="003399">
                    <a:shade val="67500"/>
                    <a:satMod val="115000"/>
                  </a:srgbClr>
                </a:gs>
              </a:gsLst>
              <a:path path="circle">
                <a:fillToRect l="50000" t="50000" r="50000" b="50000"/>
              </a:path>
              <a:tileRect/>
            </a:gradFill>
            <a:ln w="2857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R="2858" algn="ctr">
                <a:spcBef>
                  <a:spcPts val="375"/>
                </a:spcBef>
                <a:spcAft>
                  <a:spcPts val="0"/>
                </a:spcAft>
              </a:pPr>
              <a:r>
                <a:rPr lang="en-GB" sz="1400" b="1">
                  <a:solidFill>
                    <a:srgbClr val="EDC62B"/>
                  </a:solidFill>
                  <a:ea typeface="Times New Roman" panose="02020603050405020304" pitchFamily="18" charset="0"/>
                  <a:cs typeface="Verdana"/>
                </a:rPr>
                <a:t>SHAREMED International Workshpp</a:t>
              </a:r>
            </a:p>
            <a:p>
              <a:pPr marR="2858" algn="ctr">
                <a:spcBef>
                  <a:spcPts val="375"/>
                </a:spcBef>
                <a:spcAft>
                  <a:spcPts val="0"/>
                </a:spcAft>
              </a:pPr>
              <a:r>
                <a:rPr lang="en-GB" sz="1400" dirty="0">
                  <a:solidFill>
                    <a:srgbClr val="EDC62B"/>
                  </a:solidFill>
                  <a:ea typeface="Times New Roman" panose="02020603050405020304" pitchFamily="18" charset="0"/>
                  <a:cs typeface="Verdana"/>
                </a:rPr>
                <a:t>MALTA | 13/14</a:t>
              </a:r>
              <a:r>
                <a:rPr lang="en-GB" sz="1400" baseline="30000" dirty="0">
                  <a:solidFill>
                    <a:srgbClr val="EDC62B"/>
                  </a:solidFill>
                  <a:ea typeface="Times New Roman" panose="02020603050405020304" pitchFamily="18" charset="0"/>
                  <a:cs typeface="Verdana"/>
                </a:rPr>
                <a:t>th</a:t>
              </a:r>
              <a:r>
                <a:rPr lang="en-GB" sz="1400" dirty="0">
                  <a:solidFill>
                    <a:srgbClr val="EDC62B"/>
                  </a:solidFill>
                  <a:ea typeface="Times New Roman" panose="02020603050405020304" pitchFamily="18" charset="0"/>
                  <a:cs typeface="Verdana"/>
                </a:rPr>
                <a:t> September 2022</a:t>
              </a:r>
            </a:p>
            <a:p>
              <a:pPr marR="2858" algn="ctr">
                <a:spcBef>
                  <a:spcPts val="375"/>
                </a:spcBef>
                <a:spcAft>
                  <a:spcPts val="0"/>
                </a:spcAft>
              </a:pPr>
              <a:endParaRPr lang="en-GB" sz="1400" dirty="0">
                <a:solidFill>
                  <a:srgbClr val="EDC62B"/>
                </a:solidFill>
                <a:ea typeface="Times New Roman" panose="02020603050405020304" pitchFamily="18" charset="0"/>
                <a:cs typeface="Verdana"/>
              </a:endParaRPr>
            </a:p>
            <a:p>
              <a:pPr marR="2858" algn="ctr">
                <a:spcBef>
                  <a:spcPts val="375"/>
                </a:spcBef>
                <a:spcAft>
                  <a:spcPts val="0"/>
                </a:spcAft>
              </a:pPr>
              <a:r>
                <a:rPr lang="en-GB" sz="1400" i="1" dirty="0">
                  <a:solidFill>
                    <a:srgbClr val="EDC62B"/>
                  </a:solidFill>
                  <a:ea typeface="Times New Roman" panose="02020603050405020304" pitchFamily="18" charset="0"/>
                  <a:cs typeface="Verdana"/>
                </a:rPr>
                <a:t>Connecting marine research and boosting benefits to Society</a:t>
              </a:r>
            </a:p>
          </p:txBody>
        </p:sp>
        <p:sp>
          <p:nvSpPr>
            <p:cNvPr id="2" name="TextBox 1">
              <a:extLst>
                <a:ext uri="{FF2B5EF4-FFF2-40B4-BE49-F238E27FC236}">
                  <a16:creationId xmlns:a16="http://schemas.microsoft.com/office/drawing/2014/main" id="{56F61A82-9BEC-1C46-80FE-1808DD406EE7}"/>
                </a:ext>
              </a:extLst>
            </p:cNvPr>
            <p:cNvSpPr txBox="1"/>
            <p:nvPr/>
          </p:nvSpPr>
          <p:spPr>
            <a:xfrm>
              <a:off x="1372135" y="2007017"/>
              <a:ext cx="6492297" cy="1569660"/>
            </a:xfrm>
            <a:prstGeom prst="rect">
              <a:avLst/>
            </a:prstGeom>
            <a:noFill/>
          </p:spPr>
          <p:txBody>
            <a:bodyPr wrap="square" rtlCol="0">
              <a:spAutoFit/>
            </a:bodyPr>
            <a:lstStyle/>
            <a:p>
              <a:pPr algn="ctr"/>
              <a:r>
                <a:rPr lang="en-GB" b="1">
                  <a:solidFill>
                    <a:srgbClr val="FFFFFF"/>
                  </a:solidFill>
                </a:rPr>
                <a:t>Approaches to monitor </a:t>
              </a:r>
              <a:r>
                <a:rPr lang="en-GB" b="1" i="1">
                  <a:solidFill>
                    <a:srgbClr val="FFFFFF"/>
                  </a:solidFill>
                </a:rPr>
                <a:t>Ostreopsis</a:t>
              </a:r>
              <a:r>
                <a:rPr lang="en-GB" b="1">
                  <a:solidFill>
                    <a:srgbClr val="FFFFFF"/>
                  </a:solidFill>
                </a:rPr>
                <a:t> blooms to prevent impacts on human health</a:t>
              </a:r>
            </a:p>
            <a:p>
              <a:pPr algn="ctr"/>
              <a:endParaRPr lang="en-ES"/>
            </a:p>
            <a:p>
              <a:pPr algn="ctr"/>
              <a:r>
                <a:rPr lang="en-ES" b="1"/>
                <a:t>Elisa Berdalet, ICM-CSIC, Barcelona</a:t>
              </a:r>
            </a:p>
          </p:txBody>
        </p:sp>
      </p:grpSp>
      <p:grpSp>
        <p:nvGrpSpPr>
          <p:cNvPr id="3" name="Group 2">
            <a:extLst>
              <a:ext uri="{FF2B5EF4-FFF2-40B4-BE49-F238E27FC236}">
                <a16:creationId xmlns:a16="http://schemas.microsoft.com/office/drawing/2014/main" id="{E3B2EC27-5A7A-C440-8B7B-C4B09B3107F1}"/>
              </a:ext>
            </a:extLst>
          </p:cNvPr>
          <p:cNvGrpSpPr/>
          <p:nvPr/>
        </p:nvGrpSpPr>
        <p:grpSpPr>
          <a:xfrm>
            <a:off x="3784312" y="4414280"/>
            <a:ext cx="4180137" cy="635047"/>
            <a:chOff x="3784312" y="4414280"/>
            <a:chExt cx="4180137" cy="635047"/>
          </a:xfrm>
        </p:grpSpPr>
        <p:pic>
          <p:nvPicPr>
            <p:cNvPr id="12" name="Picture 11">
              <a:extLst>
                <a:ext uri="{FF2B5EF4-FFF2-40B4-BE49-F238E27FC236}">
                  <a16:creationId xmlns:a16="http://schemas.microsoft.com/office/drawing/2014/main" id="{5A62798A-AA46-4344-BF14-B9EDB554C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4312" y="4458423"/>
              <a:ext cx="1347309" cy="525779"/>
            </a:xfrm>
            <a:prstGeom prst="rect">
              <a:avLst/>
            </a:prstGeom>
          </p:spPr>
        </p:pic>
        <p:pic>
          <p:nvPicPr>
            <p:cNvPr id="15" name="Picture 14">
              <a:extLst>
                <a:ext uri="{FF2B5EF4-FFF2-40B4-BE49-F238E27FC236}">
                  <a16:creationId xmlns:a16="http://schemas.microsoft.com/office/drawing/2014/main" id="{83C5C0E4-1339-024F-B044-D509CD8A9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4484" y="4414280"/>
              <a:ext cx="2829965" cy="635047"/>
            </a:xfrm>
            <a:prstGeom prst="rect">
              <a:avLst/>
            </a:prstGeom>
          </p:spPr>
        </p:pic>
      </p:grpSp>
      <p:pic>
        <p:nvPicPr>
          <p:cNvPr id="6" name="Picture 5">
            <a:extLst>
              <a:ext uri="{FF2B5EF4-FFF2-40B4-BE49-F238E27FC236}">
                <a16:creationId xmlns:a16="http://schemas.microsoft.com/office/drawing/2014/main" id="{F7B9205B-BF39-D4BD-7015-5937A0FC226F}"/>
              </a:ext>
            </a:extLst>
          </p:cNvPr>
          <p:cNvPicPr>
            <a:picLocks noChangeAspect="1"/>
          </p:cNvPicPr>
          <p:nvPr/>
        </p:nvPicPr>
        <p:blipFill>
          <a:blip r:embed="rId6"/>
          <a:stretch>
            <a:fillRect/>
          </a:stretch>
        </p:blipFill>
        <p:spPr>
          <a:xfrm>
            <a:off x="6858000" y="57150"/>
            <a:ext cx="1106449" cy="1257883"/>
          </a:xfrm>
          <a:prstGeom prst="rect">
            <a:avLst/>
          </a:prstGeom>
        </p:spPr>
      </p:pic>
    </p:spTree>
    <p:extLst>
      <p:ext uri="{BB962C8B-B14F-4D97-AF65-F5344CB8AC3E}">
        <p14:creationId xmlns:p14="http://schemas.microsoft.com/office/powerpoint/2010/main" val="3608477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820D9E-AD0D-3248-9821-6014EB801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sp>
        <p:nvSpPr>
          <p:cNvPr id="9" name="Titre 1">
            <a:extLst>
              <a:ext uri="{FF2B5EF4-FFF2-40B4-BE49-F238E27FC236}">
                <a16:creationId xmlns:a16="http://schemas.microsoft.com/office/drawing/2014/main" id="{042879C0-7703-1944-9FF3-4F7DF8F5E249}"/>
              </a:ext>
            </a:extLst>
          </p:cNvPr>
          <p:cNvSpPr txBox="1">
            <a:spLocks/>
          </p:cNvSpPr>
          <p:nvPr/>
        </p:nvSpPr>
        <p:spPr bwMode="auto">
          <a:xfrm>
            <a:off x="1066800" y="425946"/>
            <a:ext cx="6172200" cy="598517"/>
          </a:xfrm>
          <a:prstGeom prst="rect">
            <a:avLst/>
          </a:prstGeom>
          <a:noFill/>
          <a:ln w="9525">
            <a:noFill/>
            <a:miter lim="800000"/>
            <a:headEnd/>
            <a:tailEnd/>
          </a:ln>
          <a:effectLst>
            <a:outerShdw blurRad="50800" dist="12700" dir="81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2pPr>
            <a:lvl3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3pPr>
            <a:lvl4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4pPr>
            <a:lvl5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5pPr>
            <a:lvl6pPr marL="3429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6pPr>
            <a:lvl7pPr marL="6858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7pPr>
            <a:lvl8pPr marL="10287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8pPr>
            <a:lvl9pPr marL="13716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9pPr>
          </a:lstStyle>
          <a:p>
            <a:r>
              <a:rPr lang="en-GB" sz="1800" kern="0" dirty="0">
                <a:solidFill>
                  <a:schemeClr val="tx1"/>
                </a:solidFill>
                <a:ea typeface="Times New Roman" panose="02020603050405020304" pitchFamily="18" charset="0"/>
              </a:rPr>
              <a:t>RAMOGE ACCORD (www.ramoge.org)</a:t>
            </a:r>
            <a:endParaRPr lang="fr-FR" sz="1800" i="1" kern="0" dirty="0">
              <a:solidFill>
                <a:schemeClr val="tx1"/>
              </a:solidFill>
            </a:endParaRPr>
          </a:p>
        </p:txBody>
      </p:sp>
      <p:pic>
        <p:nvPicPr>
          <p:cNvPr id="3" name="Picture 2">
            <a:extLst>
              <a:ext uri="{FF2B5EF4-FFF2-40B4-BE49-F238E27FC236}">
                <a16:creationId xmlns:a16="http://schemas.microsoft.com/office/drawing/2014/main" id="{81B066CD-AEA3-F846-9461-E78B843A7DAB}"/>
              </a:ext>
            </a:extLst>
          </p:cNvPr>
          <p:cNvPicPr>
            <a:picLocks noChangeAspect="1"/>
          </p:cNvPicPr>
          <p:nvPr/>
        </p:nvPicPr>
        <p:blipFill>
          <a:blip r:embed="rId4"/>
          <a:stretch>
            <a:fillRect/>
          </a:stretch>
        </p:blipFill>
        <p:spPr>
          <a:xfrm>
            <a:off x="18495" y="1081076"/>
            <a:ext cx="9144000" cy="4272687"/>
          </a:xfrm>
          <a:prstGeom prst="rect">
            <a:avLst/>
          </a:prstGeom>
        </p:spPr>
      </p:pic>
      <p:sp>
        <p:nvSpPr>
          <p:cNvPr id="2" name="TextBox 1">
            <a:extLst>
              <a:ext uri="{FF2B5EF4-FFF2-40B4-BE49-F238E27FC236}">
                <a16:creationId xmlns:a16="http://schemas.microsoft.com/office/drawing/2014/main" id="{2E316EB8-415A-F3C6-CF0B-0CD7FEDEE267}"/>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3. International coordination concerning </a:t>
            </a:r>
            <a:r>
              <a:rPr lang="en-GB" sz="2000" b="1" i="1">
                <a:solidFill>
                  <a:srgbClr val="0070C0"/>
                </a:solidFill>
              </a:rPr>
              <a:t>Ostreopsis</a:t>
            </a:r>
            <a:r>
              <a:rPr lang="en-GB" sz="2000" b="1">
                <a:solidFill>
                  <a:srgbClr val="0070C0"/>
                </a:solidFill>
              </a:rPr>
              <a:t> blooms</a:t>
            </a:r>
          </a:p>
        </p:txBody>
      </p:sp>
      <p:cxnSp>
        <p:nvCxnSpPr>
          <p:cNvPr id="4" name="Google Shape;101;p14">
            <a:extLst>
              <a:ext uri="{FF2B5EF4-FFF2-40B4-BE49-F238E27FC236}">
                <a16:creationId xmlns:a16="http://schemas.microsoft.com/office/drawing/2014/main" id="{80353E11-2691-6DC7-1C26-CE7AF6A1A228}"/>
              </a:ext>
            </a:extLst>
          </p:cNvPr>
          <p:cNvCxnSpPr>
            <a:cxnSpLocks/>
          </p:cNvCxnSpPr>
          <p:nvPr/>
        </p:nvCxnSpPr>
        <p:spPr>
          <a:xfrm>
            <a:off x="0" y="396847"/>
            <a:ext cx="7681480" cy="3264"/>
          </a:xfrm>
          <a:prstGeom prst="straightConnector1">
            <a:avLst/>
          </a:prstGeom>
          <a:noFill/>
          <a:ln w="9525" cap="flat" cmpd="sng">
            <a:solidFill>
              <a:srgbClr val="4A7DBA"/>
            </a:solidFill>
            <a:prstDash val="solid"/>
            <a:round/>
            <a:headEnd type="none" w="sm" len="sm"/>
            <a:tailEnd type="none" w="sm" len="sm"/>
          </a:ln>
        </p:spPr>
      </p:cxnSp>
    </p:spTree>
    <p:extLst>
      <p:ext uri="{BB962C8B-B14F-4D97-AF65-F5344CB8AC3E}">
        <p14:creationId xmlns:p14="http://schemas.microsoft.com/office/powerpoint/2010/main" val="1878543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adroTexto 9">
            <a:extLst>
              <a:ext uri="{FF2B5EF4-FFF2-40B4-BE49-F238E27FC236}">
                <a16:creationId xmlns:a16="http://schemas.microsoft.com/office/drawing/2014/main" id="{E32A923B-AE8C-1B4F-81F5-C4D5A672FFD6}"/>
              </a:ext>
            </a:extLst>
          </p:cNvPr>
          <p:cNvSpPr txBox="1"/>
          <p:nvPr/>
        </p:nvSpPr>
        <p:spPr>
          <a:xfrm>
            <a:off x="3241489" y="904785"/>
            <a:ext cx="5726924" cy="1200329"/>
          </a:xfrm>
          <a:prstGeom prst="rect">
            <a:avLst/>
          </a:prstGeom>
          <a:noFill/>
        </p:spPr>
        <p:txBody>
          <a:bodyPr wrap="square" rtlCol="0">
            <a:spAutoFit/>
          </a:bodyPr>
          <a:lstStyle/>
          <a:p>
            <a:r>
              <a:rPr lang="ca-ES" sz="1800" i="1" dirty="0">
                <a:solidFill>
                  <a:schemeClr val="tx2"/>
                </a:solidFill>
              </a:rPr>
              <a:t>Ostreopsis</a:t>
            </a:r>
            <a:r>
              <a:rPr lang="ca-ES" sz="1800" dirty="0">
                <a:solidFill>
                  <a:schemeClr val="tx2"/>
                </a:solidFill>
              </a:rPr>
              <a:t> in the plankton and floating aggregates:
- more directly related to aerosolized toxins
- samples in routine monitoring programmes
</a:t>
            </a:r>
          </a:p>
        </p:txBody>
      </p:sp>
      <p:grpSp>
        <p:nvGrpSpPr>
          <p:cNvPr id="3" name="Group 2">
            <a:extLst>
              <a:ext uri="{FF2B5EF4-FFF2-40B4-BE49-F238E27FC236}">
                <a16:creationId xmlns:a16="http://schemas.microsoft.com/office/drawing/2014/main" id="{8461EA02-7337-5C47-82A4-8F65FE5E6666}"/>
              </a:ext>
            </a:extLst>
          </p:cNvPr>
          <p:cNvGrpSpPr/>
          <p:nvPr/>
        </p:nvGrpSpPr>
        <p:grpSpPr>
          <a:xfrm>
            <a:off x="533400" y="895350"/>
            <a:ext cx="2106242" cy="3016672"/>
            <a:chOff x="6320016" y="563190"/>
            <a:chExt cx="2106242" cy="3016672"/>
          </a:xfrm>
        </p:grpSpPr>
        <p:pic>
          <p:nvPicPr>
            <p:cNvPr id="16" name="Picture 15">
              <a:extLst>
                <a:ext uri="{FF2B5EF4-FFF2-40B4-BE49-F238E27FC236}">
                  <a16:creationId xmlns:a16="http://schemas.microsoft.com/office/drawing/2014/main" id="{412F369B-F32C-584B-8A17-D8C4FEC4F131}"/>
                </a:ext>
              </a:extLst>
            </p:cNvPr>
            <p:cNvPicPr>
              <a:picLocks noChangeAspect="1"/>
            </p:cNvPicPr>
            <p:nvPr/>
          </p:nvPicPr>
          <p:blipFill rotWithShape="1">
            <a:blip r:embed="rId3">
              <a:extLst>
                <a:ext uri="{28A0092B-C50C-407E-A947-70E740481C1C}">
                  <a14:useLocalDpi xmlns:a14="http://schemas.microsoft.com/office/drawing/2010/main" val="0"/>
                </a:ext>
              </a:extLst>
            </a:blip>
            <a:srcRect l="35596" r="31572"/>
            <a:stretch/>
          </p:blipFill>
          <p:spPr>
            <a:xfrm>
              <a:off x="6320016" y="563190"/>
              <a:ext cx="2103655" cy="3016672"/>
            </a:xfrm>
            <a:prstGeom prst="rect">
              <a:avLst/>
            </a:prstGeom>
          </p:spPr>
        </p:pic>
        <p:sp>
          <p:nvSpPr>
            <p:cNvPr id="2" name="TextBox 1">
              <a:extLst>
                <a:ext uri="{FF2B5EF4-FFF2-40B4-BE49-F238E27FC236}">
                  <a16:creationId xmlns:a16="http://schemas.microsoft.com/office/drawing/2014/main" id="{ED6F0DF3-E77E-CB4D-B1F9-C83EFCA031CF}"/>
                </a:ext>
              </a:extLst>
            </p:cNvPr>
            <p:cNvSpPr txBox="1"/>
            <p:nvPr/>
          </p:nvSpPr>
          <p:spPr>
            <a:xfrm>
              <a:off x="6491113" y="3225364"/>
              <a:ext cx="1935145" cy="307777"/>
            </a:xfrm>
            <a:prstGeom prst="rect">
              <a:avLst/>
            </a:prstGeom>
            <a:noFill/>
          </p:spPr>
          <p:txBody>
            <a:bodyPr wrap="none" rtlCol="0">
              <a:spAutoFit/>
            </a:bodyPr>
            <a:lstStyle/>
            <a:p>
              <a:r>
                <a:rPr lang="en-ES" sz="1400"/>
                <a:t>Mangialajo et al. 2017</a:t>
              </a:r>
            </a:p>
          </p:txBody>
        </p:sp>
      </p:grpSp>
      <p:sp>
        <p:nvSpPr>
          <p:cNvPr id="18" name="CuadroTexto 9">
            <a:extLst>
              <a:ext uri="{FF2B5EF4-FFF2-40B4-BE49-F238E27FC236}">
                <a16:creationId xmlns:a16="http://schemas.microsoft.com/office/drawing/2014/main" id="{A167961B-4B5C-1345-ABA1-68FD176EB88D}"/>
              </a:ext>
            </a:extLst>
          </p:cNvPr>
          <p:cNvSpPr txBox="1"/>
          <p:nvPr/>
        </p:nvSpPr>
        <p:spPr>
          <a:xfrm>
            <a:off x="3305269" y="2571750"/>
            <a:ext cx="5533931" cy="1754326"/>
          </a:xfrm>
          <a:prstGeom prst="rect">
            <a:avLst/>
          </a:prstGeom>
          <a:noFill/>
        </p:spPr>
        <p:txBody>
          <a:bodyPr wrap="square" rtlCol="0">
            <a:spAutoFit/>
          </a:bodyPr>
          <a:lstStyle/>
          <a:p>
            <a:r>
              <a:rPr lang="ca-ES" sz="1800" i="1" dirty="0">
                <a:solidFill>
                  <a:srgbClr val="0070C0"/>
                </a:solidFill>
              </a:rPr>
              <a:t>Ostreopsis</a:t>
            </a:r>
            <a:r>
              <a:rPr lang="ca-ES" sz="1800" dirty="0">
                <a:solidFill>
                  <a:srgbClr val="0070C0"/>
                </a:solidFill>
              </a:rPr>
              <a:t> in the benthos: 
- bloom reservoir
- samples not included in the monitoring control</a:t>
            </a:r>
          </a:p>
          <a:p>
            <a:r>
              <a:rPr lang="ca-ES" sz="1800" dirty="0">
                <a:solidFill>
                  <a:srgbClr val="0070C0"/>
                </a:solidFill>
              </a:rPr>
              <a:t>- need to establish a standardised and reliable sampling procedure
</a:t>
            </a:r>
          </a:p>
        </p:txBody>
      </p:sp>
      <p:cxnSp>
        <p:nvCxnSpPr>
          <p:cNvPr id="17" name="Straight Arrow Connector 16">
            <a:extLst>
              <a:ext uri="{FF2B5EF4-FFF2-40B4-BE49-F238E27FC236}">
                <a16:creationId xmlns:a16="http://schemas.microsoft.com/office/drawing/2014/main" id="{407D2DEE-C434-694C-98FC-3A23B02B8F61}"/>
              </a:ext>
            </a:extLst>
          </p:cNvPr>
          <p:cNvCxnSpPr/>
          <p:nvPr/>
        </p:nvCxnSpPr>
        <p:spPr bwMode="auto">
          <a:xfrm>
            <a:off x="2743200" y="1504949"/>
            <a:ext cx="401996" cy="0"/>
          </a:xfrm>
          <a:prstGeom prst="straightConnector1">
            <a:avLst/>
          </a:prstGeom>
          <a:solidFill>
            <a:schemeClr val="accent1"/>
          </a:solidFill>
          <a:ln w="508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B590C986-0D7B-0940-9021-938A5210F012}"/>
              </a:ext>
            </a:extLst>
          </p:cNvPr>
          <p:cNvCxnSpPr/>
          <p:nvPr/>
        </p:nvCxnSpPr>
        <p:spPr bwMode="auto">
          <a:xfrm>
            <a:off x="2743200" y="3105150"/>
            <a:ext cx="401996" cy="0"/>
          </a:xfrm>
          <a:prstGeom prst="straightConnector1">
            <a:avLst/>
          </a:prstGeom>
          <a:solidFill>
            <a:schemeClr val="accent1"/>
          </a:solidFill>
          <a:ln w="50800" cap="flat" cmpd="sng" algn="ctr">
            <a:solidFill>
              <a:schemeClr val="tx1"/>
            </a:solidFill>
            <a:prstDash val="solid"/>
            <a:round/>
            <a:headEnd type="none" w="med" len="med"/>
            <a:tailEnd type="triangle"/>
          </a:ln>
          <a:effectLst/>
        </p:spPr>
      </p:cxnSp>
      <p:pic>
        <p:nvPicPr>
          <p:cNvPr id="11" name="Picture 10">
            <a:extLst>
              <a:ext uri="{FF2B5EF4-FFF2-40B4-BE49-F238E27FC236}">
                <a16:creationId xmlns:a16="http://schemas.microsoft.com/office/drawing/2014/main" id="{B9A771E6-37AB-5642-A2EC-F12BEB7D53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pic>
        <p:nvPicPr>
          <p:cNvPr id="4" name="Picture 3">
            <a:extLst>
              <a:ext uri="{FF2B5EF4-FFF2-40B4-BE49-F238E27FC236}">
                <a16:creationId xmlns:a16="http://schemas.microsoft.com/office/drawing/2014/main" id="{43327205-3D7B-72FC-EE65-BD479E4F9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sp>
        <p:nvSpPr>
          <p:cNvPr id="5" name="TextBox 4">
            <a:extLst>
              <a:ext uri="{FF2B5EF4-FFF2-40B4-BE49-F238E27FC236}">
                <a16:creationId xmlns:a16="http://schemas.microsoft.com/office/drawing/2014/main" id="{0BF85D35-EAA1-FDC1-D0C5-BD48631AEC15}"/>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4. Monitoring </a:t>
            </a:r>
            <a:r>
              <a:rPr lang="en-GB" sz="2000" b="1" i="1">
                <a:solidFill>
                  <a:srgbClr val="0070C0"/>
                </a:solidFill>
              </a:rPr>
              <a:t>Ostreopsis</a:t>
            </a:r>
            <a:r>
              <a:rPr lang="en-GB" sz="2000" b="1">
                <a:solidFill>
                  <a:srgbClr val="0070C0"/>
                </a:solidFill>
              </a:rPr>
              <a:t> blooms. Shared protocol and data</a:t>
            </a:r>
          </a:p>
        </p:txBody>
      </p:sp>
      <p:cxnSp>
        <p:nvCxnSpPr>
          <p:cNvPr id="6" name="Google Shape;101;p14">
            <a:extLst>
              <a:ext uri="{FF2B5EF4-FFF2-40B4-BE49-F238E27FC236}">
                <a16:creationId xmlns:a16="http://schemas.microsoft.com/office/drawing/2014/main" id="{CA3C559E-0DB7-166E-26ED-994793E4D389}"/>
              </a:ext>
            </a:extLst>
          </p:cNvPr>
          <p:cNvCxnSpPr>
            <a:cxnSpLocks/>
          </p:cNvCxnSpPr>
          <p:nvPr/>
        </p:nvCxnSpPr>
        <p:spPr>
          <a:xfrm>
            <a:off x="0" y="396847"/>
            <a:ext cx="7681480" cy="3264"/>
          </a:xfrm>
          <a:prstGeom prst="straightConnector1">
            <a:avLst/>
          </a:prstGeom>
          <a:noFill/>
          <a:ln w="9525" cap="flat" cmpd="sng">
            <a:solidFill>
              <a:srgbClr val="4A7DBA"/>
            </a:solidFill>
            <a:prstDash val="solid"/>
            <a:round/>
            <a:headEnd type="none" w="sm" len="sm"/>
            <a:tailEnd type="none" w="sm" len="sm"/>
          </a:ln>
        </p:spPr>
      </p:cxnSp>
      <p:sp>
        <p:nvSpPr>
          <p:cNvPr id="8" name="TextBox 7">
            <a:extLst>
              <a:ext uri="{FF2B5EF4-FFF2-40B4-BE49-F238E27FC236}">
                <a16:creationId xmlns:a16="http://schemas.microsoft.com/office/drawing/2014/main" id="{CDD87CB4-2C88-B6F0-09F6-59D7F356AB61}"/>
              </a:ext>
            </a:extLst>
          </p:cNvPr>
          <p:cNvSpPr txBox="1"/>
          <p:nvPr/>
        </p:nvSpPr>
        <p:spPr>
          <a:xfrm>
            <a:off x="541538" y="4090050"/>
            <a:ext cx="1820662" cy="767699"/>
          </a:xfrm>
          <a:prstGeom prst="rect">
            <a:avLst/>
          </a:prstGeom>
          <a:noFill/>
        </p:spPr>
        <p:txBody>
          <a:bodyPr wrap="square" rtlCol="0">
            <a:spAutoFit/>
          </a:bodyPr>
          <a:lstStyle/>
          <a:p>
            <a:r>
              <a:rPr lang="en-ES" sz="1400"/>
              <a:t>Tychoplanktonic:</a:t>
            </a:r>
          </a:p>
          <a:p>
            <a:r>
              <a:rPr lang="en-ES" sz="1400"/>
              <a:t>benthos + plankton + floating at surface</a:t>
            </a:r>
          </a:p>
        </p:txBody>
      </p:sp>
    </p:spTree>
    <p:extLst>
      <p:ext uri="{BB962C8B-B14F-4D97-AF65-F5344CB8AC3E}">
        <p14:creationId xmlns:p14="http://schemas.microsoft.com/office/powerpoint/2010/main" val="906339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92F3C4D9-5E63-49F5-A48C-EF1FEB5B58A7}"/>
              </a:ext>
            </a:extLst>
          </p:cNvPr>
          <p:cNvPicPr preferRelativeResize="0">
            <a:picLocks/>
          </p:cNvPicPr>
          <p:nvPr/>
        </p:nvPicPr>
        <p:blipFill rotWithShape="1">
          <a:blip r:embed="rId3">
            <a:lum bright="70000" contrast="-70000"/>
          </a:blip>
          <a:srcRect l="19140" t="6020" r="18101" b="280"/>
          <a:stretch/>
        </p:blipFill>
        <p:spPr>
          <a:xfrm>
            <a:off x="364438" y="2570650"/>
            <a:ext cx="3025849" cy="2315734"/>
          </a:xfrm>
          <a:prstGeom prst="rect">
            <a:avLst/>
          </a:prstGeom>
          <a:solidFill>
            <a:schemeClr val="bg1"/>
          </a:solidFill>
          <a:effectLst/>
        </p:spPr>
      </p:pic>
      <p:sp>
        <p:nvSpPr>
          <p:cNvPr id="14" name="AutoShape 6" descr="Resultado de imagen de dibujo erizos de mar">
            <a:extLst>
              <a:ext uri="{FF2B5EF4-FFF2-40B4-BE49-F238E27FC236}">
                <a16:creationId xmlns:a16="http://schemas.microsoft.com/office/drawing/2014/main" id="{6EAC8448-575B-48A2-91E0-F12AB356BC63}"/>
              </a:ext>
            </a:extLst>
          </p:cNvPr>
          <p:cNvSpPr>
            <a:spLocks noChangeAspect="1" noChangeArrowheads="1"/>
          </p:cNvSpPr>
          <p:nvPr/>
        </p:nvSpPr>
        <p:spPr bwMode="auto">
          <a:xfrm>
            <a:off x="-2024794" y="247543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40" name="Rectangle 39">
            <a:extLst>
              <a:ext uri="{FF2B5EF4-FFF2-40B4-BE49-F238E27FC236}">
                <a16:creationId xmlns:a16="http://schemas.microsoft.com/office/drawing/2014/main" id="{FE56FCB9-3365-41D2-BC7B-0D4974BF3FFE}"/>
              </a:ext>
            </a:extLst>
          </p:cNvPr>
          <p:cNvSpPr/>
          <p:nvPr/>
        </p:nvSpPr>
        <p:spPr>
          <a:xfrm>
            <a:off x="474596" y="1775842"/>
            <a:ext cx="1228221" cy="646331"/>
          </a:xfrm>
          <a:prstGeom prst="rect">
            <a:avLst/>
          </a:prstGeom>
        </p:spPr>
        <p:txBody>
          <a:bodyPr wrap="none">
            <a:spAutoFit/>
          </a:bodyPr>
          <a:lstStyle/>
          <a:p>
            <a:r>
              <a:rPr lang="es-ES" sz="1800" b="1" dirty="0">
                <a:solidFill>
                  <a:srgbClr val="002060"/>
                </a:solidFill>
                <a:latin typeface="Arial Narrow" panose="020B0606020202030204" pitchFamily="34" charset="0"/>
              </a:rPr>
              <a:t>Macroalgae</a:t>
            </a:r>
          </a:p>
          <a:p>
            <a:r>
              <a:rPr lang="es-ES" sz="1800" b="1" dirty="0">
                <a:solidFill>
                  <a:srgbClr val="002060"/>
                </a:solidFill>
                <a:latin typeface="Arial Narrow" panose="020B0606020202030204" pitchFamily="34" charset="0"/>
              </a:rPr>
              <a:t>+ Seawater</a:t>
            </a:r>
            <a:endParaRPr lang="en-US" sz="1800" dirty="0"/>
          </a:p>
        </p:txBody>
      </p:sp>
      <p:sp>
        <p:nvSpPr>
          <p:cNvPr id="8" name="Arc 7">
            <a:extLst>
              <a:ext uri="{FF2B5EF4-FFF2-40B4-BE49-F238E27FC236}">
                <a16:creationId xmlns:a16="http://schemas.microsoft.com/office/drawing/2014/main" id="{FF7DA108-3312-4A3A-98E4-D47EECE3F257}"/>
              </a:ext>
            </a:extLst>
          </p:cNvPr>
          <p:cNvSpPr/>
          <p:nvPr/>
        </p:nvSpPr>
        <p:spPr>
          <a:xfrm>
            <a:off x="2857812" y="887165"/>
            <a:ext cx="1229410" cy="888677"/>
          </a:xfrm>
          <a:prstGeom prst="arc">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grpSp>
        <p:nvGrpSpPr>
          <p:cNvPr id="31" name="Group 30">
            <a:extLst>
              <a:ext uri="{FF2B5EF4-FFF2-40B4-BE49-F238E27FC236}">
                <a16:creationId xmlns:a16="http://schemas.microsoft.com/office/drawing/2014/main" id="{FA73F706-3A53-485E-804C-226402560479}"/>
              </a:ext>
            </a:extLst>
          </p:cNvPr>
          <p:cNvGrpSpPr/>
          <p:nvPr/>
        </p:nvGrpSpPr>
        <p:grpSpPr>
          <a:xfrm>
            <a:off x="3879407" y="1373899"/>
            <a:ext cx="620801" cy="456138"/>
            <a:chOff x="4777512" y="2148876"/>
            <a:chExt cx="827735" cy="608184"/>
          </a:xfrm>
        </p:grpSpPr>
        <p:sp>
          <p:nvSpPr>
            <p:cNvPr id="7" name="Flowchart: Magnetic Disk 6">
              <a:extLst>
                <a:ext uri="{FF2B5EF4-FFF2-40B4-BE49-F238E27FC236}">
                  <a16:creationId xmlns:a16="http://schemas.microsoft.com/office/drawing/2014/main" id="{313949EE-4958-4485-B505-C5B333178B05}"/>
                </a:ext>
              </a:extLst>
            </p:cNvPr>
            <p:cNvSpPr/>
            <p:nvPr/>
          </p:nvSpPr>
          <p:spPr>
            <a:xfrm rot="10800000">
              <a:off x="4777512" y="2148876"/>
              <a:ext cx="792088" cy="576064"/>
            </a:xfrm>
            <a:prstGeom prst="flowChartMagneticDisk">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a:extLst>
                <a:ext uri="{FF2B5EF4-FFF2-40B4-BE49-F238E27FC236}">
                  <a16:creationId xmlns:a16="http://schemas.microsoft.com/office/drawing/2014/main" id="{1CD5EA03-EC0D-48BC-BDB5-48CA0215EC3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601" t="10708" r="13704"/>
            <a:stretch/>
          </p:blipFill>
          <p:spPr>
            <a:xfrm>
              <a:off x="4777512" y="2175639"/>
              <a:ext cx="827735" cy="581421"/>
            </a:xfrm>
            <a:prstGeom prst="rect">
              <a:avLst/>
            </a:prstGeom>
            <a:ln>
              <a:noFill/>
            </a:ln>
            <a:effectLst>
              <a:softEdge rad="112500"/>
            </a:effectLst>
          </p:spPr>
        </p:pic>
      </p:grpSp>
      <p:grpSp>
        <p:nvGrpSpPr>
          <p:cNvPr id="5" name="Group 4">
            <a:extLst>
              <a:ext uri="{FF2B5EF4-FFF2-40B4-BE49-F238E27FC236}">
                <a16:creationId xmlns:a16="http://schemas.microsoft.com/office/drawing/2014/main" id="{91911B9B-CD81-10F4-8C3A-3A24D03ABC52}"/>
              </a:ext>
            </a:extLst>
          </p:cNvPr>
          <p:cNvGrpSpPr/>
          <p:nvPr/>
        </p:nvGrpSpPr>
        <p:grpSpPr>
          <a:xfrm>
            <a:off x="3869026" y="2761026"/>
            <a:ext cx="918102" cy="1118045"/>
            <a:chOff x="3619246" y="2173757"/>
            <a:chExt cx="918102" cy="1118045"/>
          </a:xfrm>
        </p:grpSpPr>
        <p:sp>
          <p:nvSpPr>
            <p:cNvPr id="21" name="Cylinder 20">
              <a:extLst>
                <a:ext uri="{FF2B5EF4-FFF2-40B4-BE49-F238E27FC236}">
                  <a16:creationId xmlns:a16="http://schemas.microsoft.com/office/drawing/2014/main" id="{3B0BED23-BE8D-40DF-87FF-E80968428C7B}"/>
                </a:ext>
              </a:extLst>
            </p:cNvPr>
            <p:cNvSpPr/>
            <p:nvPr/>
          </p:nvSpPr>
          <p:spPr>
            <a:xfrm>
              <a:off x="3619246" y="2173757"/>
              <a:ext cx="918102" cy="1118045"/>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34" name="Cylinder 33">
              <a:extLst>
                <a:ext uri="{FF2B5EF4-FFF2-40B4-BE49-F238E27FC236}">
                  <a16:creationId xmlns:a16="http://schemas.microsoft.com/office/drawing/2014/main" id="{FC585EBF-800B-4552-93A0-3FE95933353C}"/>
                </a:ext>
              </a:extLst>
            </p:cNvPr>
            <p:cNvSpPr/>
            <p:nvPr/>
          </p:nvSpPr>
          <p:spPr>
            <a:xfrm>
              <a:off x="3632527" y="2463862"/>
              <a:ext cx="891540" cy="810091"/>
            </a:xfrm>
            <a:prstGeom prst="ca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pic>
          <p:nvPicPr>
            <p:cNvPr id="36" name="Imagen 90">
              <a:extLst>
                <a:ext uri="{FF2B5EF4-FFF2-40B4-BE49-F238E27FC236}">
                  <a16:creationId xmlns:a16="http://schemas.microsoft.com/office/drawing/2014/main" id="{85129C48-FAEE-434B-8BD6-F39283E35DCD}"/>
                </a:ext>
              </a:extLst>
            </p:cNvPr>
            <p:cNvPicPr>
              <a:picLocks noChangeAspect="1"/>
            </p:cNvPicPr>
            <p:nvPr/>
          </p:nvPicPr>
          <p:blipFill>
            <a:blip r:embed="rId5"/>
            <a:stretch>
              <a:fillRect/>
            </a:stretch>
          </p:blipFill>
          <p:spPr>
            <a:xfrm>
              <a:off x="3672962" y="2610188"/>
              <a:ext cx="837448" cy="632348"/>
            </a:xfrm>
            <a:prstGeom prst="rect">
              <a:avLst/>
            </a:prstGeom>
            <a:ln>
              <a:noFill/>
            </a:ln>
            <a:effectLst>
              <a:softEdge rad="112500"/>
            </a:effectLst>
          </p:spPr>
        </p:pic>
      </p:grpSp>
      <p:sp>
        <p:nvSpPr>
          <p:cNvPr id="44" name="Rectangle 43">
            <a:extLst>
              <a:ext uri="{FF2B5EF4-FFF2-40B4-BE49-F238E27FC236}">
                <a16:creationId xmlns:a16="http://schemas.microsoft.com/office/drawing/2014/main" id="{B1DA4B92-D6DA-4BF4-A57F-33ABF48B60B2}"/>
              </a:ext>
            </a:extLst>
          </p:cNvPr>
          <p:cNvSpPr/>
          <p:nvPr/>
        </p:nvSpPr>
        <p:spPr>
          <a:xfrm>
            <a:off x="3732797" y="1768471"/>
            <a:ext cx="889987" cy="253916"/>
          </a:xfrm>
          <a:prstGeom prst="rect">
            <a:avLst/>
          </a:prstGeom>
        </p:spPr>
        <p:txBody>
          <a:bodyPr wrap="none">
            <a:spAutoFit/>
          </a:bodyPr>
          <a:lstStyle/>
          <a:p>
            <a:r>
              <a:rPr lang="en-US" sz="1050" b="1" dirty="0">
                <a:solidFill>
                  <a:srgbClr val="002060"/>
                </a:solidFill>
                <a:latin typeface="Arial Narrow" panose="020B0606020202030204" pitchFamily="34" charset="0"/>
              </a:rPr>
              <a:t>200 µm mesh</a:t>
            </a:r>
            <a:endParaRPr lang="en-US" sz="1050" dirty="0"/>
          </a:p>
        </p:txBody>
      </p:sp>
      <p:sp>
        <p:nvSpPr>
          <p:cNvPr id="33" name="Rectangle 32">
            <a:extLst>
              <a:ext uri="{FF2B5EF4-FFF2-40B4-BE49-F238E27FC236}">
                <a16:creationId xmlns:a16="http://schemas.microsoft.com/office/drawing/2014/main" id="{72EADE3F-DB50-406A-9382-C4A56C8EA1FA}"/>
              </a:ext>
            </a:extLst>
          </p:cNvPr>
          <p:cNvSpPr/>
          <p:nvPr/>
        </p:nvSpPr>
        <p:spPr>
          <a:xfrm>
            <a:off x="408467" y="2680939"/>
            <a:ext cx="2676079" cy="2031325"/>
          </a:xfrm>
          <a:prstGeom prst="rect">
            <a:avLst/>
          </a:prstGeom>
        </p:spPr>
        <p:txBody>
          <a:bodyPr wrap="square">
            <a:spAutoFit/>
          </a:bodyPr>
          <a:lstStyle/>
          <a:p>
            <a:pPr marL="214313" indent="-214313">
              <a:buFont typeface="Arial" panose="020B0604020202020204" pitchFamily="34" charset="0"/>
              <a:buChar char="•"/>
            </a:pPr>
            <a:r>
              <a:rPr lang="en-GB" sz="1400" b="1" dirty="0">
                <a:solidFill>
                  <a:schemeClr val="accent5">
                    <a:lumMod val="50000"/>
                  </a:schemeClr>
                </a:solidFill>
                <a:latin typeface="Arial Narrow" panose="020B0606020202030204" pitchFamily="34" charset="0"/>
              </a:rPr>
              <a:t>Collect 10</a:t>
            </a:r>
            <a:r>
              <a:rPr lang="en-US" sz="1400" b="1" dirty="0">
                <a:solidFill>
                  <a:schemeClr val="accent5">
                    <a:lumMod val="50000"/>
                  </a:schemeClr>
                </a:solidFill>
                <a:latin typeface="Arial Narrow" panose="020B0606020202030204" pitchFamily="34" charset="0"/>
              </a:rPr>
              <a:t>–</a:t>
            </a:r>
            <a:r>
              <a:rPr lang="en-GB" sz="1400" b="1" dirty="0">
                <a:solidFill>
                  <a:schemeClr val="accent5">
                    <a:lumMod val="50000"/>
                  </a:schemeClr>
                </a:solidFill>
                <a:latin typeface="Arial Narrow" panose="020B0606020202030204" pitchFamily="34" charset="0"/>
              </a:rPr>
              <a:t>20 g of macroalgae</a:t>
            </a:r>
          </a:p>
          <a:p>
            <a:pPr marL="214313" indent="-214313">
              <a:buFont typeface="Arial" panose="020B0604020202020204" pitchFamily="34" charset="0"/>
              <a:buChar char="•"/>
            </a:pPr>
            <a:r>
              <a:rPr lang="en-GB" sz="1400" b="1" dirty="0">
                <a:solidFill>
                  <a:schemeClr val="accent5">
                    <a:lumMod val="50000"/>
                  </a:schemeClr>
                </a:solidFill>
                <a:latin typeface="Arial Narrow" panose="020B0606020202030204" pitchFamily="34" charset="0"/>
              </a:rPr>
              <a:t>Transfer into plastic beakers with seawater.</a:t>
            </a:r>
          </a:p>
          <a:p>
            <a:pPr marL="214313" indent="-214313">
              <a:buFont typeface="Arial" panose="020B0604020202020204" pitchFamily="34" charset="0"/>
              <a:buChar char="•"/>
            </a:pPr>
            <a:r>
              <a:rPr lang="en-GB" sz="1400" b="1" dirty="0">
                <a:solidFill>
                  <a:schemeClr val="accent5">
                    <a:lumMod val="50000"/>
                  </a:schemeClr>
                </a:solidFill>
                <a:latin typeface="Arial Narrow" panose="020B0606020202030204" pitchFamily="34" charset="0"/>
              </a:rPr>
              <a:t>Shake (1 min) to release </a:t>
            </a:r>
            <a:r>
              <a:rPr lang="en-GB" sz="1400" b="1" i="1" dirty="0">
                <a:solidFill>
                  <a:schemeClr val="accent5">
                    <a:lumMod val="50000"/>
                  </a:schemeClr>
                </a:solidFill>
                <a:latin typeface="Arial Narrow" panose="020B0606020202030204" pitchFamily="34" charset="0"/>
              </a:rPr>
              <a:t>Ostreopsis</a:t>
            </a:r>
            <a:r>
              <a:rPr lang="en-GB" sz="1400" b="1" dirty="0">
                <a:solidFill>
                  <a:schemeClr val="accent5">
                    <a:lumMod val="50000"/>
                  </a:schemeClr>
                </a:solidFill>
                <a:latin typeface="Arial Narrow" panose="020B0606020202030204" pitchFamily="34" charset="0"/>
              </a:rPr>
              <a:t> cells from macroalgae.</a:t>
            </a:r>
          </a:p>
          <a:p>
            <a:pPr marL="214313" indent="-214313">
              <a:buFont typeface="Arial" panose="020B0604020202020204" pitchFamily="34" charset="0"/>
              <a:buChar char="•"/>
            </a:pPr>
            <a:r>
              <a:rPr lang="en-GB" sz="1400" b="1" dirty="0">
                <a:solidFill>
                  <a:schemeClr val="accent5">
                    <a:lumMod val="50000"/>
                  </a:schemeClr>
                </a:solidFill>
                <a:latin typeface="Arial Narrow" panose="020B0606020202030204" pitchFamily="34" charset="0"/>
              </a:rPr>
              <a:t>Filter through a 200 µm mesh</a:t>
            </a:r>
          </a:p>
          <a:p>
            <a:pPr marL="214313" indent="-214313">
              <a:buFont typeface="Arial" panose="020B0604020202020204" pitchFamily="34" charset="0"/>
              <a:buChar char="•"/>
            </a:pPr>
            <a:r>
              <a:rPr lang="en-GB" sz="1400" b="1" dirty="0">
                <a:solidFill>
                  <a:schemeClr val="accent5">
                    <a:lumMod val="50000"/>
                  </a:schemeClr>
                </a:solidFill>
                <a:latin typeface="Arial Narrow" panose="020B0606020202030204" pitchFamily="34" charset="0"/>
              </a:rPr>
              <a:t>Measure the volume of percolated seawater</a:t>
            </a:r>
            <a:endParaRPr lang="en-US" sz="1400" b="1" dirty="0">
              <a:solidFill>
                <a:schemeClr val="accent5">
                  <a:lumMod val="50000"/>
                </a:schemeClr>
              </a:solidFill>
              <a:latin typeface="Arial Narrow" panose="020B0606020202030204" pitchFamily="34" charset="0"/>
            </a:endParaRPr>
          </a:p>
        </p:txBody>
      </p:sp>
      <p:grpSp>
        <p:nvGrpSpPr>
          <p:cNvPr id="48" name="Group 47">
            <a:extLst>
              <a:ext uri="{FF2B5EF4-FFF2-40B4-BE49-F238E27FC236}">
                <a16:creationId xmlns:a16="http://schemas.microsoft.com/office/drawing/2014/main" id="{EE516CD3-7780-4BEF-82B2-4D6BED60213D}"/>
              </a:ext>
            </a:extLst>
          </p:cNvPr>
          <p:cNvGrpSpPr/>
          <p:nvPr/>
        </p:nvGrpSpPr>
        <p:grpSpPr>
          <a:xfrm>
            <a:off x="2397536" y="883611"/>
            <a:ext cx="1530459" cy="1315757"/>
            <a:chOff x="2801691" y="1385092"/>
            <a:chExt cx="2040613" cy="1754343"/>
          </a:xfrm>
          <a:effectLst/>
        </p:grpSpPr>
        <p:grpSp>
          <p:nvGrpSpPr>
            <p:cNvPr id="6" name="Group 5">
              <a:extLst>
                <a:ext uri="{FF2B5EF4-FFF2-40B4-BE49-F238E27FC236}">
                  <a16:creationId xmlns:a16="http://schemas.microsoft.com/office/drawing/2014/main" id="{5796ACE3-31B6-48F2-A33C-C7537F156E2E}"/>
                </a:ext>
              </a:extLst>
            </p:cNvPr>
            <p:cNvGrpSpPr/>
            <p:nvPr/>
          </p:nvGrpSpPr>
          <p:grpSpPr>
            <a:xfrm rot="1743778">
              <a:off x="3261501" y="1385092"/>
              <a:ext cx="792088" cy="1208056"/>
              <a:chOff x="3131840" y="1451391"/>
              <a:chExt cx="792088" cy="1208056"/>
            </a:xfrm>
          </p:grpSpPr>
          <p:sp>
            <p:nvSpPr>
              <p:cNvPr id="2" name="Cube 1">
                <a:extLst>
                  <a:ext uri="{FF2B5EF4-FFF2-40B4-BE49-F238E27FC236}">
                    <a16:creationId xmlns:a16="http://schemas.microsoft.com/office/drawing/2014/main" id="{8FE62458-5C93-4D08-899F-9111F9ED38CD}"/>
                  </a:ext>
                </a:extLst>
              </p:cNvPr>
              <p:cNvSpPr/>
              <p:nvPr/>
            </p:nvSpPr>
            <p:spPr>
              <a:xfrm>
                <a:off x="3131840" y="1579327"/>
                <a:ext cx="792088" cy="1080120"/>
              </a:xfrm>
              <a:prstGeom prst="cube">
                <a:avLst>
                  <a:gd name="adj" fmla="val 172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ylinder 3">
                <a:extLst>
                  <a:ext uri="{FF2B5EF4-FFF2-40B4-BE49-F238E27FC236}">
                    <a16:creationId xmlns:a16="http://schemas.microsoft.com/office/drawing/2014/main" id="{E2966837-0C0F-4129-B48C-EA4D90200150}"/>
                  </a:ext>
                </a:extLst>
              </p:cNvPr>
              <p:cNvSpPr/>
              <p:nvPr/>
            </p:nvSpPr>
            <p:spPr>
              <a:xfrm>
                <a:off x="3381072" y="1451391"/>
                <a:ext cx="288032" cy="216024"/>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grpSp>
        <p:pic>
          <p:nvPicPr>
            <p:cNvPr id="10" name="Picture 9">
              <a:extLst>
                <a:ext uri="{FF2B5EF4-FFF2-40B4-BE49-F238E27FC236}">
                  <a16:creationId xmlns:a16="http://schemas.microsoft.com/office/drawing/2014/main" id="{2D98412E-E1EC-45B3-8DF1-99C709E292D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601" t="10708" r="13704"/>
            <a:stretch/>
          </p:blipFill>
          <p:spPr>
            <a:xfrm rot="1763461">
              <a:off x="2996144" y="2009943"/>
              <a:ext cx="827735" cy="581421"/>
            </a:xfrm>
            <a:prstGeom prst="rect">
              <a:avLst/>
            </a:prstGeom>
            <a:ln>
              <a:noFill/>
            </a:ln>
            <a:effectLst>
              <a:softEdge rad="112500"/>
            </a:effectLst>
          </p:spPr>
        </p:pic>
        <p:cxnSp>
          <p:nvCxnSpPr>
            <p:cNvPr id="16" name="Connector: Curved 15">
              <a:extLst>
                <a:ext uri="{FF2B5EF4-FFF2-40B4-BE49-F238E27FC236}">
                  <a16:creationId xmlns:a16="http://schemas.microsoft.com/office/drawing/2014/main" id="{93DA28AD-861B-4D32-9E85-ACDA259E662B}"/>
                </a:ext>
              </a:extLst>
            </p:cNvPr>
            <p:cNvCxnSpPr>
              <a:cxnSpLocks/>
            </p:cNvCxnSpPr>
            <p:nvPr/>
          </p:nvCxnSpPr>
          <p:spPr>
            <a:xfrm>
              <a:off x="3345442" y="1739206"/>
              <a:ext cx="584456" cy="271631"/>
            </a:xfrm>
            <a:prstGeom prst="curvedConnector3">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Arrow: Up 40">
              <a:extLst>
                <a:ext uri="{FF2B5EF4-FFF2-40B4-BE49-F238E27FC236}">
                  <a16:creationId xmlns:a16="http://schemas.microsoft.com/office/drawing/2014/main" id="{9930BA52-1293-4D15-8638-BB205C153FF2}"/>
                </a:ext>
              </a:extLst>
            </p:cNvPr>
            <p:cNvSpPr/>
            <p:nvPr/>
          </p:nvSpPr>
          <p:spPr>
            <a:xfrm rot="5400000">
              <a:off x="2623799" y="1785175"/>
              <a:ext cx="519376" cy="163592"/>
            </a:xfrm>
            <a:prstGeom prst="upArrow">
              <a:avLst/>
            </a:prstGeom>
            <a:solidFill>
              <a:schemeClr val="accent5">
                <a:lumMod val="50000"/>
              </a:schemeClr>
            </a:solidFill>
            <a:ln w="12700">
              <a:noFill/>
            </a:ln>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150" b="1">
                <a:solidFill>
                  <a:schemeClr val="bg1"/>
                </a:solidFill>
                <a:latin typeface="Arial Narrow" panose="020B0606020202030204" pitchFamily="34" charset="0"/>
              </a:endParaRPr>
            </a:p>
          </p:txBody>
        </p:sp>
        <p:sp>
          <p:nvSpPr>
            <p:cNvPr id="37" name="Rectangle 36">
              <a:extLst>
                <a:ext uri="{FF2B5EF4-FFF2-40B4-BE49-F238E27FC236}">
                  <a16:creationId xmlns:a16="http://schemas.microsoft.com/office/drawing/2014/main" id="{63EE9C43-2751-420B-A622-EA056E1D4658}"/>
                </a:ext>
              </a:extLst>
            </p:cNvPr>
            <p:cNvSpPr/>
            <p:nvPr/>
          </p:nvSpPr>
          <p:spPr>
            <a:xfrm>
              <a:off x="2881939" y="2646992"/>
              <a:ext cx="1960365" cy="492443"/>
            </a:xfrm>
            <a:prstGeom prst="rect">
              <a:avLst/>
            </a:prstGeom>
          </p:spPr>
          <p:txBody>
            <a:bodyPr wrap="none">
              <a:spAutoFit/>
            </a:bodyPr>
            <a:lstStyle/>
            <a:p>
              <a:r>
                <a:rPr lang="en-GB" sz="1800" b="1" dirty="0">
                  <a:solidFill>
                    <a:schemeClr val="accent5">
                      <a:lumMod val="50000"/>
                    </a:schemeClr>
                  </a:solidFill>
                  <a:latin typeface="Arial Narrow" panose="020B0606020202030204" pitchFamily="34" charset="0"/>
                </a:rPr>
                <a:t>Shake (1 min) </a:t>
              </a:r>
              <a:endParaRPr lang="en-US" sz="1800" b="1" dirty="0">
                <a:solidFill>
                  <a:schemeClr val="accent5">
                    <a:lumMod val="50000"/>
                  </a:schemeClr>
                </a:solidFill>
                <a:latin typeface="Arial Narrow" panose="020B0606020202030204" pitchFamily="34" charset="0"/>
              </a:endParaRPr>
            </a:p>
          </p:txBody>
        </p:sp>
      </p:grpSp>
      <p:grpSp>
        <p:nvGrpSpPr>
          <p:cNvPr id="52" name="Group 51">
            <a:extLst>
              <a:ext uri="{FF2B5EF4-FFF2-40B4-BE49-F238E27FC236}">
                <a16:creationId xmlns:a16="http://schemas.microsoft.com/office/drawing/2014/main" id="{2416BB15-2C98-46D2-B5BA-EB2907798A65}"/>
              </a:ext>
            </a:extLst>
          </p:cNvPr>
          <p:cNvGrpSpPr/>
          <p:nvPr/>
        </p:nvGrpSpPr>
        <p:grpSpPr>
          <a:xfrm>
            <a:off x="4760190" y="1133721"/>
            <a:ext cx="2787906" cy="1037755"/>
            <a:chOff x="5904596" y="1739578"/>
            <a:chExt cx="3717208" cy="1383673"/>
          </a:xfrm>
        </p:grpSpPr>
        <p:pic>
          <p:nvPicPr>
            <p:cNvPr id="1030" name="Picture 6" descr="👉 ¿Qué es una Balanza Analítica y Para qué Sirve? Partes y Tipos">
              <a:extLst>
                <a:ext uri="{FF2B5EF4-FFF2-40B4-BE49-F238E27FC236}">
                  <a16:creationId xmlns:a16="http://schemas.microsoft.com/office/drawing/2014/main" id="{F510916E-A6E9-4F3E-9F07-A8DF4FBF0EC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605943" y="1739578"/>
              <a:ext cx="1015861" cy="1383673"/>
            </a:xfrm>
            <a:prstGeom prst="rect">
              <a:avLst/>
            </a:prstGeom>
            <a:noFill/>
            <a:extLst>
              <a:ext uri="{909E8E84-426E-40DD-AFC4-6F175D3DCCD1}">
                <a14:hiddenFill xmlns:a14="http://schemas.microsoft.com/office/drawing/2010/main">
                  <a:solidFill>
                    <a:srgbClr val="FFFFFF"/>
                  </a:solidFill>
                </a14:hiddenFill>
              </a:ext>
            </a:extLst>
          </p:spPr>
        </p:pic>
        <p:sp>
          <p:nvSpPr>
            <p:cNvPr id="42" name="Arrow: Up 41">
              <a:extLst>
                <a:ext uri="{FF2B5EF4-FFF2-40B4-BE49-F238E27FC236}">
                  <a16:creationId xmlns:a16="http://schemas.microsoft.com/office/drawing/2014/main" id="{AB068B4D-164E-4A94-A5F5-C32C36E53153}"/>
                </a:ext>
              </a:extLst>
            </p:cNvPr>
            <p:cNvSpPr/>
            <p:nvPr/>
          </p:nvSpPr>
          <p:spPr>
            <a:xfrm rot="5400000">
              <a:off x="5991676" y="2234683"/>
              <a:ext cx="264148" cy="438308"/>
            </a:xfrm>
            <a:prstGeom prst="upArrow">
              <a:avLst/>
            </a:prstGeom>
            <a:solidFill>
              <a:srgbClr val="C00000"/>
            </a:solidFill>
            <a:ln w="12700">
              <a:noFill/>
            </a:ln>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150" b="1">
                <a:solidFill>
                  <a:schemeClr val="bg1"/>
                </a:solidFill>
                <a:latin typeface="Arial Narrow" panose="020B0606020202030204" pitchFamily="34" charset="0"/>
              </a:endParaRPr>
            </a:p>
          </p:txBody>
        </p:sp>
        <p:sp>
          <p:nvSpPr>
            <p:cNvPr id="43" name="Rectangle 42">
              <a:extLst>
                <a:ext uri="{FF2B5EF4-FFF2-40B4-BE49-F238E27FC236}">
                  <a16:creationId xmlns:a16="http://schemas.microsoft.com/office/drawing/2014/main" id="{9C842545-C422-4BA7-B604-41B36C873FEB}"/>
                </a:ext>
              </a:extLst>
            </p:cNvPr>
            <p:cNvSpPr/>
            <p:nvPr/>
          </p:nvSpPr>
          <p:spPr>
            <a:xfrm>
              <a:off x="6619039" y="2110601"/>
              <a:ext cx="1917996" cy="738664"/>
            </a:xfrm>
            <a:prstGeom prst="rect">
              <a:avLst/>
            </a:prstGeom>
          </p:spPr>
          <p:txBody>
            <a:bodyPr wrap="square">
              <a:spAutoFit/>
            </a:bodyPr>
            <a:lstStyle/>
            <a:p>
              <a:r>
                <a:rPr lang="en-US" sz="1500" b="1" dirty="0">
                  <a:solidFill>
                    <a:srgbClr val="002060"/>
                  </a:solidFill>
                  <a:latin typeface="Arial Narrow" panose="020B0606020202030204" pitchFamily="34" charset="0"/>
                </a:rPr>
                <a:t>MACROALGAL</a:t>
              </a:r>
            </a:p>
            <a:p>
              <a:r>
                <a:rPr lang="en-US" sz="1500" b="1" dirty="0">
                  <a:solidFill>
                    <a:srgbClr val="002060"/>
                  </a:solidFill>
                  <a:latin typeface="Arial Narrow" panose="020B0606020202030204" pitchFamily="34" charset="0"/>
                </a:rPr>
                <a:t>FRESH WEIGHT</a:t>
              </a:r>
              <a:endParaRPr lang="en-US" sz="1500" dirty="0"/>
            </a:p>
          </p:txBody>
        </p:sp>
      </p:grpSp>
      <p:sp>
        <p:nvSpPr>
          <p:cNvPr id="35" name="Rectangle 34">
            <a:extLst>
              <a:ext uri="{FF2B5EF4-FFF2-40B4-BE49-F238E27FC236}">
                <a16:creationId xmlns:a16="http://schemas.microsoft.com/office/drawing/2014/main" id="{5C803078-67B0-4700-8DD7-1EC62B979427}"/>
              </a:ext>
            </a:extLst>
          </p:cNvPr>
          <p:cNvSpPr/>
          <p:nvPr/>
        </p:nvSpPr>
        <p:spPr>
          <a:xfrm>
            <a:off x="7549877" y="2761026"/>
            <a:ext cx="1035786" cy="461665"/>
          </a:xfrm>
          <a:prstGeom prst="rect">
            <a:avLst/>
          </a:prstGeom>
          <a:ln>
            <a:solidFill>
              <a:schemeClr val="accent5">
                <a:lumMod val="75000"/>
              </a:schemeClr>
            </a:solidFill>
          </a:ln>
        </p:spPr>
        <p:txBody>
          <a:bodyPr wrap="square">
            <a:spAutoFit/>
          </a:bodyPr>
          <a:lstStyle/>
          <a:p>
            <a:r>
              <a:rPr lang="es-ES" sz="1200" b="1" dirty="0">
                <a:solidFill>
                  <a:srgbClr val="002060"/>
                </a:solidFill>
                <a:latin typeface="Arial Narrow" panose="020B0606020202030204" pitchFamily="34" charset="0"/>
              </a:rPr>
              <a:t>O</a:t>
            </a:r>
            <a:r>
              <a:rPr lang="en-US" sz="1200" b="1" i="1" dirty="0" err="1">
                <a:solidFill>
                  <a:srgbClr val="002060"/>
                </a:solidFill>
                <a:latin typeface="Arial Narrow" panose="020B0606020202030204" pitchFamily="34" charset="0"/>
              </a:rPr>
              <a:t>streopsis</a:t>
            </a:r>
            <a:r>
              <a:rPr lang="en-US" sz="1200" b="1" dirty="0">
                <a:solidFill>
                  <a:srgbClr val="002060"/>
                </a:solidFill>
                <a:latin typeface="Arial Narrow" panose="020B0606020202030204" pitchFamily="34" charset="0"/>
              </a:rPr>
              <a:t> cells gFW</a:t>
            </a:r>
            <a:r>
              <a:rPr lang="en-US" sz="1200" b="1" baseline="30000" dirty="0">
                <a:solidFill>
                  <a:srgbClr val="002060"/>
                </a:solidFill>
                <a:latin typeface="Arial Narrow" panose="020B0606020202030204" pitchFamily="34" charset="0"/>
              </a:rPr>
              <a:t>-1</a:t>
            </a:r>
            <a:endParaRPr lang="en-US" sz="1200" baseline="30000" dirty="0"/>
          </a:p>
        </p:txBody>
      </p:sp>
      <p:sp>
        <p:nvSpPr>
          <p:cNvPr id="38" name="Arrow: Up 23">
            <a:extLst>
              <a:ext uri="{FF2B5EF4-FFF2-40B4-BE49-F238E27FC236}">
                <a16:creationId xmlns:a16="http://schemas.microsoft.com/office/drawing/2014/main" id="{9F194458-17B9-4944-99B9-E43941F704C8}"/>
              </a:ext>
            </a:extLst>
          </p:cNvPr>
          <p:cNvSpPr/>
          <p:nvPr/>
        </p:nvSpPr>
        <p:spPr>
          <a:xfrm rot="6150185">
            <a:off x="5004325" y="3745555"/>
            <a:ext cx="132712" cy="551090"/>
          </a:xfrm>
          <a:prstGeom prst="upArrow">
            <a:avLst/>
          </a:prstGeom>
          <a:solidFill>
            <a:schemeClr val="accent5">
              <a:lumMod val="50000"/>
            </a:schemeClr>
          </a:solidFill>
          <a:ln w="12700">
            <a:noFill/>
          </a:ln>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150" b="1">
              <a:solidFill>
                <a:schemeClr val="bg1"/>
              </a:solidFill>
              <a:latin typeface="Arial Narrow" panose="020B0606020202030204" pitchFamily="34" charset="0"/>
            </a:endParaRPr>
          </a:p>
        </p:txBody>
      </p:sp>
      <p:sp>
        <p:nvSpPr>
          <p:cNvPr id="39" name="Rectangle 38">
            <a:extLst>
              <a:ext uri="{FF2B5EF4-FFF2-40B4-BE49-F238E27FC236}">
                <a16:creationId xmlns:a16="http://schemas.microsoft.com/office/drawing/2014/main" id="{31543CF7-DD95-9E42-ABA1-6D1CDDE94FB1}"/>
              </a:ext>
            </a:extLst>
          </p:cNvPr>
          <p:cNvSpPr/>
          <p:nvPr/>
        </p:nvSpPr>
        <p:spPr>
          <a:xfrm>
            <a:off x="5188255" y="3872987"/>
            <a:ext cx="1934873" cy="630942"/>
          </a:xfrm>
          <a:prstGeom prst="rect">
            <a:avLst/>
          </a:prstGeom>
        </p:spPr>
        <p:txBody>
          <a:bodyPr wrap="square">
            <a:spAutoFit/>
          </a:bodyPr>
          <a:lstStyle/>
          <a:p>
            <a:pPr algn="ctr">
              <a:lnSpc>
                <a:spcPts val="1425"/>
              </a:lnSpc>
            </a:pPr>
            <a:r>
              <a:rPr lang="en-US" sz="1500" b="1" dirty="0">
                <a:solidFill>
                  <a:srgbClr val="002060"/>
                </a:solidFill>
                <a:latin typeface="Arial Narrow" panose="020B0606020202030204" pitchFamily="34" charset="0"/>
              </a:rPr>
              <a:t>LUGOL's fixation - CELL COUNTS</a:t>
            </a:r>
            <a:br>
              <a:rPr lang="en-US" sz="1500" b="1" dirty="0">
                <a:solidFill>
                  <a:srgbClr val="002060"/>
                </a:solidFill>
                <a:latin typeface="Arial Narrow" panose="020B0606020202030204" pitchFamily="34" charset="0"/>
              </a:rPr>
            </a:br>
            <a:r>
              <a:rPr lang="en-US" sz="1500" b="1" dirty="0">
                <a:solidFill>
                  <a:srgbClr val="002060"/>
                </a:solidFill>
                <a:latin typeface="Arial Narrow" panose="020B0606020202030204" pitchFamily="34" charset="0"/>
              </a:rPr>
              <a:t>Microscope</a:t>
            </a:r>
            <a:endParaRPr lang="en-US" sz="1500" dirty="0"/>
          </a:p>
        </p:txBody>
      </p:sp>
      <p:sp>
        <p:nvSpPr>
          <p:cNvPr id="50" name="Arrow: Up 41">
            <a:extLst>
              <a:ext uri="{FF2B5EF4-FFF2-40B4-BE49-F238E27FC236}">
                <a16:creationId xmlns:a16="http://schemas.microsoft.com/office/drawing/2014/main" id="{CCC2DC0D-E276-7F43-B312-23401F69866C}"/>
              </a:ext>
            </a:extLst>
          </p:cNvPr>
          <p:cNvSpPr/>
          <p:nvPr/>
        </p:nvSpPr>
        <p:spPr>
          <a:xfrm rot="10800000">
            <a:off x="4195782" y="2168713"/>
            <a:ext cx="93854" cy="329151"/>
          </a:xfrm>
          <a:prstGeom prst="upArrow">
            <a:avLst/>
          </a:prstGeom>
          <a:solidFill>
            <a:schemeClr val="accent5">
              <a:lumMod val="50000"/>
            </a:schemeClr>
          </a:solidFill>
          <a:ln w="12700">
            <a:noFill/>
          </a:ln>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150" b="1">
              <a:solidFill>
                <a:schemeClr val="bg1"/>
              </a:solidFill>
              <a:latin typeface="Arial Narrow" panose="020B0606020202030204" pitchFamily="34" charset="0"/>
            </a:endParaRPr>
          </a:p>
        </p:txBody>
      </p:sp>
      <p:sp>
        <p:nvSpPr>
          <p:cNvPr id="53" name="Arc 52">
            <a:extLst>
              <a:ext uri="{FF2B5EF4-FFF2-40B4-BE49-F238E27FC236}">
                <a16:creationId xmlns:a16="http://schemas.microsoft.com/office/drawing/2014/main" id="{DC0E7EE2-D224-B74F-9450-1E7577C5A416}"/>
              </a:ext>
            </a:extLst>
          </p:cNvPr>
          <p:cNvSpPr/>
          <p:nvPr/>
        </p:nvSpPr>
        <p:spPr>
          <a:xfrm>
            <a:off x="7101318" y="2067906"/>
            <a:ext cx="1007926" cy="1123542"/>
          </a:xfrm>
          <a:prstGeom prst="arc">
            <a:avLst/>
          </a:prstGeom>
          <a:ln w="69850">
            <a:solidFill>
              <a:srgbClr val="C0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6" name="Arrow: Up 23">
            <a:extLst>
              <a:ext uri="{FF2B5EF4-FFF2-40B4-BE49-F238E27FC236}">
                <a16:creationId xmlns:a16="http://schemas.microsoft.com/office/drawing/2014/main" id="{212E7910-42BA-F94A-8520-14379108E03B}"/>
              </a:ext>
            </a:extLst>
          </p:cNvPr>
          <p:cNvSpPr/>
          <p:nvPr/>
        </p:nvSpPr>
        <p:spPr>
          <a:xfrm rot="3089510" flipH="1">
            <a:off x="7255794" y="3433958"/>
            <a:ext cx="138472" cy="589119"/>
          </a:xfrm>
          <a:prstGeom prst="upArrow">
            <a:avLst/>
          </a:prstGeom>
          <a:solidFill>
            <a:schemeClr val="accent5">
              <a:lumMod val="50000"/>
            </a:schemeClr>
          </a:solidFill>
          <a:ln w="12700">
            <a:noFill/>
          </a:ln>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150" b="1">
              <a:solidFill>
                <a:schemeClr val="bg1"/>
              </a:solidFill>
              <a:latin typeface="Arial Narrow" panose="020B0606020202030204" pitchFamily="34" charset="0"/>
            </a:endParaRPr>
          </a:p>
        </p:txBody>
      </p:sp>
      <p:sp>
        <p:nvSpPr>
          <p:cNvPr id="49" name="48 Rectángulo">
            <a:extLst>
              <a:ext uri="{FF2B5EF4-FFF2-40B4-BE49-F238E27FC236}">
                <a16:creationId xmlns:a16="http://schemas.microsoft.com/office/drawing/2014/main" id="{7FC1BA16-D307-AF45-BAD6-EA249AA201E7}"/>
              </a:ext>
            </a:extLst>
          </p:cNvPr>
          <p:cNvSpPr/>
          <p:nvPr/>
        </p:nvSpPr>
        <p:spPr>
          <a:xfrm>
            <a:off x="4760190" y="4625467"/>
            <a:ext cx="4418595" cy="369332"/>
          </a:xfrm>
          <a:prstGeom prst="rect">
            <a:avLst/>
          </a:prstGeom>
          <a:ln w="12700">
            <a:solidFill>
              <a:srgbClr val="0070C0"/>
            </a:solidFill>
          </a:ln>
        </p:spPr>
        <p:txBody>
          <a:bodyPr wrap="square">
            <a:spAutoFit/>
          </a:bodyPr>
          <a:lstStyle/>
          <a:p>
            <a:pPr algn="ctr"/>
            <a:r>
              <a:rPr lang="ca-ES" sz="1800" b="1" dirty="0">
                <a:solidFill>
                  <a:srgbClr val="0070C0"/>
                </a:solidFill>
                <a:latin typeface="Calibri" charset="0"/>
              </a:rPr>
              <a:t>Support: OstreoRisk, CoCliME projects</a:t>
            </a:r>
          </a:p>
        </p:txBody>
      </p:sp>
      <p:pic>
        <p:nvPicPr>
          <p:cNvPr id="57" name="Imagen 6">
            <a:extLst>
              <a:ext uri="{FF2B5EF4-FFF2-40B4-BE49-F238E27FC236}">
                <a16:creationId xmlns:a16="http://schemas.microsoft.com/office/drawing/2014/main" id="{5BF94780-C1B7-8414-B1C1-8B1A424FAD32}"/>
              </a:ext>
            </a:extLst>
          </p:cNvPr>
          <p:cNvPicPr>
            <a:picLocks noChangeAspect="1"/>
          </p:cNvPicPr>
          <p:nvPr/>
        </p:nvPicPr>
        <p:blipFill rotWithShape="1">
          <a:blip r:embed="rId7"/>
          <a:srcRect l="56883" t="14854" b="17590"/>
          <a:stretch/>
        </p:blipFill>
        <p:spPr>
          <a:xfrm>
            <a:off x="528989" y="818400"/>
            <a:ext cx="1612242" cy="896064"/>
          </a:xfrm>
          <a:prstGeom prst="rect">
            <a:avLst/>
          </a:prstGeom>
        </p:spPr>
      </p:pic>
      <p:pic>
        <p:nvPicPr>
          <p:cNvPr id="60" name="Imagen 8">
            <a:extLst>
              <a:ext uri="{FF2B5EF4-FFF2-40B4-BE49-F238E27FC236}">
                <a16:creationId xmlns:a16="http://schemas.microsoft.com/office/drawing/2014/main" id="{8F041354-B2D6-5030-F189-3308BE47D318}"/>
              </a:ext>
            </a:extLst>
          </p:cNvPr>
          <p:cNvPicPr>
            <a:picLocks noChangeAspect="1"/>
          </p:cNvPicPr>
          <p:nvPr/>
        </p:nvPicPr>
        <p:blipFill>
          <a:blip r:embed="rId8"/>
          <a:stretch>
            <a:fillRect/>
          </a:stretch>
        </p:blipFill>
        <p:spPr>
          <a:xfrm rot="16200000">
            <a:off x="5346495" y="2424784"/>
            <a:ext cx="1212001" cy="909001"/>
          </a:xfrm>
          <a:prstGeom prst="rect">
            <a:avLst/>
          </a:prstGeom>
        </p:spPr>
      </p:pic>
      <p:sp>
        <p:nvSpPr>
          <p:cNvPr id="45" name="Arrow: Up 41">
            <a:extLst>
              <a:ext uri="{FF2B5EF4-FFF2-40B4-BE49-F238E27FC236}">
                <a16:creationId xmlns:a16="http://schemas.microsoft.com/office/drawing/2014/main" id="{5A169D12-E319-C1C0-4D38-F276F4DDF38D}"/>
              </a:ext>
            </a:extLst>
          </p:cNvPr>
          <p:cNvSpPr/>
          <p:nvPr/>
        </p:nvSpPr>
        <p:spPr>
          <a:xfrm rot="10800000">
            <a:off x="4264869" y="3948531"/>
            <a:ext cx="93854" cy="329151"/>
          </a:xfrm>
          <a:prstGeom prst="upArrow">
            <a:avLst/>
          </a:prstGeom>
          <a:solidFill>
            <a:schemeClr val="accent5">
              <a:lumMod val="50000"/>
            </a:schemeClr>
          </a:solidFill>
          <a:ln w="12700">
            <a:noFill/>
          </a:ln>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150" b="1">
              <a:solidFill>
                <a:schemeClr val="bg1"/>
              </a:solidFill>
              <a:latin typeface="Arial Narrow" panose="020B0606020202030204" pitchFamily="34" charset="0"/>
            </a:endParaRPr>
          </a:p>
        </p:txBody>
      </p:sp>
      <p:sp>
        <p:nvSpPr>
          <p:cNvPr id="46" name="Rectangle 45">
            <a:extLst>
              <a:ext uri="{FF2B5EF4-FFF2-40B4-BE49-F238E27FC236}">
                <a16:creationId xmlns:a16="http://schemas.microsoft.com/office/drawing/2014/main" id="{EE0D65BC-1F3F-5905-608A-495CD1B242C6}"/>
              </a:ext>
            </a:extLst>
          </p:cNvPr>
          <p:cNvSpPr/>
          <p:nvPr/>
        </p:nvSpPr>
        <p:spPr>
          <a:xfrm>
            <a:off x="3439480" y="4290088"/>
            <a:ext cx="1306300" cy="635046"/>
          </a:xfrm>
          <a:prstGeom prst="rect">
            <a:avLst/>
          </a:prstGeom>
        </p:spPr>
        <p:txBody>
          <a:bodyPr wrap="square">
            <a:spAutoFit/>
          </a:bodyPr>
          <a:lstStyle/>
          <a:p>
            <a:pPr algn="ctr">
              <a:lnSpc>
                <a:spcPts val="1425"/>
              </a:lnSpc>
            </a:pPr>
            <a:r>
              <a:rPr lang="en-US" sz="1500" b="1" dirty="0">
                <a:solidFill>
                  <a:srgbClr val="002060"/>
                </a:solidFill>
                <a:latin typeface="Arial Narrow" panose="020B0606020202030204" pitchFamily="34" charset="0"/>
              </a:rPr>
              <a:t>Biochemisty, molecular analysis</a:t>
            </a:r>
            <a:endParaRPr lang="en-US" sz="1500" dirty="0"/>
          </a:p>
        </p:txBody>
      </p:sp>
      <p:pic>
        <p:nvPicPr>
          <p:cNvPr id="3" name="Picture 2">
            <a:extLst>
              <a:ext uri="{FF2B5EF4-FFF2-40B4-BE49-F238E27FC236}">
                <a16:creationId xmlns:a16="http://schemas.microsoft.com/office/drawing/2014/main" id="{6512C8EB-DB69-6437-943B-AAC420FC86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sp>
        <p:nvSpPr>
          <p:cNvPr id="9" name="TextBox 8">
            <a:extLst>
              <a:ext uri="{FF2B5EF4-FFF2-40B4-BE49-F238E27FC236}">
                <a16:creationId xmlns:a16="http://schemas.microsoft.com/office/drawing/2014/main" id="{44DB7FF0-5BA8-7681-878B-FA02129B82A0}"/>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4. Monitoring </a:t>
            </a:r>
            <a:r>
              <a:rPr lang="en-GB" sz="2000" b="1" i="1">
                <a:solidFill>
                  <a:srgbClr val="0070C0"/>
                </a:solidFill>
              </a:rPr>
              <a:t>Ostreopsis</a:t>
            </a:r>
            <a:r>
              <a:rPr lang="en-GB" sz="2000" b="1">
                <a:solidFill>
                  <a:srgbClr val="0070C0"/>
                </a:solidFill>
              </a:rPr>
              <a:t> blooms. Shared protocol and data</a:t>
            </a:r>
          </a:p>
        </p:txBody>
      </p:sp>
      <p:cxnSp>
        <p:nvCxnSpPr>
          <p:cNvPr id="11" name="Google Shape;101;p14">
            <a:extLst>
              <a:ext uri="{FF2B5EF4-FFF2-40B4-BE49-F238E27FC236}">
                <a16:creationId xmlns:a16="http://schemas.microsoft.com/office/drawing/2014/main" id="{2B5A1D07-0F10-2D0D-51E5-EEEEDA725757}"/>
              </a:ext>
            </a:extLst>
          </p:cNvPr>
          <p:cNvCxnSpPr>
            <a:cxnSpLocks/>
          </p:cNvCxnSpPr>
          <p:nvPr/>
        </p:nvCxnSpPr>
        <p:spPr>
          <a:xfrm>
            <a:off x="0" y="396847"/>
            <a:ext cx="7772400" cy="3264"/>
          </a:xfrm>
          <a:prstGeom prst="straightConnector1">
            <a:avLst/>
          </a:prstGeom>
          <a:noFill/>
          <a:ln w="9525" cap="flat" cmpd="sng">
            <a:solidFill>
              <a:srgbClr val="4A7DBA"/>
            </a:solidFill>
            <a:prstDash val="solid"/>
            <a:round/>
            <a:headEnd type="none" w="sm" len="sm"/>
            <a:tailEnd type="none" w="sm" len="sm"/>
          </a:ln>
        </p:spPr>
      </p:cxnSp>
    </p:spTree>
    <p:extLst>
      <p:ext uri="{BB962C8B-B14F-4D97-AF65-F5344CB8AC3E}">
        <p14:creationId xmlns:p14="http://schemas.microsoft.com/office/powerpoint/2010/main" val="9397864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Users\magda\Downloads\IMG_20210714_1144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80" t="3386" r="21781" b="30300"/>
          <a:stretch/>
        </p:blipFill>
        <p:spPr bwMode="auto">
          <a:xfrm>
            <a:off x="564244" y="2118169"/>
            <a:ext cx="1469264" cy="15143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7"/>
          <p:cNvPicPr>
            <a:picLocks noChangeAspect="1"/>
          </p:cNvPicPr>
          <p:nvPr/>
        </p:nvPicPr>
        <p:blipFill rotWithShape="1">
          <a:blip r:embed="rId4"/>
          <a:srcRect l="32799" t="56540" r="49864" b="12222"/>
          <a:stretch/>
        </p:blipFill>
        <p:spPr>
          <a:xfrm>
            <a:off x="2155220" y="2118169"/>
            <a:ext cx="1120636" cy="1514373"/>
          </a:xfrm>
          <a:prstGeom prst="rect">
            <a:avLst/>
          </a:prstGeom>
        </p:spPr>
      </p:pic>
      <p:pic>
        <p:nvPicPr>
          <p:cNvPr id="7" name="Picture 2" descr="D:\Users\magda\Downloads\IMG_20210714_1144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80" t="3386" r="21781" b="30300"/>
          <a:stretch/>
        </p:blipFill>
        <p:spPr bwMode="auto">
          <a:xfrm>
            <a:off x="564244" y="2118169"/>
            <a:ext cx="1469264" cy="151437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6"/>
          <p:cNvPicPr>
            <a:picLocks noChangeAspect="1"/>
          </p:cNvPicPr>
          <p:nvPr/>
        </p:nvPicPr>
        <p:blipFill rotWithShape="1">
          <a:blip r:embed="rId5"/>
          <a:srcRect l="56883" t="14854" b="17590"/>
          <a:stretch/>
        </p:blipFill>
        <p:spPr>
          <a:xfrm>
            <a:off x="564244" y="521166"/>
            <a:ext cx="2711612" cy="1507080"/>
          </a:xfrm>
          <a:prstGeom prst="rect">
            <a:avLst/>
          </a:prstGeom>
        </p:spPr>
      </p:pic>
      <p:pic>
        <p:nvPicPr>
          <p:cNvPr id="9" name="Imagen 7"/>
          <p:cNvPicPr>
            <a:picLocks noChangeAspect="1"/>
          </p:cNvPicPr>
          <p:nvPr/>
        </p:nvPicPr>
        <p:blipFill rotWithShape="1">
          <a:blip r:embed="rId4"/>
          <a:srcRect l="32799" t="56540" r="49864" b="12222"/>
          <a:stretch/>
        </p:blipFill>
        <p:spPr>
          <a:xfrm>
            <a:off x="2155220" y="2118169"/>
            <a:ext cx="1120636" cy="1514373"/>
          </a:xfrm>
          <a:prstGeom prst="rect">
            <a:avLst/>
          </a:prstGeom>
        </p:spPr>
      </p:pic>
      <p:pic>
        <p:nvPicPr>
          <p:cNvPr id="10" name="Imagen 8"/>
          <p:cNvPicPr>
            <a:picLocks noChangeAspect="1"/>
          </p:cNvPicPr>
          <p:nvPr/>
        </p:nvPicPr>
        <p:blipFill>
          <a:blip r:embed="rId6"/>
          <a:stretch>
            <a:fillRect/>
          </a:stretch>
        </p:blipFill>
        <p:spPr>
          <a:xfrm>
            <a:off x="564244" y="3709466"/>
            <a:ext cx="1843418" cy="1382564"/>
          </a:xfrm>
          <a:prstGeom prst="rect">
            <a:avLst/>
          </a:prstGeom>
        </p:spPr>
      </p:pic>
      <p:pic>
        <p:nvPicPr>
          <p:cNvPr id="11" name="Imagen 5"/>
          <p:cNvPicPr>
            <a:picLocks noChangeAspect="1"/>
          </p:cNvPicPr>
          <p:nvPr/>
        </p:nvPicPr>
        <p:blipFill>
          <a:blip r:embed="rId7"/>
          <a:stretch>
            <a:fillRect/>
          </a:stretch>
        </p:blipFill>
        <p:spPr>
          <a:xfrm rot="5400000">
            <a:off x="2216319" y="4019316"/>
            <a:ext cx="1356207" cy="762866"/>
          </a:xfrm>
          <a:prstGeom prst="rect">
            <a:avLst/>
          </a:prstGeom>
        </p:spPr>
      </p:pic>
      <p:cxnSp>
        <p:nvCxnSpPr>
          <p:cNvPr id="12" name="11 Conector recto de flecha"/>
          <p:cNvCxnSpPr/>
          <p:nvPr/>
        </p:nvCxnSpPr>
        <p:spPr>
          <a:xfrm flipV="1">
            <a:off x="1942310" y="4332502"/>
            <a:ext cx="666602" cy="2160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2" name="Picture 3" descr="D:\Users\magda\Downloads\IMG_20210714_11104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6085"/>
          <a:stretch/>
        </p:blipFill>
        <p:spPr bwMode="auto">
          <a:xfrm>
            <a:off x="5396442" y="1269797"/>
            <a:ext cx="1825606" cy="153196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D:\Users\magda\Downloads\IMG_20210714_113559.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35000" contrast="-48000"/>
                    </a14:imgEffect>
                  </a14:imgLayer>
                </a14:imgProps>
              </a:ext>
              <a:ext uri="{28A0092B-C50C-407E-A947-70E740481C1C}">
                <a14:useLocalDpi xmlns:a14="http://schemas.microsoft.com/office/drawing/2010/main" val="0"/>
              </a:ext>
            </a:extLst>
          </a:blip>
          <a:srcRect t="7433" b="4398"/>
          <a:stretch/>
        </p:blipFill>
        <p:spPr bwMode="auto">
          <a:xfrm>
            <a:off x="7327645" y="1269797"/>
            <a:ext cx="1737543" cy="15319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D:\Users\magda\Downloads\IMG_20210714_11180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79912" y="1269797"/>
            <a:ext cx="1531963" cy="1531963"/>
          </a:xfrm>
          <a:prstGeom prst="rect">
            <a:avLst/>
          </a:prstGeom>
          <a:noFill/>
          <a:extLst>
            <a:ext uri="{909E8E84-426E-40DD-AFC4-6F175D3DCCD1}">
              <a14:hiddenFill xmlns:a14="http://schemas.microsoft.com/office/drawing/2010/main">
                <a:solidFill>
                  <a:srgbClr val="FFFFFF"/>
                </a:solidFill>
              </a14:hiddenFill>
            </a:ext>
          </a:extLst>
        </p:spPr>
      </p:pic>
      <p:sp>
        <p:nvSpPr>
          <p:cNvPr id="49" name="48 Rectángulo"/>
          <p:cNvSpPr/>
          <p:nvPr/>
        </p:nvSpPr>
        <p:spPr>
          <a:xfrm>
            <a:off x="3606075" y="454466"/>
            <a:ext cx="5406340" cy="738664"/>
          </a:xfrm>
          <a:prstGeom prst="rect">
            <a:avLst/>
          </a:prstGeom>
        </p:spPr>
        <p:txBody>
          <a:bodyPr wrap="square">
            <a:spAutoFit/>
          </a:bodyPr>
          <a:lstStyle/>
          <a:p>
            <a:pPr algn="ctr"/>
            <a:r>
              <a:rPr lang="ca-ES" sz="1400" b="1" i="1" dirty="0">
                <a:solidFill>
                  <a:srgbClr val="0070C0"/>
                </a:solidFill>
                <a:latin typeface="+mn-lt"/>
              </a:rPr>
              <a:t>Ostreopsis</a:t>
            </a:r>
            <a:r>
              <a:rPr lang="ca-ES" sz="1400" b="1" dirty="0">
                <a:solidFill>
                  <a:srgbClr val="0070C0"/>
                </a:solidFill>
                <a:latin typeface="+mn-lt"/>
              </a:rPr>
              <a:t> sampling protocol
(and other species) epiphytes of macroalgae – Collaboration between the ICM and the Catalan Water Agency</a:t>
            </a:r>
          </a:p>
        </p:txBody>
      </p:sp>
      <p:sp>
        <p:nvSpPr>
          <p:cNvPr id="55" name="54 CuadroTexto"/>
          <p:cNvSpPr txBox="1"/>
          <p:nvPr/>
        </p:nvSpPr>
        <p:spPr>
          <a:xfrm>
            <a:off x="3986978" y="3029347"/>
            <a:ext cx="3365024" cy="2062103"/>
          </a:xfrm>
          <a:prstGeom prst="rect">
            <a:avLst/>
          </a:prstGeom>
          <a:noFill/>
        </p:spPr>
        <p:txBody>
          <a:bodyPr wrap="none" rtlCol="0">
            <a:spAutoFit/>
          </a:bodyPr>
          <a:lstStyle/>
          <a:p>
            <a:r>
              <a:rPr lang="es-ES" sz="1600" dirty="0"/>
              <a:t>1) Training session (sampling)
2) Explanatory leaflet 
3) Guide to identifying macroalgae
4) Data shared in the "cloud"
	- sampling data
	- observations
	- photos
	- calculations and results</a:t>
            </a:r>
            <a:endParaRPr lang="ca-ES" sz="1600" dirty="0"/>
          </a:p>
        </p:txBody>
      </p:sp>
      <p:pic>
        <p:nvPicPr>
          <p:cNvPr id="19" name="Picture 18">
            <a:extLst>
              <a:ext uri="{FF2B5EF4-FFF2-40B4-BE49-F238E27FC236}">
                <a16:creationId xmlns:a16="http://schemas.microsoft.com/office/drawing/2014/main" id="{50228D28-66AA-7A48-8EDB-0880F2A218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sp>
        <p:nvSpPr>
          <p:cNvPr id="3" name="TextBox 2">
            <a:extLst>
              <a:ext uri="{FF2B5EF4-FFF2-40B4-BE49-F238E27FC236}">
                <a16:creationId xmlns:a16="http://schemas.microsoft.com/office/drawing/2014/main" id="{57B85681-E037-ED10-9248-1574A72CB8EA}"/>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4. Monitoring </a:t>
            </a:r>
            <a:r>
              <a:rPr lang="en-GB" sz="2000" b="1" i="1">
                <a:solidFill>
                  <a:srgbClr val="0070C0"/>
                </a:solidFill>
              </a:rPr>
              <a:t>Ostreopsis</a:t>
            </a:r>
            <a:r>
              <a:rPr lang="en-GB" sz="2000" b="1">
                <a:solidFill>
                  <a:srgbClr val="0070C0"/>
                </a:solidFill>
              </a:rPr>
              <a:t> blooms. Shared protocol and data</a:t>
            </a:r>
          </a:p>
        </p:txBody>
      </p:sp>
      <p:cxnSp>
        <p:nvCxnSpPr>
          <p:cNvPr id="6" name="Google Shape;101;p14">
            <a:extLst>
              <a:ext uri="{FF2B5EF4-FFF2-40B4-BE49-F238E27FC236}">
                <a16:creationId xmlns:a16="http://schemas.microsoft.com/office/drawing/2014/main" id="{EF29E3F9-D586-EC97-EEEC-FB949E248375}"/>
              </a:ext>
            </a:extLst>
          </p:cNvPr>
          <p:cNvCxnSpPr/>
          <p:nvPr/>
        </p:nvCxnSpPr>
        <p:spPr>
          <a:xfrm>
            <a:off x="0" y="396847"/>
            <a:ext cx="9144000" cy="0"/>
          </a:xfrm>
          <a:prstGeom prst="straightConnector1">
            <a:avLst/>
          </a:prstGeom>
          <a:noFill/>
          <a:ln w="9525" cap="flat" cmpd="sng">
            <a:solidFill>
              <a:srgbClr val="4A7DBA"/>
            </a:solidFill>
            <a:prstDash val="solid"/>
            <a:round/>
            <a:headEnd type="none" w="sm" len="sm"/>
            <a:tailEnd type="none" w="sm" len="sm"/>
          </a:ln>
        </p:spPr>
      </p:cxnSp>
    </p:spTree>
    <p:extLst>
      <p:ext uri="{BB962C8B-B14F-4D97-AF65-F5344CB8AC3E}">
        <p14:creationId xmlns:p14="http://schemas.microsoft.com/office/powerpoint/2010/main" val="1789793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76481" y="1081076"/>
            <a:ext cx="3680858" cy="2123658"/>
          </a:xfrm>
          <a:prstGeom prst="rect">
            <a:avLst/>
          </a:prstGeom>
          <a:solidFill>
            <a:schemeClr val="accent2">
              <a:lumMod val="20000"/>
              <a:lumOff val="80000"/>
            </a:schemeClr>
          </a:solidFill>
          <a:ln>
            <a:solidFill>
              <a:srgbClr val="003399"/>
            </a:solidFill>
          </a:ln>
        </p:spPr>
        <p:txBody>
          <a:bodyPr wrap="square" rtlCol="0">
            <a:spAutoFit/>
          </a:bodyPr>
          <a:lstStyle/>
          <a:p>
            <a:r>
              <a:rPr lang="en-GB" sz="1200" dirty="0">
                <a:solidFill>
                  <a:srgbClr val="003399"/>
                </a:solidFill>
              </a:rPr>
              <a:t>Layer source: Monitoring and management of Ostreopsis flourishes in catalonia's coastal bathing waters - Catalan Water Agency (ACA) &amp; ICM-CSIC
</a:t>
            </a:r>
          </a:p>
          <a:p>
            <a:r>
              <a:rPr lang="en-GB" sz="1200" dirty="0">
                <a:solidFill>
                  <a:srgbClr val="003399"/>
                </a:solidFill>
              </a:rPr>
              <a:t>Methodology: Collection of macroalgae samples (Ostreopsis reservoirs) from specific locations with intense beach tourism.
Macroalgal samples are shaken to release cells linked to Ostreopsis. The abundances of released cells are estimated by optical microscope (ShareMed WP3 delivered).</a:t>
            </a:r>
            <a:endParaRPr lang="en-GB" sz="900" dirty="0">
              <a:solidFill>
                <a:srgbClr val="003399"/>
              </a:solidFill>
            </a:endParaRPr>
          </a:p>
        </p:txBody>
      </p:sp>
      <p:pic>
        <p:nvPicPr>
          <p:cNvPr id="7" name="Picture 6">
            <a:extLst>
              <a:ext uri="{FF2B5EF4-FFF2-40B4-BE49-F238E27FC236}">
                <a16:creationId xmlns:a16="http://schemas.microsoft.com/office/drawing/2014/main" id="{26820D9E-AD0D-3248-9821-6014EB801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sp>
        <p:nvSpPr>
          <p:cNvPr id="9" name="Titre 1">
            <a:extLst>
              <a:ext uri="{FF2B5EF4-FFF2-40B4-BE49-F238E27FC236}">
                <a16:creationId xmlns:a16="http://schemas.microsoft.com/office/drawing/2014/main" id="{042879C0-7703-1944-9FF3-4F7DF8F5E249}"/>
              </a:ext>
            </a:extLst>
          </p:cNvPr>
          <p:cNvSpPr txBox="1">
            <a:spLocks/>
          </p:cNvSpPr>
          <p:nvPr/>
        </p:nvSpPr>
        <p:spPr bwMode="auto">
          <a:xfrm>
            <a:off x="1066800" y="425946"/>
            <a:ext cx="6172200" cy="598517"/>
          </a:xfrm>
          <a:prstGeom prst="rect">
            <a:avLst/>
          </a:prstGeom>
          <a:noFill/>
          <a:ln w="9525">
            <a:noFill/>
            <a:miter lim="800000"/>
            <a:headEnd/>
            <a:tailEnd/>
          </a:ln>
          <a:effectLst>
            <a:outerShdw blurRad="50800" dist="12700" dir="81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2pPr>
            <a:lvl3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3pPr>
            <a:lvl4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4pPr>
            <a:lvl5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5pPr>
            <a:lvl6pPr marL="3429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6pPr>
            <a:lvl7pPr marL="6858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7pPr>
            <a:lvl8pPr marL="10287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8pPr>
            <a:lvl9pPr marL="13716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9pPr>
          </a:lstStyle>
          <a:p>
            <a:r>
              <a:rPr lang="en-GB" sz="1800" kern="0" dirty="0">
                <a:solidFill>
                  <a:schemeClr val="tx1"/>
                </a:solidFill>
                <a:ea typeface="Times New Roman" panose="02020603050405020304" pitchFamily="18" charset="0"/>
              </a:rPr>
              <a:t>Atlas production of ecosystem status, pressures and environmental risk index. Pressure: </a:t>
            </a:r>
            <a:r>
              <a:rPr lang="en-GB" sz="1800" i="1" kern="0" dirty="0">
                <a:solidFill>
                  <a:schemeClr val="tx1"/>
                </a:solidFill>
                <a:ea typeface="Times New Roman" panose="02020603050405020304" pitchFamily="18" charset="0"/>
              </a:rPr>
              <a:t>Ostreopsis</a:t>
            </a:r>
            <a:endParaRPr lang="fr-FR" sz="1800" i="1" kern="0" dirty="0">
              <a:solidFill>
                <a:schemeClr val="tx1"/>
              </a:solidFill>
            </a:endParaRPr>
          </a:p>
        </p:txBody>
      </p:sp>
      <p:grpSp>
        <p:nvGrpSpPr>
          <p:cNvPr id="10" name="10 Grupo">
            <a:extLst>
              <a:ext uri="{FF2B5EF4-FFF2-40B4-BE49-F238E27FC236}">
                <a16:creationId xmlns:a16="http://schemas.microsoft.com/office/drawing/2014/main" id="{9B994EF9-9734-E74A-81EE-9B696DF47731}"/>
              </a:ext>
            </a:extLst>
          </p:cNvPr>
          <p:cNvGrpSpPr/>
          <p:nvPr/>
        </p:nvGrpSpPr>
        <p:grpSpPr>
          <a:xfrm>
            <a:off x="4754657" y="3238034"/>
            <a:ext cx="3495890" cy="1699120"/>
            <a:chOff x="148835" y="3316815"/>
            <a:chExt cx="4661187" cy="2265493"/>
          </a:xfrm>
        </p:grpSpPr>
        <p:pic>
          <p:nvPicPr>
            <p:cNvPr id="11" name="Picture 2">
              <a:extLst>
                <a:ext uri="{FF2B5EF4-FFF2-40B4-BE49-F238E27FC236}">
                  <a16:creationId xmlns:a16="http://schemas.microsoft.com/office/drawing/2014/main" id="{35095878-652E-0E4D-A322-ACB77EC6B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35" y="3316815"/>
              <a:ext cx="4661187" cy="2265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2" name="8 CuadroTexto">
              <a:extLst>
                <a:ext uri="{FF2B5EF4-FFF2-40B4-BE49-F238E27FC236}">
                  <a16:creationId xmlns:a16="http://schemas.microsoft.com/office/drawing/2014/main" id="{3C645BB3-E9CF-B549-A92E-BFE8DF3DAAFA}"/>
                </a:ext>
              </a:extLst>
            </p:cNvPr>
            <p:cNvSpPr txBox="1"/>
            <p:nvPr/>
          </p:nvSpPr>
          <p:spPr>
            <a:xfrm>
              <a:off x="1980227" y="3630971"/>
              <a:ext cx="2641600" cy="261611"/>
            </a:xfrm>
            <a:prstGeom prst="rect">
              <a:avLst/>
            </a:prstGeom>
            <a:solidFill>
              <a:schemeClr val="accent2">
                <a:lumMod val="20000"/>
                <a:lumOff val="80000"/>
              </a:schemeClr>
            </a:solidFill>
          </p:spPr>
          <p:txBody>
            <a:bodyPr wrap="square" rtlCol="0">
              <a:spAutoFit/>
            </a:bodyPr>
            <a:lstStyle/>
            <a:p>
              <a:r>
                <a:rPr lang="en-GB" sz="675" dirty="0">
                  <a:solidFill>
                    <a:srgbClr val="003399"/>
                  </a:solidFill>
                </a:rPr>
                <a:t>https://doi.org/10.7872/crya.v33.iss2.2011.137</a:t>
              </a:r>
            </a:p>
          </p:txBody>
        </p:sp>
      </p:grpSp>
      <p:grpSp>
        <p:nvGrpSpPr>
          <p:cNvPr id="13" name="9 Grupo">
            <a:extLst>
              <a:ext uri="{FF2B5EF4-FFF2-40B4-BE49-F238E27FC236}">
                <a16:creationId xmlns:a16="http://schemas.microsoft.com/office/drawing/2014/main" id="{1F63A2AE-1307-3E4D-9AC8-9C2014215417}"/>
              </a:ext>
            </a:extLst>
          </p:cNvPr>
          <p:cNvGrpSpPr/>
          <p:nvPr/>
        </p:nvGrpSpPr>
        <p:grpSpPr>
          <a:xfrm>
            <a:off x="4746519" y="1192737"/>
            <a:ext cx="3426592" cy="1676131"/>
            <a:chOff x="4296724" y="1326608"/>
            <a:chExt cx="4568789" cy="2234841"/>
          </a:xfrm>
        </p:grpSpPr>
        <p:pic>
          <p:nvPicPr>
            <p:cNvPr id="14" name="Picture 4">
              <a:extLst>
                <a:ext uri="{FF2B5EF4-FFF2-40B4-BE49-F238E27FC236}">
                  <a16:creationId xmlns:a16="http://schemas.microsoft.com/office/drawing/2014/main" id="{B6B0C97C-4BB3-6D46-97D3-73AC7D7CA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6724" y="1326608"/>
              <a:ext cx="4568789" cy="2234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5" name="13 CuadroTexto">
              <a:extLst>
                <a:ext uri="{FF2B5EF4-FFF2-40B4-BE49-F238E27FC236}">
                  <a16:creationId xmlns:a16="http://schemas.microsoft.com/office/drawing/2014/main" id="{522F62D0-F3DC-1249-B053-15599222A40F}"/>
                </a:ext>
              </a:extLst>
            </p:cNvPr>
            <p:cNvSpPr txBox="1"/>
            <p:nvPr/>
          </p:nvSpPr>
          <p:spPr>
            <a:xfrm>
              <a:off x="6113320" y="2444028"/>
              <a:ext cx="2752193" cy="261611"/>
            </a:xfrm>
            <a:prstGeom prst="rect">
              <a:avLst/>
            </a:prstGeom>
            <a:solidFill>
              <a:schemeClr val="accent2">
                <a:lumMod val="20000"/>
                <a:lumOff val="80000"/>
              </a:schemeClr>
            </a:solidFill>
          </p:spPr>
          <p:txBody>
            <a:bodyPr wrap="square" rtlCol="0">
              <a:spAutoFit/>
            </a:bodyPr>
            <a:lstStyle/>
            <a:p>
              <a:pPr algn="ctr"/>
              <a:r>
                <a:rPr lang="en-GB" sz="675" dirty="0">
                  <a:solidFill>
                    <a:srgbClr val="003399"/>
                  </a:solidFill>
                </a:rPr>
                <a:t>https://doi.org/10.1016/j.hal.2015.10.008</a:t>
              </a:r>
            </a:p>
          </p:txBody>
        </p:sp>
      </p:grpSp>
      <p:grpSp>
        <p:nvGrpSpPr>
          <p:cNvPr id="2" name="Group 1">
            <a:extLst>
              <a:ext uri="{FF2B5EF4-FFF2-40B4-BE49-F238E27FC236}">
                <a16:creationId xmlns:a16="http://schemas.microsoft.com/office/drawing/2014/main" id="{DE7D0296-3EFB-A99C-35ED-FD12B256B38C}"/>
              </a:ext>
            </a:extLst>
          </p:cNvPr>
          <p:cNvGrpSpPr/>
          <p:nvPr/>
        </p:nvGrpSpPr>
        <p:grpSpPr>
          <a:xfrm>
            <a:off x="505024" y="3273440"/>
            <a:ext cx="3526214" cy="1799534"/>
            <a:chOff x="4471519" y="3311362"/>
            <a:chExt cx="3526214" cy="1799534"/>
          </a:xfrm>
        </p:grpSpPr>
        <p:sp>
          <p:nvSpPr>
            <p:cNvPr id="3" name="Rectangle 2">
              <a:extLst>
                <a:ext uri="{FF2B5EF4-FFF2-40B4-BE49-F238E27FC236}">
                  <a16:creationId xmlns:a16="http://schemas.microsoft.com/office/drawing/2014/main" id="{6FB573D6-8523-F7C3-FA1D-528666458E74}"/>
                </a:ext>
              </a:extLst>
            </p:cNvPr>
            <p:cNvSpPr/>
            <p:nvPr/>
          </p:nvSpPr>
          <p:spPr>
            <a:xfrm>
              <a:off x="4471519" y="3311362"/>
              <a:ext cx="3526214" cy="179953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800"/>
            </a:p>
          </p:txBody>
        </p:sp>
        <p:grpSp>
          <p:nvGrpSpPr>
            <p:cNvPr id="4" name="Group 3">
              <a:extLst>
                <a:ext uri="{FF2B5EF4-FFF2-40B4-BE49-F238E27FC236}">
                  <a16:creationId xmlns:a16="http://schemas.microsoft.com/office/drawing/2014/main" id="{2B917EEB-2482-0D25-8505-E9AB46B8E8F8}"/>
                </a:ext>
              </a:extLst>
            </p:cNvPr>
            <p:cNvGrpSpPr/>
            <p:nvPr/>
          </p:nvGrpSpPr>
          <p:grpSpPr>
            <a:xfrm>
              <a:off x="4650966" y="3481349"/>
              <a:ext cx="3270339" cy="1454675"/>
              <a:chOff x="115717" y="1948969"/>
              <a:chExt cx="4360452" cy="1939566"/>
            </a:xfrm>
          </p:grpSpPr>
          <p:sp>
            <p:nvSpPr>
              <p:cNvPr id="17" name="Google Shape;190;p2">
                <a:extLst>
                  <a:ext uri="{FF2B5EF4-FFF2-40B4-BE49-F238E27FC236}">
                    <a16:creationId xmlns:a16="http://schemas.microsoft.com/office/drawing/2014/main" id="{55F41D69-26B2-B078-DDC5-02FF4C91F501}"/>
                  </a:ext>
                </a:extLst>
              </p:cNvPr>
              <p:cNvSpPr/>
              <p:nvPr/>
            </p:nvSpPr>
            <p:spPr>
              <a:xfrm>
                <a:off x="115717" y="2085948"/>
                <a:ext cx="192000" cy="192000"/>
              </a:xfrm>
              <a:prstGeom prst="ellipse">
                <a:avLst/>
              </a:prstGeom>
              <a:solidFill>
                <a:srgbClr val="FF0000"/>
              </a:solidFill>
              <a:ln>
                <a:noFill/>
              </a:ln>
            </p:spPr>
            <p:txBody>
              <a:bodyPr spcFirstLastPara="1" wrap="square" lIns="91425" tIns="45700" rIns="91425" bIns="45700" anchor="ctr" anchorCtr="0">
                <a:noAutofit/>
              </a:bodyPr>
              <a:lstStyle/>
              <a:p>
                <a:pPr algn="ctr"/>
                <a:endParaRPr sz="1800">
                  <a:solidFill>
                    <a:srgbClr val="FF0000"/>
                  </a:solidFill>
                  <a:latin typeface="Calibri"/>
                  <a:ea typeface="Calibri"/>
                  <a:cs typeface="Calibri"/>
                  <a:sym typeface="Calibri"/>
                </a:endParaRPr>
              </a:p>
            </p:txBody>
          </p:sp>
          <p:sp>
            <p:nvSpPr>
              <p:cNvPr id="18" name="Google Shape;191;p2">
                <a:extLst>
                  <a:ext uri="{FF2B5EF4-FFF2-40B4-BE49-F238E27FC236}">
                    <a16:creationId xmlns:a16="http://schemas.microsoft.com/office/drawing/2014/main" id="{B786468E-1ABD-E93B-D3DD-07B0385C6C37}"/>
                  </a:ext>
                </a:extLst>
              </p:cNvPr>
              <p:cNvSpPr txBox="1"/>
              <p:nvPr/>
            </p:nvSpPr>
            <p:spPr>
              <a:xfrm>
                <a:off x="494452" y="1948969"/>
                <a:ext cx="3804054" cy="738609"/>
              </a:xfrm>
              <a:prstGeom prst="rect">
                <a:avLst/>
              </a:prstGeom>
              <a:noFill/>
              <a:ln>
                <a:noFill/>
              </a:ln>
            </p:spPr>
            <p:txBody>
              <a:bodyPr spcFirstLastPara="1" wrap="square" lIns="91425" tIns="45700" rIns="91425" bIns="45700" anchor="t" anchorCtr="0">
                <a:spAutoFit/>
              </a:bodyPr>
              <a:lstStyle/>
              <a:p>
                <a:r>
                  <a:rPr lang="es-ES" sz="1500" b="1" dirty="0">
                    <a:solidFill>
                      <a:schemeClr val="dk2"/>
                    </a:solidFill>
                    <a:latin typeface="Calibri"/>
                    <a:ea typeface="Calibri"/>
                    <a:cs typeface="Calibri"/>
                    <a:sym typeface="Calibri"/>
                  </a:rPr>
                  <a:t>&gt; 500 000 cells·gFW</a:t>
                </a:r>
                <a:r>
                  <a:rPr lang="es-ES" sz="1500" b="1" baseline="30000" dirty="0">
                    <a:solidFill>
                      <a:schemeClr val="dk2"/>
                    </a:solidFill>
                    <a:latin typeface="Calibri"/>
                    <a:ea typeface="Calibri"/>
                    <a:cs typeface="Calibri"/>
                    <a:sym typeface="Calibri"/>
                  </a:rPr>
                  <a:t>-1</a:t>
                </a:r>
                <a:r>
                  <a:rPr lang="es-ES" sz="1500" b="1" dirty="0">
                    <a:solidFill>
                      <a:srgbClr val="FF0000"/>
                    </a:solidFill>
                    <a:latin typeface="Calibri"/>
                    <a:ea typeface="Calibri"/>
                    <a:cs typeface="Calibri"/>
                    <a:sym typeface="Calibri"/>
                  </a:rPr>
                  <a:t>    Health risk</a:t>
                </a:r>
                <a:r>
                  <a:rPr lang="es-ES" sz="1500" b="1" dirty="0">
                    <a:solidFill>
                      <a:schemeClr val="dk2"/>
                    </a:solidFill>
                    <a:latin typeface="Calibri"/>
                    <a:ea typeface="Calibri"/>
                    <a:cs typeface="Calibri"/>
                    <a:sym typeface="Calibri"/>
                  </a:rPr>
                  <a:t>   </a:t>
                </a:r>
                <a:endParaRPr sz="1500" dirty="0"/>
              </a:p>
            </p:txBody>
          </p:sp>
          <p:sp>
            <p:nvSpPr>
              <p:cNvPr id="19" name="Google Shape;192;p2">
                <a:extLst>
                  <a:ext uri="{FF2B5EF4-FFF2-40B4-BE49-F238E27FC236}">
                    <a16:creationId xmlns:a16="http://schemas.microsoft.com/office/drawing/2014/main" id="{6A8D19E9-0DFB-2812-134A-38F6F6E69339}"/>
                  </a:ext>
                </a:extLst>
              </p:cNvPr>
              <p:cNvSpPr/>
              <p:nvPr/>
            </p:nvSpPr>
            <p:spPr>
              <a:xfrm>
                <a:off x="115717" y="2442552"/>
                <a:ext cx="192000" cy="192000"/>
              </a:xfrm>
              <a:prstGeom prst="ellipse">
                <a:avLst/>
              </a:prstGeom>
              <a:solidFill>
                <a:srgbClr val="E36C09"/>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0" name="Google Shape;194;p2">
                <a:extLst>
                  <a:ext uri="{FF2B5EF4-FFF2-40B4-BE49-F238E27FC236}">
                    <a16:creationId xmlns:a16="http://schemas.microsoft.com/office/drawing/2014/main" id="{542F2B06-08A4-EB73-7D79-1090FA7DE3BE}"/>
                  </a:ext>
                </a:extLst>
              </p:cNvPr>
              <p:cNvSpPr/>
              <p:nvPr/>
            </p:nvSpPr>
            <p:spPr>
              <a:xfrm>
                <a:off x="115717" y="2826595"/>
                <a:ext cx="192000" cy="192000"/>
              </a:xfrm>
              <a:prstGeom prst="ellipse">
                <a:avLst/>
              </a:prstGeom>
              <a:solidFill>
                <a:srgbClr val="FFC000"/>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1" name="Google Shape;197;p2">
                <a:extLst>
                  <a:ext uri="{FF2B5EF4-FFF2-40B4-BE49-F238E27FC236}">
                    <a16:creationId xmlns:a16="http://schemas.microsoft.com/office/drawing/2014/main" id="{720D7105-06F4-BE14-B0CC-6E6EA96B8A81}"/>
                  </a:ext>
                </a:extLst>
              </p:cNvPr>
              <p:cNvSpPr txBox="1"/>
              <p:nvPr/>
            </p:nvSpPr>
            <p:spPr>
              <a:xfrm>
                <a:off x="494452" y="3073661"/>
                <a:ext cx="3981717" cy="430833"/>
              </a:xfrm>
              <a:prstGeom prst="rect">
                <a:avLst/>
              </a:prstGeom>
              <a:noFill/>
              <a:ln>
                <a:noFill/>
              </a:ln>
            </p:spPr>
            <p:txBody>
              <a:bodyPr spcFirstLastPara="1" wrap="square" lIns="91425" tIns="45700" rIns="91425" bIns="45700" anchor="t" anchorCtr="0">
                <a:spAutoFit/>
              </a:bodyPr>
              <a:lstStyle/>
              <a:p>
                <a:r>
                  <a:rPr lang="es-ES" sz="1500" b="1" dirty="0">
                    <a:solidFill>
                      <a:schemeClr val="dk2"/>
                    </a:solidFill>
                    <a:latin typeface="Calibri"/>
                    <a:ea typeface="Calibri"/>
                    <a:cs typeface="Calibri"/>
                    <a:sym typeface="Calibri"/>
                  </a:rPr>
                  <a:t>&lt; 20 000 </a:t>
                </a:r>
                <a:r>
                  <a:rPr lang="es-ES" sz="1500" b="1" dirty="0">
                    <a:solidFill>
                      <a:schemeClr val="dk2"/>
                    </a:solidFill>
                    <a:ea typeface="Calibri"/>
                    <a:cs typeface="Calibri"/>
                    <a:sym typeface="Calibri"/>
                  </a:rPr>
                  <a:t>cells·gFW</a:t>
                </a:r>
                <a:r>
                  <a:rPr lang="es-ES" sz="1500" b="1" baseline="30000" dirty="0">
                    <a:solidFill>
                      <a:schemeClr val="dk2"/>
                    </a:solidFill>
                    <a:ea typeface="Calibri"/>
                    <a:cs typeface="Calibri"/>
                    <a:sym typeface="Calibri"/>
                  </a:rPr>
                  <a:t>-1</a:t>
                </a:r>
                <a:r>
                  <a:rPr lang="es-ES" sz="1500" b="1" dirty="0">
                    <a:solidFill>
                      <a:schemeClr val="dk2"/>
                    </a:solidFill>
                    <a:ea typeface="Calibri"/>
                    <a:cs typeface="Calibri"/>
                    <a:sym typeface="Calibri"/>
                  </a:rPr>
                  <a:t>        </a:t>
                </a:r>
                <a:r>
                  <a:rPr lang="es-ES" sz="1500" b="1" dirty="0">
                    <a:solidFill>
                      <a:srgbClr val="00B050"/>
                    </a:solidFill>
                    <a:ea typeface="Calibri"/>
                    <a:cs typeface="Calibri"/>
                    <a:sym typeface="Calibri"/>
                  </a:rPr>
                  <a:t>No risk</a:t>
                </a:r>
                <a:r>
                  <a:rPr lang="es-ES" sz="1500" b="1" dirty="0">
                    <a:solidFill>
                      <a:srgbClr val="FF0000"/>
                    </a:solidFill>
                    <a:ea typeface="Calibri"/>
                    <a:cs typeface="Calibri"/>
                    <a:sym typeface="Calibri"/>
                  </a:rPr>
                  <a:t> </a:t>
                </a:r>
                <a:endParaRPr sz="1500" dirty="0"/>
              </a:p>
            </p:txBody>
          </p:sp>
          <p:sp>
            <p:nvSpPr>
              <p:cNvPr id="22" name="Google Shape;199;p2">
                <a:extLst>
                  <a:ext uri="{FF2B5EF4-FFF2-40B4-BE49-F238E27FC236}">
                    <a16:creationId xmlns:a16="http://schemas.microsoft.com/office/drawing/2014/main" id="{A21A1CAA-8E0F-8028-393C-FABAA30D5416}"/>
                  </a:ext>
                </a:extLst>
              </p:cNvPr>
              <p:cNvSpPr txBox="1"/>
              <p:nvPr/>
            </p:nvSpPr>
            <p:spPr>
              <a:xfrm>
                <a:off x="494452" y="3457702"/>
                <a:ext cx="2083647" cy="430833"/>
              </a:xfrm>
              <a:prstGeom prst="rect">
                <a:avLst/>
              </a:prstGeom>
              <a:noFill/>
              <a:ln>
                <a:noFill/>
              </a:ln>
            </p:spPr>
            <p:txBody>
              <a:bodyPr spcFirstLastPara="1" wrap="square" lIns="91425" tIns="45700" rIns="91425" bIns="45700" anchor="t" anchorCtr="0">
                <a:spAutoFit/>
              </a:bodyPr>
              <a:lstStyle/>
              <a:p>
                <a:r>
                  <a:rPr lang="es-ES" sz="1500" b="1" dirty="0">
                    <a:solidFill>
                      <a:srgbClr val="00B0F0"/>
                    </a:solidFill>
                    <a:latin typeface="Calibri"/>
                    <a:ea typeface="Calibri"/>
                    <a:cs typeface="Calibri"/>
                    <a:sym typeface="Calibri"/>
                  </a:rPr>
                  <a:t>No </a:t>
                </a:r>
                <a:r>
                  <a:rPr lang="es-ES" sz="1500" b="1" dirty="0" err="1">
                    <a:solidFill>
                      <a:srgbClr val="00B0F0"/>
                    </a:solidFill>
                    <a:latin typeface="Calibri"/>
                    <a:ea typeface="Calibri"/>
                    <a:cs typeface="Calibri"/>
                    <a:sym typeface="Calibri"/>
                  </a:rPr>
                  <a:t>detected</a:t>
                </a:r>
                <a:endParaRPr sz="1500" b="1" dirty="0">
                  <a:solidFill>
                    <a:srgbClr val="00B0F0"/>
                  </a:solidFill>
                  <a:latin typeface="Calibri"/>
                  <a:ea typeface="Calibri"/>
                  <a:cs typeface="Calibri"/>
                  <a:sym typeface="Calibri"/>
                </a:endParaRPr>
              </a:p>
            </p:txBody>
          </p:sp>
          <p:sp>
            <p:nvSpPr>
              <p:cNvPr id="23" name="Google Shape;194;p2">
                <a:extLst>
                  <a:ext uri="{FF2B5EF4-FFF2-40B4-BE49-F238E27FC236}">
                    <a16:creationId xmlns:a16="http://schemas.microsoft.com/office/drawing/2014/main" id="{80D1661F-FF46-125A-582F-625DB72BC8CF}"/>
                  </a:ext>
                </a:extLst>
              </p:cNvPr>
              <p:cNvSpPr/>
              <p:nvPr/>
            </p:nvSpPr>
            <p:spPr>
              <a:xfrm>
                <a:off x="134767" y="3195996"/>
                <a:ext cx="192000" cy="192000"/>
              </a:xfrm>
              <a:prstGeom prst="ellipse">
                <a:avLst/>
              </a:prstGeom>
              <a:solidFill>
                <a:srgbClr val="00B050"/>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4" name="Google Shape;194;p2">
                <a:extLst>
                  <a:ext uri="{FF2B5EF4-FFF2-40B4-BE49-F238E27FC236}">
                    <a16:creationId xmlns:a16="http://schemas.microsoft.com/office/drawing/2014/main" id="{6472A1E1-2ABC-B456-EB7C-EC0A794AAAD8}"/>
                  </a:ext>
                </a:extLst>
              </p:cNvPr>
              <p:cNvSpPr/>
              <p:nvPr/>
            </p:nvSpPr>
            <p:spPr>
              <a:xfrm>
                <a:off x="146045" y="3580060"/>
                <a:ext cx="192000" cy="192000"/>
              </a:xfrm>
              <a:prstGeom prst="ellipse">
                <a:avLst/>
              </a:prstGeom>
              <a:solidFill>
                <a:srgbClr val="00B0F0"/>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 name="Google Shape;191;p2">
              <a:extLst>
                <a:ext uri="{FF2B5EF4-FFF2-40B4-BE49-F238E27FC236}">
                  <a16:creationId xmlns:a16="http://schemas.microsoft.com/office/drawing/2014/main" id="{10608D2C-5087-84DA-92F4-F80954B88D1B}"/>
                </a:ext>
              </a:extLst>
            </p:cNvPr>
            <p:cNvSpPr txBox="1"/>
            <p:nvPr/>
          </p:nvSpPr>
          <p:spPr>
            <a:xfrm>
              <a:off x="4945978" y="3745960"/>
              <a:ext cx="2853041" cy="323125"/>
            </a:xfrm>
            <a:prstGeom prst="rect">
              <a:avLst/>
            </a:prstGeom>
            <a:noFill/>
            <a:ln>
              <a:noFill/>
            </a:ln>
          </p:spPr>
          <p:txBody>
            <a:bodyPr spcFirstLastPara="1" wrap="square" lIns="91425" tIns="45700" rIns="91425" bIns="45700" anchor="t" anchorCtr="0">
              <a:spAutoFit/>
            </a:bodyPr>
            <a:lstStyle/>
            <a:p>
              <a:r>
                <a:rPr lang="es-ES" sz="1500" b="1" dirty="0">
                  <a:solidFill>
                    <a:schemeClr val="dk2"/>
                  </a:solidFill>
                  <a:latin typeface="Calibri"/>
                  <a:ea typeface="Calibri"/>
                  <a:cs typeface="Calibri"/>
                  <a:sym typeface="Calibri"/>
                </a:rPr>
                <a:t>&gt; 200 000 cells·gFW</a:t>
              </a:r>
              <a:r>
                <a:rPr lang="es-ES" sz="1500" b="1" baseline="30000" dirty="0">
                  <a:solidFill>
                    <a:schemeClr val="dk2"/>
                  </a:solidFill>
                  <a:latin typeface="Calibri"/>
                  <a:ea typeface="Calibri"/>
                  <a:cs typeface="Calibri"/>
                  <a:sym typeface="Calibri"/>
                </a:rPr>
                <a:t>-1</a:t>
              </a:r>
              <a:r>
                <a:rPr lang="es-ES" sz="1500" b="1" dirty="0">
                  <a:solidFill>
                    <a:srgbClr val="FF0000"/>
                  </a:solidFill>
                  <a:latin typeface="Calibri"/>
                  <a:ea typeface="Calibri"/>
                  <a:cs typeface="Calibri"/>
                  <a:sym typeface="Calibri"/>
                </a:rPr>
                <a:t>    </a:t>
              </a:r>
              <a:r>
                <a:rPr lang="es-ES" sz="1500" b="1" dirty="0">
                  <a:solidFill>
                    <a:srgbClr val="D08A17"/>
                  </a:solidFill>
                  <a:latin typeface="Calibri"/>
                  <a:ea typeface="Calibri"/>
                  <a:cs typeface="Calibri"/>
                  <a:sym typeface="Calibri"/>
                </a:rPr>
                <a:t>Warning</a:t>
              </a:r>
              <a:endParaRPr sz="1500" dirty="0">
                <a:solidFill>
                  <a:srgbClr val="D08A17"/>
                </a:solidFill>
              </a:endParaRPr>
            </a:p>
          </p:txBody>
        </p:sp>
        <p:sp>
          <p:nvSpPr>
            <p:cNvPr id="16" name="Google Shape;191;p2">
              <a:extLst>
                <a:ext uri="{FF2B5EF4-FFF2-40B4-BE49-F238E27FC236}">
                  <a16:creationId xmlns:a16="http://schemas.microsoft.com/office/drawing/2014/main" id="{FCC8CC75-EF2D-6680-9BE0-2EB07131AC03}"/>
                </a:ext>
              </a:extLst>
            </p:cNvPr>
            <p:cNvSpPr txBox="1"/>
            <p:nvPr/>
          </p:nvSpPr>
          <p:spPr>
            <a:xfrm>
              <a:off x="4963741" y="4050005"/>
              <a:ext cx="2986289" cy="323125"/>
            </a:xfrm>
            <a:prstGeom prst="rect">
              <a:avLst/>
            </a:prstGeom>
            <a:noFill/>
            <a:ln>
              <a:noFill/>
            </a:ln>
          </p:spPr>
          <p:txBody>
            <a:bodyPr spcFirstLastPara="1" wrap="square" lIns="91425" tIns="45700" rIns="91425" bIns="45700" anchor="t" anchorCtr="0">
              <a:spAutoFit/>
            </a:bodyPr>
            <a:lstStyle/>
            <a:p>
              <a:r>
                <a:rPr lang="es-ES" sz="1500" b="1" dirty="0">
                  <a:solidFill>
                    <a:schemeClr val="dk2"/>
                  </a:solidFill>
                  <a:latin typeface="Calibri"/>
                  <a:ea typeface="Calibri"/>
                  <a:cs typeface="Calibri"/>
                  <a:sym typeface="Calibri"/>
                </a:rPr>
                <a:t>20 000 – 200 000 cells·gFW</a:t>
              </a:r>
              <a:r>
                <a:rPr lang="es-ES" sz="1500" b="1" baseline="30000" dirty="0">
                  <a:solidFill>
                    <a:schemeClr val="dk2"/>
                  </a:solidFill>
                  <a:latin typeface="Calibri"/>
                  <a:ea typeface="Calibri"/>
                  <a:cs typeface="Calibri"/>
                  <a:sym typeface="Calibri"/>
                </a:rPr>
                <a:t>-1</a:t>
              </a:r>
              <a:r>
                <a:rPr lang="es-ES" sz="1500" b="1" dirty="0">
                  <a:solidFill>
                    <a:srgbClr val="FF0000"/>
                  </a:solidFill>
                  <a:latin typeface="Calibri"/>
                  <a:ea typeface="Calibri"/>
                  <a:cs typeface="Calibri"/>
                  <a:sym typeface="Calibri"/>
                </a:rPr>
                <a:t> </a:t>
              </a:r>
              <a:r>
                <a:rPr lang="es-ES" sz="1500" b="1" dirty="0">
                  <a:solidFill>
                    <a:schemeClr val="accent4">
                      <a:lumMod val="60000"/>
                      <a:lumOff val="40000"/>
                    </a:schemeClr>
                  </a:solidFill>
                  <a:latin typeface="Calibri"/>
                  <a:ea typeface="Calibri"/>
                  <a:cs typeface="Calibri"/>
                  <a:sym typeface="Calibri"/>
                </a:rPr>
                <a:t>Bloom</a:t>
              </a:r>
              <a:endParaRPr sz="1500" dirty="0">
                <a:solidFill>
                  <a:schemeClr val="accent4">
                    <a:lumMod val="60000"/>
                    <a:lumOff val="40000"/>
                  </a:schemeClr>
                </a:solidFill>
              </a:endParaRPr>
            </a:p>
          </p:txBody>
        </p:sp>
      </p:grpSp>
      <p:sp>
        <p:nvSpPr>
          <p:cNvPr id="25" name="TextBox 24">
            <a:extLst>
              <a:ext uri="{FF2B5EF4-FFF2-40B4-BE49-F238E27FC236}">
                <a16:creationId xmlns:a16="http://schemas.microsoft.com/office/drawing/2014/main" id="{15C5D668-354F-8AFD-194D-D28DA350E602}"/>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4. Monitoring </a:t>
            </a:r>
            <a:r>
              <a:rPr lang="en-GB" sz="2000" b="1" i="1">
                <a:solidFill>
                  <a:srgbClr val="0070C0"/>
                </a:solidFill>
              </a:rPr>
              <a:t>Ostreopsis</a:t>
            </a:r>
            <a:r>
              <a:rPr lang="en-GB" sz="2000" b="1">
                <a:solidFill>
                  <a:srgbClr val="0070C0"/>
                </a:solidFill>
              </a:rPr>
              <a:t> blooms. Shared protocol and data</a:t>
            </a:r>
          </a:p>
        </p:txBody>
      </p:sp>
      <p:cxnSp>
        <p:nvCxnSpPr>
          <p:cNvPr id="27" name="Google Shape;101;p14">
            <a:extLst>
              <a:ext uri="{FF2B5EF4-FFF2-40B4-BE49-F238E27FC236}">
                <a16:creationId xmlns:a16="http://schemas.microsoft.com/office/drawing/2014/main" id="{FA12ACDE-F4BB-538C-9C83-58D324B70ED7}"/>
              </a:ext>
            </a:extLst>
          </p:cNvPr>
          <p:cNvCxnSpPr>
            <a:cxnSpLocks/>
          </p:cNvCxnSpPr>
          <p:nvPr/>
        </p:nvCxnSpPr>
        <p:spPr>
          <a:xfrm>
            <a:off x="0" y="396847"/>
            <a:ext cx="7772400" cy="3264"/>
          </a:xfrm>
          <a:prstGeom prst="straightConnector1">
            <a:avLst/>
          </a:prstGeom>
          <a:noFill/>
          <a:ln w="9525" cap="flat" cmpd="sng">
            <a:solidFill>
              <a:srgbClr val="4A7DBA"/>
            </a:solidFill>
            <a:prstDash val="solid"/>
            <a:round/>
            <a:headEnd type="none" w="sm" len="sm"/>
            <a:tailEnd type="none" w="sm" len="sm"/>
          </a:ln>
        </p:spPr>
      </p:cxnSp>
    </p:spTree>
    <p:extLst>
      <p:ext uri="{BB962C8B-B14F-4D97-AF65-F5344CB8AC3E}">
        <p14:creationId xmlns:p14="http://schemas.microsoft.com/office/powerpoint/2010/main" val="20523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29473" y="394285"/>
            <a:ext cx="3070927" cy="1323439"/>
          </a:xfrm>
          <a:prstGeom prst="rect">
            <a:avLst/>
          </a:prstGeom>
        </p:spPr>
        <p:txBody>
          <a:bodyPr wrap="square">
            <a:spAutoFit/>
          </a:bodyPr>
          <a:lstStyle/>
          <a:p>
            <a:r>
              <a:rPr lang="ca-ES" sz="2000" b="1" dirty="0">
                <a:solidFill>
                  <a:srgbClr val="0070C0"/>
                </a:solidFill>
                <a:latin typeface="Calibri" charset="0"/>
              </a:rPr>
              <a:t>Monitoring in the Catalan coast 2020, 2021, 2022</a:t>
            </a:r>
            <a:r>
              <a:rPr lang="ca-ES" sz="2000" b="1" dirty="0">
                <a:solidFill>
                  <a:srgbClr val="0070C0"/>
                </a:solidFill>
                <a:latin typeface="Calibri" charset="0"/>
                <a:ea typeface="ＭＳ Ｐゴシック" charset="0"/>
              </a:rPr>
              <a:t>.</a:t>
            </a:r>
          </a:p>
          <a:p>
            <a:r>
              <a:rPr lang="ca-ES" sz="2000" b="1" dirty="0">
                <a:solidFill>
                  <a:srgbClr val="0070C0"/>
                </a:solidFill>
                <a:latin typeface="Calibri" charset="0"/>
                <a:ea typeface="ＭＳ Ｐゴシック" charset="0"/>
              </a:rPr>
              <a:t>ICM and the Catalan Water Agency</a:t>
            </a:r>
          </a:p>
        </p:txBody>
      </p:sp>
      <p:sp>
        <p:nvSpPr>
          <p:cNvPr id="19" name="18 CuadroTexto"/>
          <p:cNvSpPr txBox="1"/>
          <p:nvPr/>
        </p:nvSpPr>
        <p:spPr>
          <a:xfrm>
            <a:off x="5346554" y="877946"/>
            <a:ext cx="1091873" cy="769441"/>
          </a:xfrm>
          <a:prstGeom prst="rect">
            <a:avLst/>
          </a:prstGeom>
          <a:noFill/>
        </p:spPr>
        <p:txBody>
          <a:bodyPr wrap="square" rtlCol="0">
            <a:spAutoFit/>
          </a:bodyPr>
          <a:lstStyle/>
          <a:p>
            <a:endParaRPr lang="es-ES" sz="1000" b="1" dirty="0"/>
          </a:p>
          <a:p>
            <a:r>
              <a:rPr lang="es-ES" sz="2400" b="1" dirty="0"/>
              <a:t>2021</a:t>
            </a:r>
          </a:p>
          <a:p>
            <a:endParaRPr lang="es-ES" sz="1000" b="1" dirty="0"/>
          </a:p>
        </p:txBody>
      </p:sp>
      <p:cxnSp>
        <p:nvCxnSpPr>
          <p:cNvPr id="17" name="Google Shape;101;p14">
            <a:extLst>
              <a:ext uri="{FF2B5EF4-FFF2-40B4-BE49-F238E27FC236}">
                <a16:creationId xmlns:a16="http://schemas.microsoft.com/office/drawing/2014/main" id="{882CBBA9-A0EE-64A5-81E9-B149D97B3C3B}"/>
              </a:ext>
            </a:extLst>
          </p:cNvPr>
          <p:cNvCxnSpPr>
            <a:cxnSpLocks/>
          </p:cNvCxnSpPr>
          <p:nvPr/>
        </p:nvCxnSpPr>
        <p:spPr>
          <a:xfrm>
            <a:off x="0" y="381933"/>
            <a:ext cx="8001000" cy="12352"/>
          </a:xfrm>
          <a:prstGeom prst="straightConnector1">
            <a:avLst/>
          </a:prstGeom>
          <a:noFill/>
          <a:ln w="9525" cap="flat" cmpd="sng">
            <a:solidFill>
              <a:srgbClr val="4A7DBA"/>
            </a:solidFill>
            <a:prstDash val="solid"/>
            <a:round/>
            <a:headEnd type="none" w="sm" len="sm"/>
            <a:tailEnd type="none" w="sm" len="sm"/>
          </a:ln>
        </p:spPr>
      </p:cxnSp>
      <p:sp>
        <p:nvSpPr>
          <p:cNvPr id="2" name="TextBox 1">
            <a:extLst>
              <a:ext uri="{FF2B5EF4-FFF2-40B4-BE49-F238E27FC236}">
                <a16:creationId xmlns:a16="http://schemas.microsoft.com/office/drawing/2014/main" id="{07996D98-F6D3-B47D-AE94-F82BE1B8097F}"/>
              </a:ext>
            </a:extLst>
          </p:cNvPr>
          <p:cNvSpPr txBox="1"/>
          <p:nvPr/>
        </p:nvSpPr>
        <p:spPr>
          <a:xfrm>
            <a:off x="3048000" y="4722378"/>
            <a:ext cx="5463613" cy="276999"/>
          </a:xfrm>
          <a:prstGeom prst="rect">
            <a:avLst/>
          </a:prstGeom>
          <a:noFill/>
        </p:spPr>
        <p:txBody>
          <a:bodyPr wrap="square" rtlCol="0">
            <a:spAutoFit/>
          </a:bodyPr>
          <a:lstStyle/>
          <a:p>
            <a:r>
              <a:rPr lang="en-ES" sz="1200" b="1"/>
              <a:t>Source: Magda Vila, Laia Viure, Elisa Berdalet and Catalan Water Agency</a:t>
            </a:r>
          </a:p>
        </p:txBody>
      </p:sp>
      <p:grpSp>
        <p:nvGrpSpPr>
          <p:cNvPr id="13" name="Group 12">
            <a:extLst>
              <a:ext uri="{FF2B5EF4-FFF2-40B4-BE49-F238E27FC236}">
                <a16:creationId xmlns:a16="http://schemas.microsoft.com/office/drawing/2014/main" id="{44211277-BD33-2799-B6BE-4FE7D83DA7A0}"/>
              </a:ext>
            </a:extLst>
          </p:cNvPr>
          <p:cNvGrpSpPr/>
          <p:nvPr/>
        </p:nvGrpSpPr>
        <p:grpSpPr>
          <a:xfrm>
            <a:off x="3446488" y="770016"/>
            <a:ext cx="4892004" cy="3741732"/>
            <a:chOff x="3446488" y="770016"/>
            <a:chExt cx="4892004" cy="3741732"/>
          </a:xfrm>
        </p:grpSpPr>
        <p:grpSp>
          <p:nvGrpSpPr>
            <p:cNvPr id="11" name="Group 10">
              <a:extLst>
                <a:ext uri="{FF2B5EF4-FFF2-40B4-BE49-F238E27FC236}">
                  <a16:creationId xmlns:a16="http://schemas.microsoft.com/office/drawing/2014/main" id="{53D1245C-BFC0-36FE-6D6C-8735CD6AE533}"/>
                </a:ext>
              </a:extLst>
            </p:cNvPr>
            <p:cNvGrpSpPr/>
            <p:nvPr/>
          </p:nvGrpSpPr>
          <p:grpSpPr>
            <a:xfrm>
              <a:off x="3446488" y="770016"/>
              <a:ext cx="4892004" cy="3741732"/>
              <a:chOff x="3446488" y="770016"/>
              <a:chExt cx="4892004" cy="3741732"/>
            </a:xfrm>
          </p:grpSpPr>
          <p:grpSp>
            <p:nvGrpSpPr>
              <p:cNvPr id="9" name="Group 8">
                <a:extLst>
                  <a:ext uri="{FF2B5EF4-FFF2-40B4-BE49-F238E27FC236}">
                    <a16:creationId xmlns:a16="http://schemas.microsoft.com/office/drawing/2014/main" id="{84EDE7F0-B899-EAC9-E2BD-6CB0022B6722}"/>
                  </a:ext>
                </a:extLst>
              </p:cNvPr>
              <p:cNvGrpSpPr/>
              <p:nvPr/>
            </p:nvGrpSpPr>
            <p:grpSpPr>
              <a:xfrm>
                <a:off x="3446488" y="770016"/>
                <a:ext cx="4892004" cy="3741732"/>
                <a:chOff x="3446488" y="770016"/>
                <a:chExt cx="4892004" cy="3741732"/>
              </a:xfrm>
            </p:grpSpPr>
            <p:pic>
              <p:nvPicPr>
                <p:cNvPr id="4" name="image43.jpg">
                  <a:extLst>
                    <a:ext uri="{FF2B5EF4-FFF2-40B4-BE49-F238E27FC236}">
                      <a16:creationId xmlns:a16="http://schemas.microsoft.com/office/drawing/2014/main" id="{ECEDA471-C46D-BECA-9D83-7C3B58624EB1}"/>
                    </a:ext>
                  </a:extLst>
                </p:cNvPr>
                <p:cNvPicPr>
                  <a:picLocks noChangeAspect="1"/>
                </p:cNvPicPr>
                <p:nvPr/>
              </p:nvPicPr>
              <p:blipFill>
                <a:blip r:embed="rId3"/>
                <a:srcRect/>
                <a:stretch>
                  <a:fillRect/>
                </a:stretch>
              </p:blipFill>
              <p:spPr>
                <a:xfrm>
                  <a:off x="3446488" y="770016"/>
                  <a:ext cx="4892004" cy="3741732"/>
                </a:xfrm>
                <a:prstGeom prst="rect">
                  <a:avLst/>
                </a:prstGeom>
                <a:ln/>
              </p:spPr>
            </p:pic>
            <p:sp>
              <p:nvSpPr>
                <p:cNvPr id="3" name="Rectangle 2">
                  <a:extLst>
                    <a:ext uri="{FF2B5EF4-FFF2-40B4-BE49-F238E27FC236}">
                      <a16:creationId xmlns:a16="http://schemas.microsoft.com/office/drawing/2014/main" id="{E390A09F-379A-AC7A-CD59-EB8437C01BD2}"/>
                    </a:ext>
                  </a:extLst>
                </p:cNvPr>
                <p:cNvSpPr/>
                <p:nvPr/>
              </p:nvSpPr>
              <p:spPr bwMode="auto">
                <a:xfrm>
                  <a:off x="5867400" y="3383485"/>
                  <a:ext cx="2330626" cy="11282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E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8" name="Group 7">
                <a:extLst>
                  <a:ext uri="{FF2B5EF4-FFF2-40B4-BE49-F238E27FC236}">
                    <a16:creationId xmlns:a16="http://schemas.microsoft.com/office/drawing/2014/main" id="{66009B20-11B5-3D1C-FA30-EC190C4E520F}"/>
                  </a:ext>
                </a:extLst>
              </p:cNvPr>
              <p:cNvGrpSpPr/>
              <p:nvPr/>
            </p:nvGrpSpPr>
            <p:grpSpPr>
              <a:xfrm>
                <a:off x="6001677" y="3423060"/>
                <a:ext cx="2098941" cy="895322"/>
                <a:chOff x="7095436" y="-369984"/>
                <a:chExt cx="2098941" cy="895322"/>
              </a:xfrm>
            </p:grpSpPr>
            <p:pic>
              <p:nvPicPr>
                <p:cNvPr id="56" name="Picture 55">
                  <a:extLst>
                    <a:ext uri="{FF2B5EF4-FFF2-40B4-BE49-F238E27FC236}">
                      <a16:creationId xmlns:a16="http://schemas.microsoft.com/office/drawing/2014/main" id="{D5BB9EC7-42DE-9B94-0AF0-8D623184C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822" y="-369984"/>
                  <a:ext cx="1540555" cy="895322"/>
                </a:xfrm>
                <a:prstGeom prst="rect">
                  <a:avLst/>
                </a:prstGeom>
              </p:spPr>
            </p:pic>
            <p:sp>
              <p:nvSpPr>
                <p:cNvPr id="62" name="100 CuadroTexto">
                  <a:extLst>
                    <a:ext uri="{FF2B5EF4-FFF2-40B4-BE49-F238E27FC236}">
                      <a16:creationId xmlns:a16="http://schemas.microsoft.com/office/drawing/2014/main" id="{A6211F7D-78D3-E0E5-480B-59D8AFC1E602}"/>
                    </a:ext>
                  </a:extLst>
                </p:cNvPr>
                <p:cNvSpPr txBox="1"/>
                <p:nvPr/>
              </p:nvSpPr>
              <p:spPr>
                <a:xfrm>
                  <a:off x="7095436" y="-68550"/>
                  <a:ext cx="595035" cy="215444"/>
                </a:xfrm>
                <a:prstGeom prst="rect">
                  <a:avLst/>
                </a:prstGeom>
                <a:noFill/>
              </p:spPr>
              <p:txBody>
                <a:bodyPr wrap="none" rtlCol="0">
                  <a:spAutoFit/>
                </a:bodyPr>
                <a:lstStyle/>
                <a:p>
                  <a:r>
                    <a:rPr lang="es-ES" sz="800" b="1" dirty="0" err="1">
                      <a:solidFill>
                        <a:srgbClr val="D28140"/>
                      </a:solidFill>
                    </a:rPr>
                    <a:t>Warning</a:t>
                  </a:r>
                  <a:endParaRPr lang="es-ES" sz="800" b="1" dirty="0">
                    <a:solidFill>
                      <a:srgbClr val="D28140"/>
                    </a:solidFill>
                  </a:endParaRPr>
                </a:p>
              </p:txBody>
            </p:sp>
            <p:sp>
              <p:nvSpPr>
                <p:cNvPr id="63" name="4 CuadroTexto">
                  <a:extLst>
                    <a:ext uri="{FF2B5EF4-FFF2-40B4-BE49-F238E27FC236}">
                      <a16:creationId xmlns:a16="http://schemas.microsoft.com/office/drawing/2014/main" id="{2C05179E-DA08-9ADC-AE2B-85F2728A26DC}"/>
                    </a:ext>
                  </a:extLst>
                </p:cNvPr>
                <p:cNvSpPr txBox="1"/>
                <p:nvPr/>
              </p:nvSpPr>
              <p:spPr>
                <a:xfrm>
                  <a:off x="7095436" y="-176272"/>
                  <a:ext cx="712054" cy="215444"/>
                </a:xfrm>
                <a:prstGeom prst="rect">
                  <a:avLst/>
                </a:prstGeom>
                <a:noFill/>
              </p:spPr>
              <p:txBody>
                <a:bodyPr wrap="none" rtlCol="0">
                  <a:spAutoFit/>
                </a:bodyPr>
                <a:lstStyle/>
                <a:p>
                  <a:r>
                    <a:rPr lang="es-ES" sz="800" b="1" dirty="0" err="1">
                      <a:solidFill>
                        <a:srgbClr val="FF0000"/>
                      </a:solidFill>
                    </a:rPr>
                    <a:t>Health risk</a:t>
                  </a:r>
                  <a:endParaRPr lang="es-ES" sz="800" b="1" dirty="0">
                    <a:solidFill>
                      <a:srgbClr val="FF0000"/>
                    </a:solidFill>
                  </a:endParaRPr>
                </a:p>
              </p:txBody>
            </p:sp>
          </p:grpSp>
        </p:grpSp>
        <p:sp>
          <p:nvSpPr>
            <p:cNvPr id="12" name="TextBox 11">
              <a:extLst>
                <a:ext uri="{FF2B5EF4-FFF2-40B4-BE49-F238E27FC236}">
                  <a16:creationId xmlns:a16="http://schemas.microsoft.com/office/drawing/2014/main" id="{A6412DC5-1BB6-32BE-6BA6-669C5019B3EC}"/>
                </a:ext>
              </a:extLst>
            </p:cNvPr>
            <p:cNvSpPr txBox="1"/>
            <p:nvPr/>
          </p:nvSpPr>
          <p:spPr>
            <a:xfrm>
              <a:off x="4441795" y="1788341"/>
              <a:ext cx="1851789" cy="400110"/>
            </a:xfrm>
            <a:prstGeom prst="rect">
              <a:avLst/>
            </a:prstGeom>
            <a:noFill/>
          </p:spPr>
          <p:txBody>
            <a:bodyPr wrap="none" rtlCol="0">
              <a:spAutoFit/>
            </a:bodyPr>
            <a:lstStyle/>
            <a:p>
              <a:r>
                <a:rPr lang="en-ES" sz="2000" b="1"/>
                <a:t>Summer 2021</a:t>
              </a:r>
            </a:p>
          </p:txBody>
        </p:sp>
      </p:grpSp>
      <p:sp>
        <p:nvSpPr>
          <p:cNvPr id="14" name="TextBox 13">
            <a:extLst>
              <a:ext uri="{FF2B5EF4-FFF2-40B4-BE49-F238E27FC236}">
                <a16:creationId xmlns:a16="http://schemas.microsoft.com/office/drawing/2014/main" id="{5A363800-9A94-1F6E-084D-DFD1108C2EA2}"/>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4. Monitoring </a:t>
            </a:r>
            <a:r>
              <a:rPr lang="en-GB" sz="2000" b="1" i="1">
                <a:solidFill>
                  <a:srgbClr val="0070C0"/>
                </a:solidFill>
              </a:rPr>
              <a:t>Ostreopsis</a:t>
            </a:r>
            <a:r>
              <a:rPr lang="en-GB" sz="2000" b="1">
                <a:solidFill>
                  <a:srgbClr val="0070C0"/>
                </a:solidFill>
              </a:rPr>
              <a:t> blooms. Shared protocol and data</a:t>
            </a:r>
          </a:p>
        </p:txBody>
      </p:sp>
      <p:pic>
        <p:nvPicPr>
          <p:cNvPr id="16" name="Picture 15">
            <a:extLst>
              <a:ext uri="{FF2B5EF4-FFF2-40B4-BE49-F238E27FC236}">
                <a16:creationId xmlns:a16="http://schemas.microsoft.com/office/drawing/2014/main" id="{E11FDBBA-C884-4A8E-062E-F05BC8952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spTree>
    <p:extLst>
      <p:ext uri="{BB962C8B-B14F-4D97-AF65-F5344CB8AC3E}">
        <p14:creationId xmlns:p14="http://schemas.microsoft.com/office/powerpoint/2010/main" val="325841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oxige\OneDrive\Feina\SHAREMED\Dades\Atlas\Mapes\imatges per presentació\ostreopsis ma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458" y="1924182"/>
            <a:ext cx="4553150" cy="3219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0D2669F-0A81-4045-901F-0ED3D5FA02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pic>
        <p:nvPicPr>
          <p:cNvPr id="4" name="Picture 3">
            <a:extLst>
              <a:ext uri="{FF2B5EF4-FFF2-40B4-BE49-F238E27FC236}">
                <a16:creationId xmlns:a16="http://schemas.microsoft.com/office/drawing/2014/main" id="{A096AE40-A987-ED4E-BE08-27D9F754ADD0}"/>
              </a:ext>
            </a:extLst>
          </p:cNvPr>
          <p:cNvPicPr>
            <a:picLocks noChangeAspect="1"/>
          </p:cNvPicPr>
          <p:nvPr/>
        </p:nvPicPr>
        <p:blipFill>
          <a:blip r:embed="rId5"/>
          <a:stretch>
            <a:fillRect/>
          </a:stretch>
        </p:blipFill>
        <p:spPr>
          <a:xfrm>
            <a:off x="1828800" y="514351"/>
            <a:ext cx="4553674" cy="1301618"/>
          </a:xfrm>
          <a:prstGeom prst="rect">
            <a:avLst/>
          </a:prstGeom>
        </p:spPr>
      </p:pic>
      <p:cxnSp>
        <p:nvCxnSpPr>
          <p:cNvPr id="2" name="Google Shape;101;p14">
            <a:extLst>
              <a:ext uri="{FF2B5EF4-FFF2-40B4-BE49-F238E27FC236}">
                <a16:creationId xmlns:a16="http://schemas.microsoft.com/office/drawing/2014/main" id="{BAF46959-7337-48B3-05EB-1A29C6A94991}"/>
              </a:ext>
            </a:extLst>
          </p:cNvPr>
          <p:cNvCxnSpPr>
            <a:cxnSpLocks/>
          </p:cNvCxnSpPr>
          <p:nvPr/>
        </p:nvCxnSpPr>
        <p:spPr>
          <a:xfrm>
            <a:off x="0" y="400111"/>
            <a:ext cx="7681480" cy="0"/>
          </a:xfrm>
          <a:prstGeom prst="straightConnector1">
            <a:avLst/>
          </a:prstGeom>
          <a:noFill/>
          <a:ln w="9525" cap="flat" cmpd="sng">
            <a:solidFill>
              <a:srgbClr val="4A7DBA"/>
            </a:solidFill>
            <a:prstDash val="solid"/>
            <a:round/>
            <a:headEnd type="none" w="sm" len="sm"/>
            <a:tailEnd type="none" w="sm" len="sm"/>
          </a:ln>
        </p:spPr>
      </p:cxnSp>
      <p:sp>
        <p:nvSpPr>
          <p:cNvPr id="3" name="TextBox 2">
            <a:extLst>
              <a:ext uri="{FF2B5EF4-FFF2-40B4-BE49-F238E27FC236}">
                <a16:creationId xmlns:a16="http://schemas.microsoft.com/office/drawing/2014/main" id="{4AB38177-16F8-B5D5-5239-13947531A78D}"/>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4. Monitoring </a:t>
            </a:r>
            <a:r>
              <a:rPr lang="en-GB" sz="2000" b="1" i="1">
                <a:solidFill>
                  <a:srgbClr val="0070C0"/>
                </a:solidFill>
              </a:rPr>
              <a:t>Ostreopsis</a:t>
            </a:r>
            <a:r>
              <a:rPr lang="en-GB" sz="2000" b="1">
                <a:solidFill>
                  <a:srgbClr val="0070C0"/>
                </a:solidFill>
              </a:rPr>
              <a:t> blooms. Shared protocol and data</a:t>
            </a:r>
          </a:p>
        </p:txBody>
      </p:sp>
    </p:spTree>
    <p:extLst>
      <p:ext uri="{BB962C8B-B14F-4D97-AF65-F5344CB8AC3E}">
        <p14:creationId xmlns:p14="http://schemas.microsoft.com/office/powerpoint/2010/main" val="1123145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DF991D-490B-44C5-B8B7-216109E36DE1}"/>
              </a:ext>
            </a:extLst>
          </p:cNvPr>
          <p:cNvSpPr>
            <a:spLocks noGrp="1"/>
          </p:cNvSpPr>
          <p:nvPr>
            <p:ph type="title"/>
          </p:nvPr>
        </p:nvSpPr>
        <p:spPr>
          <a:xfrm>
            <a:off x="-9617" y="523966"/>
            <a:ext cx="6172200" cy="598517"/>
          </a:xfrm>
        </p:spPr>
        <p:txBody>
          <a:bodyPr/>
          <a:lstStyle/>
          <a:p>
            <a:r>
              <a:rPr lang="en-GB" sz="1800" dirty="0">
                <a:solidFill>
                  <a:schemeClr val="tx1"/>
                </a:solidFill>
                <a:ea typeface="Times New Roman" panose="02020603050405020304" pitchFamily="18" charset="0"/>
              </a:rPr>
              <a:t>Atlas production of ecosystem status, pressures and environmental risk index. Pressure: </a:t>
            </a:r>
            <a:r>
              <a:rPr lang="en-GB" sz="1800" i="1" dirty="0">
                <a:solidFill>
                  <a:schemeClr val="tx1"/>
                </a:solidFill>
                <a:ea typeface="Times New Roman" panose="02020603050405020304" pitchFamily="18" charset="0"/>
              </a:rPr>
              <a:t>Ostreopsis</a:t>
            </a:r>
            <a:r>
              <a:rPr lang="en-GB" sz="1800" dirty="0">
                <a:solidFill>
                  <a:schemeClr val="tx1"/>
                </a:solidFill>
                <a:ea typeface="Times New Roman" panose="02020603050405020304" pitchFamily="18" charset="0"/>
              </a:rPr>
              <a:t>
</a:t>
            </a:r>
            <a:endParaRPr lang="fr-FR" sz="1800" i="1" dirty="0">
              <a:solidFill>
                <a:schemeClr val="tx1"/>
              </a:solidFill>
            </a:endParaRPr>
          </a:p>
        </p:txBody>
      </p:sp>
      <p:pic>
        <p:nvPicPr>
          <p:cNvPr id="6" name="Picture 5">
            <a:extLst>
              <a:ext uri="{FF2B5EF4-FFF2-40B4-BE49-F238E27FC236}">
                <a16:creationId xmlns:a16="http://schemas.microsoft.com/office/drawing/2014/main" id="{07C5BE3C-2E28-DD4B-8A94-412E8285BA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pic>
        <p:nvPicPr>
          <p:cNvPr id="4" name="Picture 3">
            <a:extLst>
              <a:ext uri="{FF2B5EF4-FFF2-40B4-BE49-F238E27FC236}">
                <a16:creationId xmlns:a16="http://schemas.microsoft.com/office/drawing/2014/main" id="{2C4D77C3-F73A-DA4D-8DBD-72EBE28148D2}"/>
              </a:ext>
            </a:extLst>
          </p:cNvPr>
          <p:cNvPicPr>
            <a:picLocks noChangeAspect="1"/>
          </p:cNvPicPr>
          <p:nvPr/>
        </p:nvPicPr>
        <p:blipFill>
          <a:blip r:embed="rId4"/>
          <a:stretch>
            <a:fillRect/>
          </a:stretch>
        </p:blipFill>
        <p:spPr>
          <a:xfrm>
            <a:off x="357291" y="1122483"/>
            <a:ext cx="4475849" cy="4002840"/>
          </a:xfrm>
          <a:prstGeom prst="rect">
            <a:avLst/>
          </a:prstGeom>
        </p:spPr>
      </p:pic>
      <p:cxnSp>
        <p:nvCxnSpPr>
          <p:cNvPr id="3" name="Google Shape;101;p14">
            <a:extLst>
              <a:ext uri="{FF2B5EF4-FFF2-40B4-BE49-F238E27FC236}">
                <a16:creationId xmlns:a16="http://schemas.microsoft.com/office/drawing/2014/main" id="{63FF0544-5DDD-BB69-38D6-A41552BA7EF7}"/>
              </a:ext>
            </a:extLst>
          </p:cNvPr>
          <p:cNvCxnSpPr>
            <a:cxnSpLocks/>
          </p:cNvCxnSpPr>
          <p:nvPr/>
        </p:nvCxnSpPr>
        <p:spPr>
          <a:xfrm>
            <a:off x="0" y="381933"/>
            <a:ext cx="7681480" cy="0"/>
          </a:xfrm>
          <a:prstGeom prst="straightConnector1">
            <a:avLst/>
          </a:prstGeom>
          <a:noFill/>
          <a:ln w="9525" cap="flat" cmpd="sng">
            <a:solidFill>
              <a:srgbClr val="4A7DBA"/>
            </a:solidFill>
            <a:prstDash val="solid"/>
            <a:round/>
            <a:headEnd type="none" w="sm" len="sm"/>
            <a:tailEnd type="none" w="sm" len="sm"/>
          </a:ln>
        </p:spPr>
      </p:cxnSp>
      <p:sp>
        <p:nvSpPr>
          <p:cNvPr id="5" name="TextBox 4">
            <a:extLst>
              <a:ext uri="{FF2B5EF4-FFF2-40B4-BE49-F238E27FC236}">
                <a16:creationId xmlns:a16="http://schemas.microsoft.com/office/drawing/2014/main" id="{059E1407-7C38-1543-BDC5-5FD595924D90}"/>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4. Monitoring </a:t>
            </a:r>
            <a:r>
              <a:rPr lang="en-GB" sz="2000" b="1" i="1">
                <a:solidFill>
                  <a:srgbClr val="0070C0"/>
                </a:solidFill>
              </a:rPr>
              <a:t>Ostreopsis</a:t>
            </a:r>
            <a:r>
              <a:rPr lang="en-GB" sz="2000" b="1">
                <a:solidFill>
                  <a:srgbClr val="0070C0"/>
                </a:solidFill>
              </a:rPr>
              <a:t> blooms. Shared protocol and data</a:t>
            </a:r>
          </a:p>
        </p:txBody>
      </p:sp>
      <p:sp>
        <p:nvSpPr>
          <p:cNvPr id="10" name="TextBox 9">
            <a:extLst>
              <a:ext uri="{FF2B5EF4-FFF2-40B4-BE49-F238E27FC236}">
                <a16:creationId xmlns:a16="http://schemas.microsoft.com/office/drawing/2014/main" id="{596DDBC2-29AF-A078-B1BE-6DE2352594CE}"/>
              </a:ext>
            </a:extLst>
          </p:cNvPr>
          <p:cNvSpPr txBox="1"/>
          <p:nvPr/>
        </p:nvSpPr>
        <p:spPr>
          <a:xfrm>
            <a:off x="5410200" y="1428750"/>
            <a:ext cx="3124199" cy="2862322"/>
          </a:xfrm>
          <a:prstGeom prst="rect">
            <a:avLst/>
          </a:prstGeom>
          <a:noFill/>
          <a:ln>
            <a:solidFill>
              <a:schemeClr val="tx1"/>
            </a:solidFill>
          </a:ln>
        </p:spPr>
        <p:txBody>
          <a:bodyPr wrap="square" rtlCol="0">
            <a:spAutoFit/>
          </a:bodyPr>
          <a:lstStyle/>
          <a:p>
            <a:r>
              <a:rPr lang="en-ES" sz="2000"/>
              <a:t>This is a SHAREMED product for future coordination on </a:t>
            </a:r>
            <a:r>
              <a:rPr lang="en-ES" sz="2000" i="1"/>
              <a:t>Ostreopsis</a:t>
            </a:r>
            <a:r>
              <a:rPr lang="en-ES" sz="2000"/>
              <a:t> data sharing for designing strategies to prevent impacts on human health and studying climate change trends</a:t>
            </a:r>
          </a:p>
        </p:txBody>
      </p:sp>
    </p:spTree>
    <p:extLst>
      <p:ext uri="{BB962C8B-B14F-4D97-AF65-F5344CB8AC3E}">
        <p14:creationId xmlns:p14="http://schemas.microsoft.com/office/powerpoint/2010/main" val="3444356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61CC4E98-F74B-EF4F-BF0C-354F7EB0F0AB}"/>
              </a:ext>
            </a:extLst>
          </p:cNvPr>
          <p:cNvSpPr txBox="1">
            <a:spLocks/>
          </p:cNvSpPr>
          <p:nvPr/>
        </p:nvSpPr>
        <p:spPr bwMode="auto">
          <a:xfrm>
            <a:off x="1446189" y="1073572"/>
            <a:ext cx="6221336" cy="1479713"/>
          </a:xfrm>
          <a:prstGeom prst="rect">
            <a:avLst/>
          </a:prstGeom>
          <a:noFill/>
          <a:ln w="9525">
            <a:noFill/>
            <a:miter lim="800000"/>
            <a:headEnd/>
            <a:tailEnd/>
          </a:ln>
          <a:effectLst>
            <a:outerShdw blurRad="50800"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Wingdings" charset="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Font typeface="Wingdings" charset="0"/>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Font typeface="Wingdings" charset="0"/>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Font typeface="Wingdings" charset="0"/>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Font typeface="Wingdings" charset="0"/>
              <a:buChar char="§"/>
              <a:defRPr sz="1500">
                <a:solidFill>
                  <a:schemeClr val="tx1"/>
                </a:solidFill>
                <a:latin typeface="+mn-lt"/>
                <a:ea typeface="+mn-ea"/>
                <a:cs typeface="+mn-cs"/>
              </a:defRPr>
            </a:lvl5pPr>
            <a:lvl6pPr marL="1885950" indent="-171450" algn="l" rtl="0" fontAlgn="base">
              <a:spcBef>
                <a:spcPct val="20000"/>
              </a:spcBef>
              <a:spcAft>
                <a:spcPct val="0"/>
              </a:spcAft>
              <a:buFont typeface="Wingdings" charset="2"/>
              <a:buChar char="§"/>
              <a:defRPr sz="1500">
                <a:solidFill>
                  <a:schemeClr val="tx1"/>
                </a:solidFill>
                <a:latin typeface="+mn-lt"/>
                <a:ea typeface="+mn-ea"/>
                <a:cs typeface="+mn-cs"/>
              </a:defRPr>
            </a:lvl6pPr>
            <a:lvl7pPr marL="2228850" indent="-171450" algn="l" rtl="0" fontAlgn="base">
              <a:spcBef>
                <a:spcPct val="20000"/>
              </a:spcBef>
              <a:spcAft>
                <a:spcPct val="0"/>
              </a:spcAft>
              <a:buFont typeface="Wingdings" charset="2"/>
              <a:buChar char="§"/>
              <a:defRPr sz="1500">
                <a:solidFill>
                  <a:schemeClr val="tx1"/>
                </a:solidFill>
                <a:latin typeface="+mn-lt"/>
                <a:ea typeface="+mn-ea"/>
                <a:cs typeface="+mn-cs"/>
              </a:defRPr>
            </a:lvl7pPr>
            <a:lvl8pPr marL="2571750" indent="-171450" algn="l" rtl="0" fontAlgn="base">
              <a:spcBef>
                <a:spcPct val="20000"/>
              </a:spcBef>
              <a:spcAft>
                <a:spcPct val="0"/>
              </a:spcAft>
              <a:buFont typeface="Wingdings" charset="2"/>
              <a:buChar char="§"/>
              <a:defRPr sz="1500">
                <a:solidFill>
                  <a:schemeClr val="tx1"/>
                </a:solidFill>
                <a:latin typeface="+mn-lt"/>
                <a:ea typeface="+mn-ea"/>
                <a:cs typeface="+mn-cs"/>
              </a:defRPr>
            </a:lvl8pPr>
            <a:lvl9pPr marL="2914650" indent="-171450" algn="l" rtl="0" fontAlgn="base">
              <a:spcBef>
                <a:spcPct val="20000"/>
              </a:spcBef>
              <a:spcAft>
                <a:spcPct val="0"/>
              </a:spcAft>
              <a:buFont typeface="Wingdings" charset="2"/>
              <a:buChar char="§"/>
              <a:defRPr sz="1500">
                <a:solidFill>
                  <a:schemeClr val="tx1"/>
                </a:solidFill>
                <a:latin typeface="+mn-lt"/>
                <a:ea typeface="+mn-ea"/>
                <a:cs typeface="+mn-cs"/>
              </a:defRPr>
            </a:lvl9pPr>
          </a:lstStyle>
          <a:p>
            <a:pPr marL="0" indent="0" algn="ctr">
              <a:buNone/>
            </a:pPr>
            <a:r>
              <a:rPr lang="en-GB" sz="2000" b="1" kern="0"/>
              <a:t>ICM ShareMed Team:
E. Berdalet (</a:t>
            </a:r>
            <a:r>
              <a:rPr lang="en-GB" sz="2000" b="1" kern="0">
                <a:hlinkClick r:id="rId2"/>
              </a:rPr>
              <a:t>berdalet@icm.csic.es</a:t>
            </a:r>
            <a:r>
              <a:rPr lang="en-GB" sz="2000" b="1" kern="0"/>
              <a:t>)</a:t>
            </a:r>
          </a:p>
          <a:p>
            <a:pPr marL="0" indent="0" algn="ctr">
              <a:buNone/>
            </a:pPr>
            <a:r>
              <a:rPr lang="en-GB" sz="2000" b="1" kern="0"/>
              <a:t>J. Isern-Fontanet, L. Quirós,</a:t>
            </a:r>
          </a:p>
          <a:p>
            <a:pPr marL="0" indent="0" algn="ctr">
              <a:buNone/>
            </a:pPr>
            <a:r>
              <a:rPr lang="en-GB" sz="2000" b="1" kern="0"/>
              <a:t>S. Galiana, L. Viure, X. Garcia (PI)</a:t>
            </a:r>
            <a:endParaRPr lang="es-ES" sz="2000" b="1" kern="0"/>
          </a:p>
          <a:p>
            <a:endParaRPr lang="es-ES" sz="2000" kern="0"/>
          </a:p>
        </p:txBody>
      </p:sp>
      <p:pic>
        <p:nvPicPr>
          <p:cNvPr id="7" name="Picture 6">
            <a:extLst>
              <a:ext uri="{FF2B5EF4-FFF2-40B4-BE49-F238E27FC236}">
                <a16:creationId xmlns:a16="http://schemas.microsoft.com/office/drawing/2014/main" id="{1ED95683-1206-3E4D-AF84-35C7A8B892CC}"/>
              </a:ext>
            </a:extLst>
          </p:cNvPr>
          <p:cNvPicPr>
            <a:picLocks noChangeAspect="1"/>
          </p:cNvPicPr>
          <p:nvPr/>
        </p:nvPicPr>
        <p:blipFill>
          <a:blip r:embed="rId3"/>
          <a:stretch>
            <a:fillRect/>
          </a:stretch>
        </p:blipFill>
        <p:spPr>
          <a:xfrm>
            <a:off x="7263356" y="3121677"/>
            <a:ext cx="1695481" cy="521687"/>
          </a:xfrm>
          <a:prstGeom prst="rect">
            <a:avLst/>
          </a:prstGeom>
        </p:spPr>
      </p:pic>
      <p:pic>
        <p:nvPicPr>
          <p:cNvPr id="8" name="Picture 7">
            <a:extLst>
              <a:ext uri="{FF2B5EF4-FFF2-40B4-BE49-F238E27FC236}">
                <a16:creationId xmlns:a16="http://schemas.microsoft.com/office/drawing/2014/main" id="{ED190892-12DA-194F-A3E7-EB31C1C58382}"/>
              </a:ext>
            </a:extLst>
          </p:cNvPr>
          <p:cNvPicPr>
            <a:picLocks noChangeAspect="1"/>
          </p:cNvPicPr>
          <p:nvPr/>
        </p:nvPicPr>
        <p:blipFill>
          <a:blip r:embed="rId4"/>
          <a:stretch>
            <a:fillRect/>
          </a:stretch>
        </p:blipFill>
        <p:spPr>
          <a:xfrm>
            <a:off x="7422367" y="4295475"/>
            <a:ext cx="1377458" cy="537545"/>
          </a:xfrm>
          <a:prstGeom prst="rect">
            <a:avLst/>
          </a:prstGeom>
        </p:spPr>
      </p:pic>
      <p:grpSp>
        <p:nvGrpSpPr>
          <p:cNvPr id="9" name="Group 8">
            <a:extLst>
              <a:ext uri="{FF2B5EF4-FFF2-40B4-BE49-F238E27FC236}">
                <a16:creationId xmlns:a16="http://schemas.microsoft.com/office/drawing/2014/main" id="{4B186500-9DE7-0445-85AF-F51B235DFE07}"/>
              </a:ext>
            </a:extLst>
          </p:cNvPr>
          <p:cNvGrpSpPr/>
          <p:nvPr/>
        </p:nvGrpSpPr>
        <p:grpSpPr>
          <a:xfrm>
            <a:off x="2987354" y="2830324"/>
            <a:ext cx="3169292" cy="2002696"/>
            <a:chOff x="9503410" y="1437352"/>
            <a:chExt cx="2250401" cy="1479269"/>
          </a:xfrm>
        </p:grpSpPr>
        <p:pic>
          <p:nvPicPr>
            <p:cNvPr id="10" name="Picture 9">
              <a:extLst>
                <a:ext uri="{FF2B5EF4-FFF2-40B4-BE49-F238E27FC236}">
                  <a16:creationId xmlns:a16="http://schemas.microsoft.com/office/drawing/2014/main" id="{C3EEB057-AC0A-B244-88F5-AD0086423A71}"/>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t="-11260" r="26026" b="31970"/>
            <a:stretch/>
          </p:blipFill>
          <p:spPr>
            <a:xfrm>
              <a:off x="10205204" y="1997744"/>
              <a:ext cx="697521" cy="913420"/>
            </a:xfrm>
            <a:prstGeom prst="rect">
              <a:avLst/>
            </a:prstGeom>
          </p:spPr>
        </p:pic>
        <p:pic>
          <p:nvPicPr>
            <p:cNvPr id="11" name="Picture 10">
              <a:extLst>
                <a:ext uri="{FF2B5EF4-FFF2-40B4-BE49-F238E27FC236}">
                  <a16:creationId xmlns:a16="http://schemas.microsoft.com/office/drawing/2014/main" id="{75E8B594-44E2-5541-A931-A0026A639C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651" y="2085575"/>
              <a:ext cx="623160" cy="816594"/>
            </a:xfrm>
            <a:prstGeom prst="rect">
              <a:avLst/>
            </a:prstGeom>
          </p:spPr>
        </p:pic>
        <p:pic>
          <p:nvPicPr>
            <p:cNvPr id="12" name="Picture 11">
              <a:extLst>
                <a:ext uri="{FF2B5EF4-FFF2-40B4-BE49-F238E27FC236}">
                  <a16:creationId xmlns:a16="http://schemas.microsoft.com/office/drawing/2014/main" id="{5572C140-8913-134A-A9DA-C8E6957FF6DD}"/>
                </a:ext>
              </a:extLst>
            </p:cNvPr>
            <p:cNvPicPr>
              <a:picLocks noChangeAspect="1"/>
            </p:cNvPicPr>
            <p:nvPr/>
          </p:nvPicPr>
          <p:blipFill rotWithShape="1">
            <a:blip r:embed="rId7">
              <a:extLst>
                <a:ext uri="{28A0092B-C50C-407E-A947-70E740481C1C}">
                  <a14:useLocalDpi xmlns:a14="http://schemas.microsoft.com/office/drawing/2010/main" val="0"/>
                </a:ext>
              </a:extLst>
            </a:blip>
            <a:srcRect l="38728" t="15144" r="26034" b="9992"/>
            <a:stretch/>
          </p:blipFill>
          <p:spPr>
            <a:xfrm>
              <a:off x="10325236" y="1437352"/>
              <a:ext cx="585244" cy="827843"/>
            </a:xfrm>
            <a:prstGeom prst="rect">
              <a:avLst/>
            </a:prstGeom>
          </p:spPr>
        </p:pic>
        <p:pic>
          <p:nvPicPr>
            <p:cNvPr id="13" name="Picture 12">
              <a:extLst>
                <a:ext uri="{FF2B5EF4-FFF2-40B4-BE49-F238E27FC236}">
                  <a16:creationId xmlns:a16="http://schemas.microsoft.com/office/drawing/2014/main" id="{2DB66936-C13B-C242-9C3B-3B2317704878}"/>
                </a:ext>
              </a:extLst>
            </p:cNvPr>
            <p:cNvPicPr>
              <a:picLocks noChangeAspect="1"/>
            </p:cNvPicPr>
            <p:nvPr/>
          </p:nvPicPr>
          <p:blipFill rotWithShape="1">
            <a:blip r:embed="rId8">
              <a:extLst>
                <a:ext uri="{28A0092B-C50C-407E-A947-70E740481C1C}">
                  <a14:useLocalDpi xmlns:a14="http://schemas.microsoft.com/office/drawing/2010/main" val="0"/>
                </a:ext>
              </a:extLst>
            </a:blip>
            <a:srcRect l="13262" b="20513"/>
            <a:stretch/>
          </p:blipFill>
          <p:spPr>
            <a:xfrm>
              <a:off x="9503410" y="2268621"/>
              <a:ext cx="506686" cy="648000"/>
            </a:xfrm>
            <a:prstGeom prst="rect">
              <a:avLst/>
            </a:prstGeom>
          </p:spPr>
        </p:pic>
        <p:pic>
          <p:nvPicPr>
            <p:cNvPr id="14" name="Picture 13">
              <a:extLst>
                <a:ext uri="{FF2B5EF4-FFF2-40B4-BE49-F238E27FC236}">
                  <a16:creationId xmlns:a16="http://schemas.microsoft.com/office/drawing/2014/main" id="{BC077523-2EBA-4244-AA40-5ECFA2EC90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6165" y="1509264"/>
              <a:ext cx="480743" cy="648000"/>
            </a:xfrm>
            <a:prstGeom prst="rect">
              <a:avLst/>
            </a:prstGeom>
          </p:spPr>
        </p:pic>
        <p:pic>
          <p:nvPicPr>
            <p:cNvPr id="15" name="Picture 14">
              <a:extLst>
                <a:ext uri="{FF2B5EF4-FFF2-40B4-BE49-F238E27FC236}">
                  <a16:creationId xmlns:a16="http://schemas.microsoft.com/office/drawing/2014/main" id="{37720CE9-E941-B048-BB53-11CA57707EA7}"/>
                </a:ext>
              </a:extLst>
            </p:cNvPr>
            <p:cNvPicPr>
              <a:picLocks noChangeAspect="1"/>
            </p:cNvPicPr>
            <p:nvPr/>
          </p:nvPicPr>
          <p:blipFill rotWithShape="1">
            <a:blip r:embed="rId10">
              <a:extLst>
                <a:ext uri="{28A0092B-C50C-407E-A947-70E740481C1C}">
                  <a14:useLocalDpi xmlns:a14="http://schemas.microsoft.com/office/drawing/2010/main" val="0"/>
                </a:ext>
              </a:extLst>
            </a:blip>
            <a:srcRect l="17761" t="6923" r="33615" b="35385"/>
            <a:stretch/>
          </p:blipFill>
          <p:spPr>
            <a:xfrm>
              <a:off x="11192419" y="1472839"/>
              <a:ext cx="508637" cy="648000"/>
            </a:xfrm>
            <a:prstGeom prst="rect">
              <a:avLst/>
            </a:prstGeom>
          </p:spPr>
        </p:pic>
      </p:grpSp>
      <p:sp>
        <p:nvSpPr>
          <p:cNvPr id="2" name="TextBox 1">
            <a:extLst>
              <a:ext uri="{FF2B5EF4-FFF2-40B4-BE49-F238E27FC236}">
                <a16:creationId xmlns:a16="http://schemas.microsoft.com/office/drawing/2014/main" id="{0A7F6842-63FC-1348-B9FC-FF42D6847E51}"/>
              </a:ext>
            </a:extLst>
          </p:cNvPr>
          <p:cNvSpPr txBox="1"/>
          <p:nvPr/>
        </p:nvSpPr>
        <p:spPr>
          <a:xfrm>
            <a:off x="2263314" y="227241"/>
            <a:ext cx="4660250" cy="830997"/>
          </a:xfrm>
          <a:prstGeom prst="rect">
            <a:avLst/>
          </a:prstGeom>
          <a:noFill/>
        </p:spPr>
        <p:txBody>
          <a:bodyPr wrap="none" rtlCol="0">
            <a:spAutoFit/>
          </a:bodyPr>
          <a:lstStyle/>
          <a:p>
            <a:pPr algn="ctr"/>
            <a:r>
              <a:rPr lang="en-GB" b="1" i="1">
                <a:solidFill>
                  <a:srgbClr val="0070C0"/>
                </a:solidFill>
              </a:rPr>
              <a:t>Thank you for your attention!!!</a:t>
            </a:r>
            <a:br>
              <a:rPr lang="en-GB" b="1" i="1">
                <a:solidFill>
                  <a:srgbClr val="0070C0"/>
                </a:solidFill>
              </a:rPr>
            </a:br>
            <a:r>
              <a:rPr lang="en-GB" b="1" i="1">
                <a:solidFill>
                  <a:srgbClr val="0070C0"/>
                </a:solidFill>
              </a:rPr>
              <a:t>Questions???</a:t>
            </a:r>
            <a:endParaRPr lang="en-ES" b="1" i="1">
              <a:solidFill>
                <a:srgbClr val="0070C0"/>
              </a:solidFill>
            </a:endParaRPr>
          </a:p>
        </p:txBody>
      </p:sp>
      <p:pic>
        <p:nvPicPr>
          <p:cNvPr id="16" name="Picture 15">
            <a:extLst>
              <a:ext uri="{FF2B5EF4-FFF2-40B4-BE49-F238E27FC236}">
                <a16:creationId xmlns:a16="http://schemas.microsoft.com/office/drawing/2014/main" id="{8FB17ED3-FB00-0C4A-8CF0-1C3A646A064D}"/>
              </a:ext>
            </a:extLst>
          </p:cNvPr>
          <p:cNvPicPr>
            <a:picLocks noChangeAspect="1"/>
          </p:cNvPicPr>
          <p:nvPr/>
        </p:nvPicPr>
        <p:blipFill rotWithShape="1">
          <a:blip r:embed="rId11"/>
          <a:srcRect l="23797" t="30741" r="15484" b="29259"/>
          <a:stretch/>
        </p:blipFill>
        <p:spPr>
          <a:xfrm>
            <a:off x="7458503" y="3665259"/>
            <a:ext cx="1305187" cy="608321"/>
          </a:xfrm>
          <a:prstGeom prst="rect">
            <a:avLst/>
          </a:prstGeom>
        </p:spPr>
      </p:pic>
      <p:pic>
        <p:nvPicPr>
          <p:cNvPr id="18" name="Picture 17">
            <a:extLst>
              <a:ext uri="{FF2B5EF4-FFF2-40B4-BE49-F238E27FC236}">
                <a16:creationId xmlns:a16="http://schemas.microsoft.com/office/drawing/2014/main" id="{C761A13B-F020-9B4A-BD0D-C65A793A8B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75497" y="107566"/>
            <a:ext cx="2032462" cy="919121"/>
          </a:xfrm>
          <a:prstGeom prst="rect">
            <a:avLst/>
          </a:prstGeom>
        </p:spPr>
      </p:pic>
      <p:grpSp>
        <p:nvGrpSpPr>
          <p:cNvPr id="24" name="Group 23">
            <a:extLst>
              <a:ext uri="{FF2B5EF4-FFF2-40B4-BE49-F238E27FC236}">
                <a16:creationId xmlns:a16="http://schemas.microsoft.com/office/drawing/2014/main" id="{BAAF2BC3-C088-05B2-5FC9-62D10C7B32C4}"/>
              </a:ext>
            </a:extLst>
          </p:cNvPr>
          <p:cNvGrpSpPr/>
          <p:nvPr/>
        </p:nvGrpSpPr>
        <p:grpSpPr>
          <a:xfrm>
            <a:off x="24676" y="2670681"/>
            <a:ext cx="2348898" cy="2265717"/>
            <a:chOff x="24676" y="2670681"/>
            <a:chExt cx="2348898" cy="2265717"/>
          </a:xfrm>
        </p:grpSpPr>
        <p:sp>
          <p:nvSpPr>
            <p:cNvPr id="4" name="TextBox 3">
              <a:extLst>
                <a:ext uri="{FF2B5EF4-FFF2-40B4-BE49-F238E27FC236}">
                  <a16:creationId xmlns:a16="http://schemas.microsoft.com/office/drawing/2014/main" id="{B3D6916B-FED9-1ECC-F4CA-52F63A89F7A8}"/>
                </a:ext>
              </a:extLst>
            </p:cNvPr>
            <p:cNvSpPr txBox="1"/>
            <p:nvPr/>
          </p:nvSpPr>
          <p:spPr>
            <a:xfrm>
              <a:off x="229104" y="2670681"/>
              <a:ext cx="2098395" cy="738664"/>
            </a:xfrm>
            <a:prstGeom prst="rect">
              <a:avLst/>
            </a:prstGeom>
            <a:noFill/>
          </p:spPr>
          <p:txBody>
            <a:bodyPr wrap="none" rtlCol="0">
              <a:spAutoFit/>
            </a:bodyPr>
            <a:lstStyle/>
            <a:p>
              <a:pPr algn="ctr"/>
              <a:r>
                <a:rPr lang="en-ES" sz="1400" b="1" i="1">
                  <a:solidFill>
                    <a:srgbClr val="0070C0"/>
                  </a:solidFill>
                </a:rPr>
                <a:t>Acknowledgements:</a:t>
              </a:r>
            </a:p>
            <a:p>
              <a:pPr algn="ctr"/>
              <a:endParaRPr lang="en-ES" sz="1400" b="1" i="1">
                <a:solidFill>
                  <a:srgbClr val="0070C0"/>
                </a:solidFill>
              </a:endParaRPr>
            </a:p>
            <a:p>
              <a:pPr algn="ctr"/>
              <a:r>
                <a:rPr lang="en-ES" sz="1400" b="1" i="1">
                  <a:solidFill>
                    <a:srgbClr val="0070C0"/>
                  </a:solidFill>
                </a:rPr>
                <a:t>Magda Vila (ICM-CSIC)</a:t>
              </a:r>
            </a:p>
          </p:txBody>
        </p:sp>
        <p:pic>
          <p:nvPicPr>
            <p:cNvPr id="19" name="6 Imagen">
              <a:extLst>
                <a:ext uri="{FF2B5EF4-FFF2-40B4-BE49-F238E27FC236}">
                  <a16:creationId xmlns:a16="http://schemas.microsoft.com/office/drawing/2014/main" id="{39E43B1A-E1CC-12D6-4BC9-2E97DFCABED9}"/>
                </a:ext>
              </a:extLst>
            </p:cNvPr>
            <p:cNvPicPr>
              <a:picLocks noChangeAspect="1"/>
            </p:cNvPicPr>
            <p:nvPr/>
          </p:nvPicPr>
          <p:blipFill>
            <a:blip r:embed="rId13" cstate="print"/>
            <a:stretch>
              <a:fillRect/>
            </a:stretch>
          </p:blipFill>
          <p:spPr>
            <a:xfrm>
              <a:off x="844971" y="4244883"/>
              <a:ext cx="691515" cy="691515"/>
            </a:xfrm>
            <a:prstGeom prst="rect">
              <a:avLst/>
            </a:prstGeom>
          </p:spPr>
        </p:pic>
        <p:pic>
          <p:nvPicPr>
            <p:cNvPr id="20" name="Picture 19">
              <a:extLst>
                <a:ext uri="{FF2B5EF4-FFF2-40B4-BE49-F238E27FC236}">
                  <a16:creationId xmlns:a16="http://schemas.microsoft.com/office/drawing/2014/main" id="{52C371B0-2E00-2073-83B9-A9EF21C3E5DF}"/>
                </a:ext>
              </a:extLst>
            </p:cNvPr>
            <p:cNvPicPr>
              <a:picLocks noChangeAspect="1"/>
            </p:cNvPicPr>
            <p:nvPr/>
          </p:nvPicPr>
          <p:blipFill>
            <a:blip r:embed="rId14"/>
            <a:stretch>
              <a:fillRect/>
            </a:stretch>
          </p:blipFill>
          <p:spPr>
            <a:xfrm>
              <a:off x="325775" y="3869492"/>
              <a:ext cx="1843572" cy="337827"/>
            </a:xfrm>
            <a:prstGeom prst="rect">
              <a:avLst/>
            </a:prstGeom>
          </p:spPr>
        </p:pic>
        <p:sp>
          <p:nvSpPr>
            <p:cNvPr id="22" name="TextBox 21">
              <a:extLst>
                <a:ext uri="{FF2B5EF4-FFF2-40B4-BE49-F238E27FC236}">
                  <a16:creationId xmlns:a16="http://schemas.microsoft.com/office/drawing/2014/main" id="{CF2B3B55-34F6-3B99-F386-7B87063AB483}"/>
                </a:ext>
              </a:extLst>
            </p:cNvPr>
            <p:cNvSpPr txBox="1"/>
            <p:nvPr/>
          </p:nvSpPr>
          <p:spPr>
            <a:xfrm>
              <a:off x="24676" y="3434262"/>
              <a:ext cx="2348898" cy="307777"/>
            </a:xfrm>
            <a:prstGeom prst="rect">
              <a:avLst/>
            </a:prstGeom>
            <a:noFill/>
          </p:spPr>
          <p:txBody>
            <a:bodyPr wrap="square">
              <a:spAutoFit/>
            </a:bodyPr>
            <a:lstStyle/>
            <a:p>
              <a:pPr algn="ctr"/>
              <a:r>
                <a:rPr lang="en-ES" sz="1400" b="1" i="1">
                  <a:solidFill>
                    <a:srgbClr val="0070C0"/>
                  </a:solidFill>
                </a:rPr>
                <a:t>Catalan Water Agency</a:t>
              </a:r>
            </a:p>
          </p:txBody>
        </p:sp>
        <p:sp>
          <p:nvSpPr>
            <p:cNvPr id="23" name="Rectangle 22">
              <a:extLst>
                <a:ext uri="{FF2B5EF4-FFF2-40B4-BE49-F238E27FC236}">
                  <a16:creationId xmlns:a16="http://schemas.microsoft.com/office/drawing/2014/main" id="{1F3DB578-0D79-5822-DAB5-ABCD744221E2}"/>
                </a:ext>
              </a:extLst>
            </p:cNvPr>
            <p:cNvSpPr/>
            <p:nvPr/>
          </p:nvSpPr>
          <p:spPr bwMode="auto">
            <a:xfrm>
              <a:off x="141530" y="2670681"/>
              <a:ext cx="2121784" cy="2265717"/>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E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125198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B16D6B-91EE-BA4F-94E8-605F3DA790BB}"/>
              </a:ext>
            </a:extLst>
          </p:cNvPr>
          <p:cNvSpPr txBox="1"/>
          <p:nvPr/>
        </p:nvSpPr>
        <p:spPr>
          <a:xfrm>
            <a:off x="4439" y="654544"/>
            <a:ext cx="8458200" cy="3354765"/>
          </a:xfrm>
          <a:prstGeom prst="rect">
            <a:avLst/>
          </a:prstGeom>
          <a:noFill/>
        </p:spPr>
        <p:txBody>
          <a:bodyPr wrap="square" rtlCol="0">
            <a:spAutoFit/>
          </a:bodyPr>
          <a:lstStyle/>
          <a:p>
            <a:pPr algn="ctr"/>
            <a:r>
              <a:rPr lang="en-GB" b="1">
                <a:solidFill>
                  <a:srgbClr val="0070C0"/>
                </a:solidFill>
              </a:rPr>
              <a:t>Approaches to monitor </a:t>
            </a:r>
            <a:r>
              <a:rPr lang="en-GB" b="1" i="1">
                <a:solidFill>
                  <a:srgbClr val="0070C0"/>
                </a:solidFill>
              </a:rPr>
              <a:t>Ostreopsis</a:t>
            </a:r>
            <a:r>
              <a:rPr lang="en-GB" b="1">
                <a:solidFill>
                  <a:srgbClr val="0070C0"/>
                </a:solidFill>
              </a:rPr>
              <a:t> blooms</a:t>
            </a:r>
          </a:p>
          <a:p>
            <a:pPr algn="ctr"/>
            <a:r>
              <a:rPr lang="en-GB" b="1">
                <a:solidFill>
                  <a:srgbClr val="0070C0"/>
                </a:solidFill>
              </a:rPr>
              <a:t>to prevent impacts on human health</a:t>
            </a:r>
          </a:p>
          <a:p>
            <a:pPr algn="ctr"/>
            <a:endParaRPr lang="en-GB">
              <a:solidFill>
                <a:srgbClr val="0070C0"/>
              </a:solidFill>
            </a:endParaRPr>
          </a:p>
          <a:p>
            <a:r>
              <a:rPr lang="en-GB" sz="2000">
                <a:solidFill>
                  <a:srgbClr val="0070C0"/>
                </a:solidFill>
              </a:rPr>
              <a:t>1. General concepts about </a:t>
            </a:r>
            <a:r>
              <a:rPr lang="en-GB" sz="2000" i="1">
                <a:solidFill>
                  <a:srgbClr val="0070C0"/>
                </a:solidFill>
              </a:rPr>
              <a:t>Ostreopsis</a:t>
            </a:r>
            <a:r>
              <a:rPr lang="en-GB" sz="2000">
                <a:solidFill>
                  <a:srgbClr val="0070C0"/>
                </a:solidFill>
              </a:rPr>
              <a:t> and its blooms</a:t>
            </a:r>
          </a:p>
          <a:p>
            <a:r>
              <a:rPr lang="en-GB" sz="2000">
                <a:solidFill>
                  <a:srgbClr val="0070C0"/>
                </a:solidFill>
              </a:rPr>
              <a:t>
2. Biogeographic distribution of </a:t>
            </a:r>
            <a:r>
              <a:rPr lang="en-GB" sz="2000" i="1">
                <a:solidFill>
                  <a:srgbClr val="0070C0"/>
                </a:solidFill>
              </a:rPr>
              <a:t>Ostreopsis</a:t>
            </a:r>
            <a:endParaRPr lang="en-GB" sz="2000">
              <a:solidFill>
                <a:srgbClr val="0070C0"/>
              </a:solidFill>
            </a:endParaRPr>
          </a:p>
          <a:p>
            <a:r>
              <a:rPr lang="en-GB" sz="2000">
                <a:solidFill>
                  <a:srgbClr val="0070C0"/>
                </a:solidFill>
              </a:rPr>
              <a:t>
3. International coordination concerning </a:t>
            </a:r>
            <a:r>
              <a:rPr lang="en-GB" sz="2000" i="1">
                <a:solidFill>
                  <a:srgbClr val="0070C0"/>
                </a:solidFill>
              </a:rPr>
              <a:t>Ostreopsis</a:t>
            </a:r>
            <a:r>
              <a:rPr lang="en-GB" sz="2000">
                <a:solidFill>
                  <a:srgbClr val="0070C0"/>
                </a:solidFill>
              </a:rPr>
              <a:t> blooms</a:t>
            </a:r>
          </a:p>
          <a:p>
            <a:endParaRPr lang="en-GB" sz="2000">
              <a:solidFill>
                <a:srgbClr val="0070C0"/>
              </a:solidFill>
            </a:endParaRPr>
          </a:p>
          <a:p>
            <a:r>
              <a:rPr lang="en-GB" sz="2000">
                <a:solidFill>
                  <a:srgbClr val="0070C0"/>
                </a:solidFill>
              </a:rPr>
              <a:t>4. Monitoring </a:t>
            </a:r>
            <a:r>
              <a:rPr lang="en-GB" sz="2000" i="1">
                <a:solidFill>
                  <a:srgbClr val="0070C0"/>
                </a:solidFill>
              </a:rPr>
              <a:t>Ostreopsis</a:t>
            </a:r>
            <a:r>
              <a:rPr lang="en-GB" sz="2000">
                <a:solidFill>
                  <a:srgbClr val="0070C0"/>
                </a:solidFill>
              </a:rPr>
              <a:t> blooms. Shared protocol and data</a:t>
            </a:r>
          </a:p>
        </p:txBody>
      </p:sp>
      <p:pic>
        <p:nvPicPr>
          <p:cNvPr id="3" name="Picture 2">
            <a:extLst>
              <a:ext uri="{FF2B5EF4-FFF2-40B4-BE49-F238E27FC236}">
                <a16:creationId xmlns:a16="http://schemas.microsoft.com/office/drawing/2014/main" id="{4869651E-D4C8-9647-B31C-F51E78C03E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4384" y="-9687"/>
            <a:ext cx="1575262" cy="712366"/>
          </a:xfrm>
          <a:prstGeom prst="rect">
            <a:avLst/>
          </a:prstGeom>
        </p:spPr>
      </p:pic>
      <p:pic>
        <p:nvPicPr>
          <p:cNvPr id="2" name="Picture 1">
            <a:extLst>
              <a:ext uri="{FF2B5EF4-FFF2-40B4-BE49-F238E27FC236}">
                <a16:creationId xmlns:a16="http://schemas.microsoft.com/office/drawing/2014/main" id="{12A323EB-0523-5596-CDD9-C78BC3B3436B}"/>
              </a:ext>
            </a:extLst>
          </p:cNvPr>
          <p:cNvPicPr>
            <a:picLocks noChangeAspect="1"/>
          </p:cNvPicPr>
          <p:nvPr/>
        </p:nvPicPr>
        <p:blipFill rotWithShape="1">
          <a:blip r:embed="rId3">
            <a:extLst>
              <a:ext uri="{28A0092B-C50C-407E-A947-70E740481C1C}">
                <a14:useLocalDpi xmlns:a14="http://schemas.microsoft.com/office/drawing/2010/main" val="0"/>
              </a:ext>
            </a:extLst>
          </a:blip>
          <a:srcRect l="29525" t="13147" r="24013" b="16715"/>
          <a:stretch/>
        </p:blipFill>
        <p:spPr>
          <a:xfrm>
            <a:off x="7439613" y="1047750"/>
            <a:ext cx="1284177" cy="1284177"/>
          </a:xfrm>
          <a:prstGeom prst="rect">
            <a:avLst/>
          </a:prstGeom>
        </p:spPr>
      </p:pic>
      <p:pic>
        <p:nvPicPr>
          <p:cNvPr id="5" name="Picture 4">
            <a:extLst>
              <a:ext uri="{FF2B5EF4-FFF2-40B4-BE49-F238E27FC236}">
                <a16:creationId xmlns:a16="http://schemas.microsoft.com/office/drawing/2014/main" id="{863E7D78-9A4C-EA22-0EA5-F2E199B96C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786" y="2467316"/>
            <a:ext cx="1689131" cy="1203216"/>
          </a:xfrm>
          <a:prstGeom prst="rect">
            <a:avLst/>
          </a:prstGeom>
        </p:spPr>
      </p:pic>
      <p:pic>
        <p:nvPicPr>
          <p:cNvPr id="8" name="Picture 7">
            <a:extLst>
              <a:ext uri="{FF2B5EF4-FFF2-40B4-BE49-F238E27FC236}">
                <a16:creationId xmlns:a16="http://schemas.microsoft.com/office/drawing/2014/main" id="{E315C2B3-2C6E-1496-3AAB-7790DCE4967B}"/>
              </a:ext>
            </a:extLst>
          </p:cNvPr>
          <p:cNvPicPr>
            <a:picLocks noChangeAspect="1"/>
          </p:cNvPicPr>
          <p:nvPr/>
        </p:nvPicPr>
        <p:blipFill>
          <a:blip r:embed="rId5"/>
          <a:stretch>
            <a:fillRect/>
          </a:stretch>
        </p:blipFill>
        <p:spPr>
          <a:xfrm>
            <a:off x="7342640" y="3805921"/>
            <a:ext cx="1701425" cy="1276350"/>
          </a:xfrm>
          <a:prstGeom prst="rect">
            <a:avLst/>
          </a:prstGeom>
        </p:spPr>
      </p:pic>
    </p:spTree>
    <p:extLst>
      <p:ext uri="{BB962C8B-B14F-4D97-AF65-F5344CB8AC3E}">
        <p14:creationId xmlns:p14="http://schemas.microsoft.com/office/powerpoint/2010/main" val="404603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7D47F1-08E9-52BD-9A60-5048655927F2}"/>
              </a:ext>
            </a:extLst>
          </p:cNvPr>
          <p:cNvPicPr>
            <a:picLocks noChangeAspect="1"/>
          </p:cNvPicPr>
          <p:nvPr/>
        </p:nvPicPr>
        <p:blipFill rotWithShape="1">
          <a:blip r:embed="rId2">
            <a:extLst>
              <a:ext uri="{28A0092B-C50C-407E-A947-70E740481C1C}">
                <a14:useLocalDpi xmlns:a14="http://schemas.microsoft.com/office/drawing/2010/main" val="0"/>
              </a:ext>
            </a:extLst>
          </a:blip>
          <a:srcRect l="3863" t="17778" r="14425" b="10954"/>
          <a:stretch/>
        </p:blipFill>
        <p:spPr>
          <a:xfrm>
            <a:off x="1213804" y="728284"/>
            <a:ext cx="5947647" cy="3665692"/>
          </a:xfrm>
          <a:prstGeom prst="rect">
            <a:avLst/>
          </a:prstGeom>
        </p:spPr>
      </p:pic>
      <p:sp>
        <p:nvSpPr>
          <p:cNvPr id="2" name="TextBox 1">
            <a:extLst>
              <a:ext uri="{FF2B5EF4-FFF2-40B4-BE49-F238E27FC236}">
                <a16:creationId xmlns:a16="http://schemas.microsoft.com/office/drawing/2014/main" id="{6500A4E8-BECE-7165-5D1D-222358DC4885}"/>
              </a:ext>
            </a:extLst>
          </p:cNvPr>
          <p:cNvSpPr txBox="1"/>
          <p:nvPr/>
        </p:nvSpPr>
        <p:spPr>
          <a:xfrm>
            <a:off x="1213803" y="4311053"/>
            <a:ext cx="3091159" cy="461665"/>
          </a:xfrm>
          <a:prstGeom prst="rect">
            <a:avLst/>
          </a:prstGeom>
          <a:noFill/>
        </p:spPr>
        <p:txBody>
          <a:bodyPr wrap="square" rtlCol="0">
            <a:spAutoFit/>
          </a:bodyPr>
          <a:lstStyle/>
          <a:p>
            <a:r>
              <a:rPr lang="en-ES" sz="1200"/>
              <a:t>Scheme source: Mangialajo et al. 2017. </a:t>
            </a:r>
            <a:r>
              <a:rPr lang="en-GB" sz="1200"/>
              <a:t>http://dx.doi.org/10.1016/j.hal.2017.03.002 </a:t>
            </a:r>
          </a:p>
        </p:txBody>
      </p:sp>
      <p:sp>
        <p:nvSpPr>
          <p:cNvPr id="3" name="TextBox 2">
            <a:extLst>
              <a:ext uri="{FF2B5EF4-FFF2-40B4-BE49-F238E27FC236}">
                <a16:creationId xmlns:a16="http://schemas.microsoft.com/office/drawing/2014/main" id="{9FA42557-3212-4C40-8B41-3198203E2D5C}"/>
              </a:ext>
            </a:extLst>
          </p:cNvPr>
          <p:cNvSpPr txBox="1"/>
          <p:nvPr/>
        </p:nvSpPr>
        <p:spPr>
          <a:xfrm>
            <a:off x="1278541" y="1399923"/>
            <a:ext cx="1030154" cy="276999"/>
          </a:xfrm>
          <a:prstGeom prst="rect">
            <a:avLst/>
          </a:prstGeom>
          <a:noFill/>
        </p:spPr>
        <p:txBody>
          <a:bodyPr wrap="none" rtlCol="0">
            <a:spAutoFit/>
          </a:bodyPr>
          <a:lstStyle/>
          <a:p>
            <a:r>
              <a:rPr lang="en-ES" sz="1200"/>
              <a:t>@RubénDuro</a:t>
            </a:r>
          </a:p>
        </p:txBody>
      </p:sp>
      <p:sp>
        <p:nvSpPr>
          <p:cNvPr id="6" name="TextBox 5">
            <a:extLst>
              <a:ext uri="{FF2B5EF4-FFF2-40B4-BE49-F238E27FC236}">
                <a16:creationId xmlns:a16="http://schemas.microsoft.com/office/drawing/2014/main" id="{F81967E4-A13A-9D5E-9D8C-02B94DE597E8}"/>
              </a:ext>
            </a:extLst>
          </p:cNvPr>
          <p:cNvSpPr txBox="1"/>
          <p:nvPr/>
        </p:nvSpPr>
        <p:spPr>
          <a:xfrm>
            <a:off x="-768" y="0"/>
            <a:ext cx="7925568" cy="461665"/>
          </a:xfrm>
          <a:prstGeom prst="rect">
            <a:avLst/>
          </a:prstGeom>
          <a:noFill/>
        </p:spPr>
        <p:txBody>
          <a:bodyPr wrap="none" rtlCol="0">
            <a:spAutoFit/>
          </a:bodyPr>
          <a:lstStyle/>
          <a:p>
            <a:r>
              <a:rPr lang="en-GB" b="1">
                <a:solidFill>
                  <a:srgbClr val="0070C0"/>
                </a:solidFill>
              </a:rPr>
              <a:t>1. General concepts about </a:t>
            </a:r>
            <a:r>
              <a:rPr lang="en-GB" b="1" i="1">
                <a:solidFill>
                  <a:srgbClr val="0070C0"/>
                </a:solidFill>
              </a:rPr>
              <a:t>Ostreopsis</a:t>
            </a:r>
            <a:r>
              <a:rPr lang="en-GB" b="1">
                <a:solidFill>
                  <a:srgbClr val="0070C0"/>
                </a:solidFill>
              </a:rPr>
              <a:t> and its blooms</a:t>
            </a:r>
          </a:p>
        </p:txBody>
      </p:sp>
      <p:sp>
        <p:nvSpPr>
          <p:cNvPr id="4" name="TextBox 3">
            <a:extLst>
              <a:ext uri="{FF2B5EF4-FFF2-40B4-BE49-F238E27FC236}">
                <a16:creationId xmlns:a16="http://schemas.microsoft.com/office/drawing/2014/main" id="{A7082460-D851-0FC8-AC8D-14DA75AD2717}"/>
              </a:ext>
            </a:extLst>
          </p:cNvPr>
          <p:cNvSpPr txBox="1"/>
          <p:nvPr/>
        </p:nvSpPr>
        <p:spPr>
          <a:xfrm>
            <a:off x="89012" y="2385634"/>
            <a:ext cx="1401217" cy="307777"/>
          </a:xfrm>
          <a:prstGeom prst="rect">
            <a:avLst/>
          </a:prstGeom>
          <a:noFill/>
        </p:spPr>
        <p:txBody>
          <a:bodyPr wrap="none" rtlCol="0">
            <a:spAutoFit/>
          </a:bodyPr>
          <a:lstStyle/>
          <a:p>
            <a:r>
              <a:rPr lang="en-ES" sz="1400"/>
              <a:t>Tychoplanktonic</a:t>
            </a:r>
          </a:p>
        </p:txBody>
      </p:sp>
      <p:sp>
        <p:nvSpPr>
          <p:cNvPr id="8" name="TextBox 7">
            <a:extLst>
              <a:ext uri="{FF2B5EF4-FFF2-40B4-BE49-F238E27FC236}">
                <a16:creationId xmlns:a16="http://schemas.microsoft.com/office/drawing/2014/main" id="{C1D82B37-7F6C-32A5-CBEC-C4CA88090E7D}"/>
              </a:ext>
            </a:extLst>
          </p:cNvPr>
          <p:cNvSpPr txBox="1"/>
          <p:nvPr/>
        </p:nvSpPr>
        <p:spPr>
          <a:xfrm>
            <a:off x="7282305" y="1092146"/>
            <a:ext cx="1542411" cy="1169551"/>
          </a:xfrm>
          <a:prstGeom prst="rect">
            <a:avLst/>
          </a:prstGeom>
          <a:noFill/>
        </p:spPr>
        <p:txBody>
          <a:bodyPr wrap="square" rtlCol="0">
            <a:spAutoFit/>
          </a:bodyPr>
          <a:lstStyle/>
          <a:p>
            <a:r>
              <a:rPr lang="en-ES" sz="1400"/>
              <a:t>Some harmful blooms causing respiratory and cutaneous disorders</a:t>
            </a:r>
          </a:p>
        </p:txBody>
      </p:sp>
      <p:sp>
        <p:nvSpPr>
          <p:cNvPr id="9" name="TextBox 8">
            <a:extLst>
              <a:ext uri="{FF2B5EF4-FFF2-40B4-BE49-F238E27FC236}">
                <a16:creationId xmlns:a16="http://schemas.microsoft.com/office/drawing/2014/main" id="{CF0BCBCA-743C-18FF-CFD4-13D7DE4D18D0}"/>
              </a:ext>
            </a:extLst>
          </p:cNvPr>
          <p:cNvSpPr txBox="1"/>
          <p:nvPr/>
        </p:nvSpPr>
        <p:spPr>
          <a:xfrm>
            <a:off x="7161451" y="3217764"/>
            <a:ext cx="1663265" cy="738664"/>
          </a:xfrm>
          <a:prstGeom prst="rect">
            <a:avLst/>
          </a:prstGeom>
          <a:noFill/>
        </p:spPr>
        <p:txBody>
          <a:bodyPr wrap="square" rtlCol="0">
            <a:spAutoFit/>
          </a:bodyPr>
          <a:lstStyle/>
          <a:p>
            <a:r>
              <a:rPr lang="en-ES" sz="1400"/>
              <a:t>Attached to biotic and abiotic benthic subtstrates</a:t>
            </a:r>
          </a:p>
        </p:txBody>
      </p:sp>
      <p:pic>
        <p:nvPicPr>
          <p:cNvPr id="10" name="Picture 9">
            <a:extLst>
              <a:ext uri="{FF2B5EF4-FFF2-40B4-BE49-F238E27FC236}">
                <a16:creationId xmlns:a16="http://schemas.microsoft.com/office/drawing/2014/main" id="{E5E1FC56-D28E-9BA6-EF14-1E8CD75F1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cxnSp>
        <p:nvCxnSpPr>
          <p:cNvPr id="11" name="Google Shape;101;p14">
            <a:extLst>
              <a:ext uri="{FF2B5EF4-FFF2-40B4-BE49-F238E27FC236}">
                <a16:creationId xmlns:a16="http://schemas.microsoft.com/office/drawing/2014/main" id="{3FB33628-CFC2-058D-F835-72C4D02121B0}"/>
              </a:ext>
            </a:extLst>
          </p:cNvPr>
          <p:cNvCxnSpPr>
            <a:cxnSpLocks/>
          </p:cNvCxnSpPr>
          <p:nvPr/>
        </p:nvCxnSpPr>
        <p:spPr>
          <a:xfrm>
            <a:off x="0" y="396847"/>
            <a:ext cx="7924800" cy="14565"/>
          </a:xfrm>
          <a:prstGeom prst="straightConnector1">
            <a:avLst/>
          </a:prstGeom>
          <a:noFill/>
          <a:ln w="9525" cap="flat" cmpd="sng">
            <a:solidFill>
              <a:srgbClr val="4A7DBA"/>
            </a:solidFill>
            <a:prstDash val="solid"/>
            <a:round/>
            <a:headEnd type="none" w="sm" len="sm"/>
            <a:tailEnd type="none" w="sm" len="sm"/>
          </a:ln>
        </p:spPr>
      </p:cxnSp>
    </p:spTree>
    <p:extLst>
      <p:ext uri="{BB962C8B-B14F-4D97-AF65-F5344CB8AC3E}">
        <p14:creationId xmlns:p14="http://schemas.microsoft.com/office/powerpoint/2010/main" val="2924794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3" name="Rectangle 3">
            <a:extLst>
              <a:ext uri="{FF2B5EF4-FFF2-40B4-BE49-F238E27FC236}">
                <a16:creationId xmlns:a16="http://schemas.microsoft.com/office/drawing/2014/main" id="{33CE145B-D63E-3546-915B-02C1EBDC08FC}"/>
              </a:ext>
            </a:extLst>
          </p:cNvPr>
          <p:cNvSpPr>
            <a:spLocks noGrp="1" noChangeArrowheads="1"/>
          </p:cNvSpPr>
          <p:nvPr>
            <p:ph type="body" sz="half" idx="1"/>
          </p:nvPr>
        </p:nvSpPr>
        <p:spPr>
          <a:xfrm>
            <a:off x="1400175" y="545031"/>
            <a:ext cx="1600200" cy="4114800"/>
          </a:xfrm>
          <a:noFill/>
        </p:spPr>
        <p:txBody>
          <a:bodyPr/>
          <a:lstStyle/>
          <a:p>
            <a:pPr>
              <a:lnSpc>
                <a:spcPct val="80000"/>
              </a:lnSpc>
              <a:spcBef>
                <a:spcPct val="0"/>
              </a:spcBef>
              <a:buFont typeface="Wingdings" pitchFamily="2" charset="2"/>
              <a:buChar char="ü"/>
            </a:pPr>
            <a:r>
              <a:rPr lang="en-US" altLang="en-US" sz="1350" b="1" dirty="0">
                <a:latin typeface="Arial" panose="020B0604020202020204" pitchFamily="34" charset="0"/>
                <a:cs typeface="Times New Roman" panose="02020603050405020304" pitchFamily="18" charset="0"/>
              </a:rPr>
              <a:t>Throat irritation</a:t>
            </a:r>
            <a:br>
              <a:rPr lang="en-US" altLang="en-US" sz="1350" b="1" dirty="0">
                <a:latin typeface="Arial" panose="020B0604020202020204" pitchFamily="34" charset="0"/>
                <a:cs typeface="Times New Roman" panose="02020603050405020304" pitchFamily="18" charset="0"/>
              </a:rPr>
            </a:br>
            <a:endParaRPr lang="en-US" altLang="en-US" sz="1350" b="1" dirty="0">
              <a:latin typeface="Arial" panose="020B0604020202020204" pitchFamily="34" charset="0"/>
              <a:cs typeface="Times New Roman" panose="02020603050405020304" pitchFamily="18" charset="0"/>
            </a:endParaRPr>
          </a:p>
          <a:p>
            <a:pPr>
              <a:lnSpc>
                <a:spcPct val="80000"/>
              </a:lnSpc>
              <a:spcBef>
                <a:spcPct val="0"/>
              </a:spcBef>
              <a:buFont typeface="Wingdings" pitchFamily="2" charset="2"/>
              <a:buChar char="ü"/>
            </a:pPr>
            <a:r>
              <a:rPr lang="en-US" altLang="en-US" sz="1350" b="1" dirty="0">
                <a:latin typeface="Arial" panose="020B0604020202020204" pitchFamily="34" charset="0"/>
                <a:cs typeface="Times New Roman" panose="02020603050405020304" pitchFamily="18" charset="0"/>
              </a:rPr>
              <a:t>Nasal congestion</a:t>
            </a:r>
          </a:p>
          <a:p>
            <a:pPr>
              <a:lnSpc>
                <a:spcPct val="80000"/>
              </a:lnSpc>
              <a:spcBef>
                <a:spcPct val="0"/>
              </a:spcBef>
              <a:buFont typeface="Wingdings" pitchFamily="2" charset="2"/>
              <a:buNone/>
            </a:pPr>
            <a:endParaRPr lang="en-US" altLang="en-US" sz="1350" b="1" dirty="0">
              <a:latin typeface="Arial" panose="020B0604020202020204" pitchFamily="34" charset="0"/>
              <a:cs typeface="Times New Roman" panose="02020603050405020304" pitchFamily="18" charset="0"/>
            </a:endParaRPr>
          </a:p>
          <a:p>
            <a:pPr>
              <a:lnSpc>
                <a:spcPct val="80000"/>
              </a:lnSpc>
              <a:spcBef>
                <a:spcPct val="0"/>
              </a:spcBef>
              <a:buFont typeface="Wingdings" pitchFamily="2" charset="2"/>
              <a:buChar char="ü"/>
            </a:pPr>
            <a:r>
              <a:rPr lang="en-US" altLang="en-US" sz="1350" b="1" dirty="0">
                <a:latin typeface="Arial" panose="020B0604020202020204" pitchFamily="34" charset="0"/>
                <a:cs typeface="Times New Roman" panose="02020603050405020304" pitchFamily="18" charset="0"/>
              </a:rPr>
              <a:t>Eye irritation</a:t>
            </a:r>
            <a:br>
              <a:rPr lang="en-US" altLang="en-US" sz="1350" b="1" dirty="0">
                <a:solidFill>
                  <a:srgbClr val="FFFFFF"/>
                </a:solidFill>
                <a:latin typeface="Arial" panose="020B0604020202020204" pitchFamily="34" charset="0"/>
                <a:cs typeface="Times New Roman" panose="02020603050405020304" pitchFamily="18" charset="0"/>
              </a:rPr>
            </a:br>
            <a:endParaRPr lang="en-US" altLang="en-US" sz="1350" b="1" dirty="0">
              <a:solidFill>
                <a:srgbClr val="FFFFFF"/>
              </a:solidFill>
              <a:latin typeface="Arial" panose="020B0604020202020204" pitchFamily="34" charset="0"/>
              <a:cs typeface="Times New Roman" panose="02020603050405020304" pitchFamily="18" charset="0"/>
            </a:endParaRPr>
          </a:p>
          <a:p>
            <a:pPr>
              <a:lnSpc>
                <a:spcPct val="80000"/>
              </a:lnSpc>
              <a:spcBef>
                <a:spcPct val="0"/>
              </a:spcBef>
              <a:buFont typeface="Wingdings" pitchFamily="2" charset="2"/>
              <a:buChar char="ü"/>
            </a:pPr>
            <a:r>
              <a:rPr lang="en-US" altLang="en-US" sz="1350" b="1" dirty="0">
                <a:solidFill>
                  <a:srgbClr val="C00000"/>
                </a:solidFill>
                <a:latin typeface="Arial" panose="020B0604020202020204" pitchFamily="34" charset="0"/>
                <a:cs typeface="Times New Roman" panose="02020603050405020304" pitchFamily="18" charset="0"/>
              </a:rPr>
              <a:t>Cough</a:t>
            </a:r>
            <a:br>
              <a:rPr lang="en-US" altLang="en-US" sz="1350" b="1" dirty="0">
                <a:solidFill>
                  <a:srgbClr val="C00000"/>
                </a:solidFill>
                <a:latin typeface="Arial" panose="020B0604020202020204" pitchFamily="34" charset="0"/>
                <a:cs typeface="Times New Roman" panose="02020603050405020304" pitchFamily="18" charset="0"/>
              </a:rPr>
            </a:br>
            <a:endParaRPr lang="en-US" altLang="en-US" sz="1350" b="1" dirty="0">
              <a:solidFill>
                <a:srgbClr val="C00000"/>
              </a:solidFill>
              <a:latin typeface="Arial" panose="020B0604020202020204" pitchFamily="34" charset="0"/>
              <a:cs typeface="Times New Roman" panose="02020603050405020304" pitchFamily="18" charset="0"/>
            </a:endParaRPr>
          </a:p>
          <a:p>
            <a:pPr>
              <a:lnSpc>
                <a:spcPct val="80000"/>
              </a:lnSpc>
              <a:spcBef>
                <a:spcPct val="0"/>
              </a:spcBef>
              <a:buFont typeface="Wingdings" pitchFamily="2" charset="2"/>
              <a:buChar char="ü"/>
            </a:pPr>
            <a:r>
              <a:rPr lang="en-US" altLang="en-US" sz="1350" b="1" dirty="0">
                <a:solidFill>
                  <a:srgbClr val="C00000"/>
                </a:solidFill>
                <a:latin typeface="Arial" panose="020B0604020202020204" pitchFamily="34" charset="0"/>
                <a:cs typeface="Times New Roman" panose="02020603050405020304" pitchFamily="18" charset="0"/>
              </a:rPr>
              <a:t>Wheezing</a:t>
            </a:r>
            <a:br>
              <a:rPr lang="en-US" altLang="en-US" sz="1350" b="1" dirty="0">
                <a:solidFill>
                  <a:srgbClr val="C00000"/>
                </a:solidFill>
                <a:latin typeface="Arial" panose="020B0604020202020204" pitchFamily="34" charset="0"/>
                <a:cs typeface="Times New Roman" panose="02020603050405020304" pitchFamily="18" charset="0"/>
              </a:rPr>
            </a:br>
            <a:endParaRPr lang="en-US" altLang="en-US" sz="1350" b="1" dirty="0">
              <a:solidFill>
                <a:srgbClr val="C00000"/>
              </a:solidFill>
              <a:latin typeface="Arial" panose="020B0604020202020204" pitchFamily="34" charset="0"/>
              <a:cs typeface="Times New Roman" panose="02020603050405020304" pitchFamily="18" charset="0"/>
            </a:endParaRPr>
          </a:p>
          <a:p>
            <a:pPr>
              <a:lnSpc>
                <a:spcPct val="80000"/>
              </a:lnSpc>
              <a:spcBef>
                <a:spcPct val="0"/>
              </a:spcBef>
              <a:buFont typeface="Wingdings" pitchFamily="2" charset="2"/>
              <a:buChar char="ü"/>
            </a:pPr>
            <a:r>
              <a:rPr lang="en-US" altLang="en-US" sz="1350" b="1" dirty="0">
                <a:solidFill>
                  <a:srgbClr val="C00000"/>
                </a:solidFill>
                <a:latin typeface="Arial" panose="020B0604020202020204" pitchFamily="34" charset="0"/>
                <a:cs typeface="Times New Roman" panose="02020603050405020304" pitchFamily="18" charset="0"/>
              </a:rPr>
              <a:t>Shortness of  Breath</a:t>
            </a:r>
            <a:br>
              <a:rPr lang="en-US" altLang="en-US" sz="1350" b="1" dirty="0">
                <a:solidFill>
                  <a:srgbClr val="C00000"/>
                </a:solidFill>
                <a:latin typeface="Arial" panose="020B0604020202020204" pitchFamily="34" charset="0"/>
                <a:cs typeface="Times New Roman" panose="02020603050405020304" pitchFamily="18" charset="0"/>
              </a:rPr>
            </a:br>
            <a:endParaRPr lang="en-US" altLang="en-US" sz="1350" b="1" dirty="0">
              <a:solidFill>
                <a:srgbClr val="C00000"/>
              </a:solidFill>
              <a:latin typeface="Arial" panose="020B0604020202020204" pitchFamily="34" charset="0"/>
              <a:cs typeface="Times New Roman" panose="02020603050405020304" pitchFamily="18" charset="0"/>
            </a:endParaRPr>
          </a:p>
          <a:p>
            <a:pPr>
              <a:lnSpc>
                <a:spcPct val="80000"/>
              </a:lnSpc>
              <a:spcBef>
                <a:spcPct val="0"/>
              </a:spcBef>
              <a:buFont typeface="Wingdings" pitchFamily="2" charset="2"/>
              <a:buChar char="ü"/>
            </a:pPr>
            <a:r>
              <a:rPr lang="en-US" altLang="en-US" sz="1350" b="1" dirty="0">
                <a:solidFill>
                  <a:srgbClr val="C00000"/>
                </a:solidFill>
                <a:latin typeface="Arial" panose="020B0604020202020204" pitchFamily="34" charset="0"/>
                <a:cs typeface="Times New Roman" panose="02020603050405020304" pitchFamily="18" charset="0"/>
              </a:rPr>
              <a:t>Chest tightness</a:t>
            </a:r>
            <a:br>
              <a:rPr lang="en-US" altLang="en-US" sz="1350" b="1" dirty="0">
                <a:solidFill>
                  <a:srgbClr val="FFFFFF"/>
                </a:solidFill>
                <a:latin typeface="Arial" panose="020B0604020202020204" pitchFamily="34" charset="0"/>
                <a:cs typeface="Times New Roman" panose="02020603050405020304" pitchFamily="18" charset="0"/>
              </a:rPr>
            </a:br>
            <a:endParaRPr lang="en-US" altLang="en-US" sz="1350" b="1" dirty="0">
              <a:solidFill>
                <a:srgbClr val="FFFFFF"/>
              </a:solidFill>
              <a:latin typeface="Arial" panose="020B0604020202020204" pitchFamily="34" charset="0"/>
              <a:cs typeface="Times New Roman" panose="02020603050405020304" pitchFamily="18" charset="0"/>
            </a:endParaRPr>
          </a:p>
          <a:p>
            <a:pPr>
              <a:lnSpc>
                <a:spcPct val="80000"/>
              </a:lnSpc>
              <a:spcBef>
                <a:spcPct val="0"/>
              </a:spcBef>
              <a:buFont typeface="Wingdings" pitchFamily="2" charset="2"/>
              <a:buChar char="ü"/>
            </a:pPr>
            <a:r>
              <a:rPr lang="en-US" altLang="en-US" sz="1350" b="1" dirty="0">
                <a:solidFill>
                  <a:srgbClr val="7030A0"/>
                </a:solidFill>
                <a:latin typeface="Arial" panose="020B0604020202020204" pitchFamily="34" charset="0"/>
                <a:cs typeface="Times New Roman" panose="02020603050405020304" pitchFamily="18" charset="0"/>
              </a:rPr>
              <a:t>Headache</a:t>
            </a:r>
            <a:br>
              <a:rPr lang="en-US" altLang="en-US" sz="1350" b="1" dirty="0">
                <a:solidFill>
                  <a:srgbClr val="7030A0"/>
                </a:solidFill>
                <a:latin typeface="Arial" panose="020B0604020202020204" pitchFamily="34" charset="0"/>
                <a:cs typeface="Times New Roman" panose="02020603050405020304" pitchFamily="18" charset="0"/>
              </a:rPr>
            </a:br>
            <a:endParaRPr lang="en-US" altLang="en-US" sz="1350" b="1" dirty="0">
              <a:solidFill>
                <a:srgbClr val="7030A0"/>
              </a:solidFill>
              <a:latin typeface="Arial" panose="020B0604020202020204" pitchFamily="34" charset="0"/>
              <a:cs typeface="Times New Roman" panose="02020603050405020304" pitchFamily="18" charset="0"/>
            </a:endParaRPr>
          </a:p>
          <a:p>
            <a:pPr>
              <a:lnSpc>
                <a:spcPct val="80000"/>
              </a:lnSpc>
              <a:spcBef>
                <a:spcPct val="0"/>
              </a:spcBef>
              <a:buFont typeface="Wingdings" pitchFamily="2" charset="2"/>
              <a:buChar char="ü"/>
            </a:pPr>
            <a:r>
              <a:rPr lang="en-US" altLang="en-US" sz="1350" b="1" dirty="0">
                <a:solidFill>
                  <a:schemeClr val="accent6">
                    <a:lumMod val="75000"/>
                  </a:schemeClr>
                </a:solidFill>
                <a:latin typeface="Arial" panose="020B0604020202020204" pitchFamily="34" charset="0"/>
                <a:cs typeface="Times New Roman" panose="02020603050405020304" pitchFamily="18" charset="0"/>
              </a:rPr>
              <a:t>Itchy skin??</a:t>
            </a:r>
            <a:br>
              <a:rPr lang="en-US" altLang="en-US" sz="1350" b="1" dirty="0">
                <a:solidFill>
                  <a:schemeClr val="accent6">
                    <a:lumMod val="75000"/>
                  </a:schemeClr>
                </a:solidFill>
                <a:latin typeface="Arial" panose="020B0604020202020204" pitchFamily="34" charset="0"/>
                <a:cs typeface="Times New Roman" panose="02020603050405020304" pitchFamily="18" charset="0"/>
              </a:rPr>
            </a:br>
            <a:endParaRPr lang="en-US" altLang="en-US" sz="1350" b="1" dirty="0">
              <a:solidFill>
                <a:schemeClr val="accent6">
                  <a:lumMod val="75000"/>
                </a:schemeClr>
              </a:solidFill>
              <a:latin typeface="Arial" panose="020B0604020202020204" pitchFamily="34" charset="0"/>
              <a:cs typeface="Times New Roman" panose="02020603050405020304" pitchFamily="18" charset="0"/>
            </a:endParaRPr>
          </a:p>
          <a:p>
            <a:pPr>
              <a:lnSpc>
                <a:spcPct val="80000"/>
              </a:lnSpc>
              <a:spcBef>
                <a:spcPct val="0"/>
              </a:spcBef>
              <a:buFont typeface="Wingdings" pitchFamily="2" charset="2"/>
              <a:buChar char="ü"/>
            </a:pPr>
            <a:r>
              <a:rPr lang="en-US" altLang="en-US" sz="1350" b="1" dirty="0">
                <a:solidFill>
                  <a:schemeClr val="accent6">
                    <a:lumMod val="75000"/>
                  </a:schemeClr>
                </a:solidFill>
                <a:latin typeface="Arial" panose="020B0604020202020204" pitchFamily="34" charset="0"/>
                <a:cs typeface="Times New Roman" panose="02020603050405020304" pitchFamily="18" charset="0"/>
              </a:rPr>
              <a:t>Diarrhoea??</a:t>
            </a:r>
          </a:p>
        </p:txBody>
      </p:sp>
      <p:grpSp>
        <p:nvGrpSpPr>
          <p:cNvPr id="2" name="Group 4">
            <a:extLst>
              <a:ext uri="{FF2B5EF4-FFF2-40B4-BE49-F238E27FC236}">
                <a16:creationId xmlns:a16="http://schemas.microsoft.com/office/drawing/2014/main" id="{BFD9028C-D4A5-3D4F-8A73-581447DF0194}"/>
              </a:ext>
            </a:extLst>
          </p:cNvPr>
          <p:cNvGrpSpPr>
            <a:grpSpLocks/>
          </p:cNvGrpSpPr>
          <p:nvPr/>
        </p:nvGrpSpPr>
        <p:grpSpPr bwMode="auto">
          <a:xfrm>
            <a:off x="2951616" y="669727"/>
            <a:ext cx="2394027" cy="1028700"/>
            <a:chOff x="1800" y="864"/>
            <a:chExt cx="1145" cy="768"/>
          </a:xfrm>
        </p:grpSpPr>
        <p:sp>
          <p:nvSpPr>
            <p:cNvPr id="50329" name="AutoShape 5">
              <a:extLst>
                <a:ext uri="{FF2B5EF4-FFF2-40B4-BE49-F238E27FC236}">
                  <a16:creationId xmlns:a16="http://schemas.microsoft.com/office/drawing/2014/main" id="{18AF6A43-DC13-074F-90F9-332E10BFD54A}"/>
                </a:ext>
              </a:extLst>
            </p:cNvPr>
            <p:cNvSpPr>
              <a:spLocks/>
            </p:cNvSpPr>
            <p:nvPr/>
          </p:nvSpPr>
          <p:spPr bwMode="auto">
            <a:xfrm>
              <a:off x="1800" y="864"/>
              <a:ext cx="336" cy="768"/>
            </a:xfrm>
            <a:prstGeom prst="rightBrace">
              <a:avLst>
                <a:gd name="adj1" fmla="val 19048"/>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p>
          </p:txBody>
        </p:sp>
        <p:sp>
          <p:nvSpPr>
            <p:cNvPr id="50330" name="Text Box 6">
              <a:extLst>
                <a:ext uri="{FF2B5EF4-FFF2-40B4-BE49-F238E27FC236}">
                  <a16:creationId xmlns:a16="http://schemas.microsoft.com/office/drawing/2014/main" id="{30ECC716-863C-3944-ADE3-9A789542B14C}"/>
                </a:ext>
              </a:extLst>
            </p:cNvPr>
            <p:cNvSpPr txBox="1">
              <a:spLocks noChangeArrowheads="1"/>
            </p:cNvSpPr>
            <p:nvPr/>
          </p:nvSpPr>
          <p:spPr bwMode="auto">
            <a:xfrm>
              <a:off x="2225" y="1204"/>
              <a:ext cx="720"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1500">
                  <a:latin typeface="Arial" panose="020B0604020202020204" pitchFamily="34" charset="0"/>
                </a:rPr>
                <a:t>Upper Airway</a:t>
              </a:r>
            </a:p>
          </p:txBody>
        </p:sp>
      </p:grpSp>
      <p:grpSp>
        <p:nvGrpSpPr>
          <p:cNvPr id="3" name="Group 7">
            <a:extLst>
              <a:ext uri="{FF2B5EF4-FFF2-40B4-BE49-F238E27FC236}">
                <a16:creationId xmlns:a16="http://schemas.microsoft.com/office/drawing/2014/main" id="{E4EF350D-800C-F049-AA6D-BD01BC12F45C}"/>
              </a:ext>
            </a:extLst>
          </p:cNvPr>
          <p:cNvGrpSpPr>
            <a:grpSpLocks/>
          </p:cNvGrpSpPr>
          <p:nvPr/>
        </p:nvGrpSpPr>
        <p:grpSpPr bwMode="auto">
          <a:xfrm>
            <a:off x="2773345" y="1823123"/>
            <a:ext cx="1989713" cy="1534121"/>
            <a:chOff x="1776" y="2208"/>
            <a:chExt cx="857" cy="859"/>
          </a:xfrm>
        </p:grpSpPr>
        <p:sp>
          <p:nvSpPr>
            <p:cNvPr id="50327" name="AutoShape 8">
              <a:extLst>
                <a:ext uri="{FF2B5EF4-FFF2-40B4-BE49-F238E27FC236}">
                  <a16:creationId xmlns:a16="http://schemas.microsoft.com/office/drawing/2014/main" id="{3A6EDE51-68CF-F644-B185-589185CC8004}"/>
                </a:ext>
              </a:extLst>
            </p:cNvPr>
            <p:cNvSpPr>
              <a:spLocks/>
            </p:cNvSpPr>
            <p:nvPr/>
          </p:nvSpPr>
          <p:spPr bwMode="auto">
            <a:xfrm>
              <a:off x="1776" y="2208"/>
              <a:ext cx="191" cy="859"/>
            </a:xfrm>
            <a:prstGeom prst="rightBrace">
              <a:avLst>
                <a:gd name="adj1" fmla="val 1875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p>
          </p:txBody>
        </p:sp>
        <p:sp>
          <p:nvSpPr>
            <p:cNvPr id="50328" name="Text Box 9">
              <a:extLst>
                <a:ext uri="{FF2B5EF4-FFF2-40B4-BE49-F238E27FC236}">
                  <a16:creationId xmlns:a16="http://schemas.microsoft.com/office/drawing/2014/main" id="{1082C18C-04E8-CF43-A2C3-967D712E5C5D}"/>
                </a:ext>
              </a:extLst>
            </p:cNvPr>
            <p:cNvSpPr txBox="1">
              <a:spLocks noChangeArrowheads="1"/>
            </p:cNvSpPr>
            <p:nvPr/>
          </p:nvSpPr>
          <p:spPr bwMode="auto">
            <a:xfrm>
              <a:off x="2009" y="2561"/>
              <a:ext cx="624"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1500">
                  <a:solidFill>
                    <a:srgbClr val="C00000"/>
                  </a:solidFill>
                  <a:latin typeface="Arial" panose="020B0604020202020204" pitchFamily="34" charset="0"/>
                </a:rPr>
                <a:t>Lower Airway</a:t>
              </a:r>
            </a:p>
          </p:txBody>
        </p:sp>
      </p:grpSp>
      <p:grpSp>
        <p:nvGrpSpPr>
          <p:cNvPr id="50182" name="Group 10">
            <a:extLst>
              <a:ext uri="{FF2B5EF4-FFF2-40B4-BE49-F238E27FC236}">
                <a16:creationId xmlns:a16="http://schemas.microsoft.com/office/drawing/2014/main" id="{14D1E957-153B-2645-B60B-C5E55D093807}"/>
              </a:ext>
            </a:extLst>
          </p:cNvPr>
          <p:cNvGrpSpPr>
            <a:grpSpLocks/>
          </p:cNvGrpSpPr>
          <p:nvPr/>
        </p:nvGrpSpPr>
        <p:grpSpPr bwMode="auto">
          <a:xfrm>
            <a:off x="4602151" y="602535"/>
            <a:ext cx="2469359" cy="3398044"/>
            <a:chOff x="3552" y="912"/>
            <a:chExt cx="2074" cy="2854"/>
          </a:xfrm>
        </p:grpSpPr>
        <p:grpSp>
          <p:nvGrpSpPr>
            <p:cNvPr id="50183" name="Group 11">
              <a:extLst>
                <a:ext uri="{FF2B5EF4-FFF2-40B4-BE49-F238E27FC236}">
                  <a16:creationId xmlns:a16="http://schemas.microsoft.com/office/drawing/2014/main" id="{B145A8DA-B6A2-7744-B2BF-3871ED75A549}"/>
                </a:ext>
              </a:extLst>
            </p:cNvPr>
            <p:cNvGrpSpPr>
              <a:grpSpLocks noChangeAspect="1"/>
            </p:cNvGrpSpPr>
            <p:nvPr/>
          </p:nvGrpSpPr>
          <p:grpSpPr bwMode="auto">
            <a:xfrm>
              <a:off x="3600" y="912"/>
              <a:ext cx="2026" cy="2854"/>
              <a:chOff x="3120" y="960"/>
              <a:chExt cx="2026" cy="2854"/>
            </a:xfrm>
          </p:grpSpPr>
          <p:sp>
            <p:nvSpPr>
              <p:cNvPr id="50188" name="AutoShape 12">
                <a:extLst>
                  <a:ext uri="{FF2B5EF4-FFF2-40B4-BE49-F238E27FC236}">
                    <a16:creationId xmlns:a16="http://schemas.microsoft.com/office/drawing/2014/main" id="{8FF280E6-192A-DA4C-BC70-718B54216CF0}"/>
                  </a:ext>
                </a:extLst>
              </p:cNvPr>
              <p:cNvSpPr>
                <a:spLocks noChangeAspect="1" noChangeArrowheads="1" noTextEdit="1"/>
              </p:cNvSpPr>
              <p:nvPr/>
            </p:nvSpPr>
            <p:spPr bwMode="auto">
              <a:xfrm>
                <a:off x="3120" y="960"/>
                <a:ext cx="2026" cy="2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350"/>
              </a:p>
            </p:txBody>
          </p:sp>
          <p:sp>
            <p:nvSpPr>
              <p:cNvPr id="50189" name="Freeform 13">
                <a:extLst>
                  <a:ext uri="{FF2B5EF4-FFF2-40B4-BE49-F238E27FC236}">
                    <a16:creationId xmlns:a16="http://schemas.microsoft.com/office/drawing/2014/main" id="{4E82E2A4-0D56-9E41-A96F-DB773F5C8515}"/>
                  </a:ext>
                </a:extLst>
              </p:cNvPr>
              <p:cNvSpPr>
                <a:spLocks/>
              </p:cNvSpPr>
              <p:nvPr/>
            </p:nvSpPr>
            <p:spPr bwMode="auto">
              <a:xfrm>
                <a:off x="3969" y="1280"/>
                <a:ext cx="821" cy="1316"/>
              </a:xfrm>
              <a:custGeom>
                <a:avLst/>
                <a:gdLst>
                  <a:gd name="T0" fmla="*/ 0 w 1643"/>
                  <a:gd name="T1" fmla="*/ 0 h 3947"/>
                  <a:gd name="T2" fmla="*/ 0 w 1643"/>
                  <a:gd name="T3" fmla="*/ 0 h 3947"/>
                  <a:gd name="T4" fmla="*/ 0 w 1643"/>
                  <a:gd name="T5" fmla="*/ 0 h 3947"/>
                  <a:gd name="T6" fmla="*/ 0 w 1643"/>
                  <a:gd name="T7" fmla="*/ 0 h 3947"/>
                  <a:gd name="T8" fmla="*/ 0 w 1643"/>
                  <a:gd name="T9" fmla="*/ 0 h 3947"/>
                  <a:gd name="T10" fmla="*/ 0 w 1643"/>
                  <a:gd name="T11" fmla="*/ 0 h 3947"/>
                  <a:gd name="T12" fmla="*/ 0 w 1643"/>
                  <a:gd name="T13" fmla="*/ 0 h 3947"/>
                  <a:gd name="T14" fmla="*/ 0 w 1643"/>
                  <a:gd name="T15" fmla="*/ 0 h 3947"/>
                  <a:gd name="T16" fmla="*/ 0 w 1643"/>
                  <a:gd name="T17" fmla="*/ 0 h 3947"/>
                  <a:gd name="T18" fmla="*/ 0 w 1643"/>
                  <a:gd name="T19" fmla="*/ 0 h 3947"/>
                  <a:gd name="T20" fmla="*/ 0 w 1643"/>
                  <a:gd name="T21" fmla="*/ 0 h 3947"/>
                  <a:gd name="T22" fmla="*/ 0 w 1643"/>
                  <a:gd name="T23" fmla="*/ 0 h 3947"/>
                  <a:gd name="T24" fmla="*/ 0 w 1643"/>
                  <a:gd name="T25" fmla="*/ 0 h 3947"/>
                  <a:gd name="T26" fmla="*/ 0 w 1643"/>
                  <a:gd name="T27" fmla="*/ 0 h 3947"/>
                  <a:gd name="T28" fmla="*/ 0 w 1643"/>
                  <a:gd name="T29" fmla="*/ 0 h 3947"/>
                  <a:gd name="T30" fmla="*/ 0 w 1643"/>
                  <a:gd name="T31" fmla="*/ 0 h 3947"/>
                  <a:gd name="T32" fmla="*/ 0 w 1643"/>
                  <a:gd name="T33" fmla="*/ 0 h 3947"/>
                  <a:gd name="T34" fmla="*/ 0 w 1643"/>
                  <a:gd name="T35" fmla="*/ 0 h 3947"/>
                  <a:gd name="T36" fmla="*/ 0 w 1643"/>
                  <a:gd name="T37" fmla="*/ 0 h 3947"/>
                  <a:gd name="T38" fmla="*/ 0 w 1643"/>
                  <a:gd name="T39" fmla="*/ 0 h 3947"/>
                  <a:gd name="T40" fmla="*/ 0 w 1643"/>
                  <a:gd name="T41" fmla="*/ 0 h 3947"/>
                  <a:gd name="T42" fmla="*/ 0 w 1643"/>
                  <a:gd name="T43" fmla="*/ 0 h 3947"/>
                  <a:gd name="T44" fmla="*/ 0 w 1643"/>
                  <a:gd name="T45" fmla="*/ 0 h 3947"/>
                  <a:gd name="T46" fmla="*/ 0 w 1643"/>
                  <a:gd name="T47" fmla="*/ 0 h 3947"/>
                  <a:gd name="T48" fmla="*/ 0 w 1643"/>
                  <a:gd name="T49" fmla="*/ 0 h 3947"/>
                  <a:gd name="T50" fmla="*/ 0 w 1643"/>
                  <a:gd name="T51" fmla="*/ 0 h 3947"/>
                  <a:gd name="T52" fmla="*/ 0 w 1643"/>
                  <a:gd name="T53" fmla="*/ 0 h 3947"/>
                  <a:gd name="T54" fmla="*/ 0 w 1643"/>
                  <a:gd name="T55" fmla="*/ 0 h 3947"/>
                  <a:gd name="T56" fmla="*/ 0 w 1643"/>
                  <a:gd name="T57" fmla="*/ 0 h 3947"/>
                  <a:gd name="T58" fmla="*/ 0 w 1643"/>
                  <a:gd name="T59" fmla="*/ 0 h 3947"/>
                  <a:gd name="T60" fmla="*/ 0 w 1643"/>
                  <a:gd name="T61" fmla="*/ 0 h 3947"/>
                  <a:gd name="T62" fmla="*/ 0 w 1643"/>
                  <a:gd name="T63" fmla="*/ 0 h 3947"/>
                  <a:gd name="T64" fmla="*/ 0 w 1643"/>
                  <a:gd name="T65" fmla="*/ 0 h 3947"/>
                  <a:gd name="T66" fmla="*/ 0 w 1643"/>
                  <a:gd name="T67" fmla="*/ 0 h 3947"/>
                  <a:gd name="T68" fmla="*/ 0 w 1643"/>
                  <a:gd name="T69" fmla="*/ 0 h 3947"/>
                  <a:gd name="T70" fmla="*/ 0 w 1643"/>
                  <a:gd name="T71" fmla="*/ 0 h 3947"/>
                  <a:gd name="T72" fmla="*/ 0 w 1643"/>
                  <a:gd name="T73" fmla="*/ 0 h 3947"/>
                  <a:gd name="T74" fmla="*/ 0 w 1643"/>
                  <a:gd name="T75" fmla="*/ 0 h 3947"/>
                  <a:gd name="T76" fmla="*/ 0 w 1643"/>
                  <a:gd name="T77" fmla="*/ 0 h 3947"/>
                  <a:gd name="T78" fmla="*/ 0 w 1643"/>
                  <a:gd name="T79" fmla="*/ 0 h 3947"/>
                  <a:gd name="T80" fmla="*/ 0 w 1643"/>
                  <a:gd name="T81" fmla="*/ 0 h 3947"/>
                  <a:gd name="T82" fmla="*/ 0 w 1643"/>
                  <a:gd name="T83" fmla="*/ 0 h 3947"/>
                  <a:gd name="T84" fmla="*/ 0 w 1643"/>
                  <a:gd name="T85" fmla="*/ 0 h 3947"/>
                  <a:gd name="T86" fmla="*/ 0 w 1643"/>
                  <a:gd name="T87" fmla="*/ 0 h 3947"/>
                  <a:gd name="T88" fmla="*/ 0 w 1643"/>
                  <a:gd name="T89" fmla="*/ 0 h 3947"/>
                  <a:gd name="T90" fmla="*/ 0 w 1643"/>
                  <a:gd name="T91" fmla="*/ 0 h 3947"/>
                  <a:gd name="T92" fmla="*/ 0 w 1643"/>
                  <a:gd name="T93" fmla="*/ 0 h 3947"/>
                  <a:gd name="T94" fmla="*/ 0 w 1643"/>
                  <a:gd name="T95" fmla="*/ 0 h 3947"/>
                  <a:gd name="T96" fmla="*/ 0 w 1643"/>
                  <a:gd name="T97" fmla="*/ 0 h 3947"/>
                  <a:gd name="T98" fmla="*/ 0 w 1643"/>
                  <a:gd name="T99" fmla="*/ 0 h 3947"/>
                  <a:gd name="T100" fmla="*/ 0 w 1643"/>
                  <a:gd name="T101" fmla="*/ 0 h 3947"/>
                  <a:gd name="T102" fmla="*/ 0 w 1643"/>
                  <a:gd name="T103" fmla="*/ 0 h 3947"/>
                  <a:gd name="T104" fmla="*/ 0 w 1643"/>
                  <a:gd name="T105" fmla="*/ 0 h 3947"/>
                  <a:gd name="T106" fmla="*/ 0 w 1643"/>
                  <a:gd name="T107" fmla="*/ 0 h 3947"/>
                  <a:gd name="T108" fmla="*/ 0 w 1643"/>
                  <a:gd name="T109" fmla="*/ 0 h 3947"/>
                  <a:gd name="T110" fmla="*/ 0 w 1643"/>
                  <a:gd name="T111" fmla="*/ 0 h 39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43"/>
                  <a:gd name="T169" fmla="*/ 0 h 3947"/>
                  <a:gd name="T170" fmla="*/ 1643 w 1643"/>
                  <a:gd name="T171" fmla="*/ 3947 h 39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43" h="3947">
                    <a:moveTo>
                      <a:pt x="1643" y="393"/>
                    </a:moveTo>
                    <a:lnTo>
                      <a:pt x="1620" y="348"/>
                    </a:lnTo>
                    <a:lnTo>
                      <a:pt x="1602" y="303"/>
                    </a:lnTo>
                    <a:lnTo>
                      <a:pt x="1582" y="256"/>
                    </a:lnTo>
                    <a:lnTo>
                      <a:pt x="1565" y="208"/>
                    </a:lnTo>
                    <a:lnTo>
                      <a:pt x="1541" y="163"/>
                    </a:lnTo>
                    <a:lnTo>
                      <a:pt x="1519" y="122"/>
                    </a:lnTo>
                    <a:lnTo>
                      <a:pt x="1490" y="84"/>
                    </a:lnTo>
                    <a:lnTo>
                      <a:pt x="1461" y="55"/>
                    </a:lnTo>
                    <a:lnTo>
                      <a:pt x="1427" y="34"/>
                    </a:lnTo>
                    <a:lnTo>
                      <a:pt x="1391" y="16"/>
                    </a:lnTo>
                    <a:lnTo>
                      <a:pt x="1357" y="6"/>
                    </a:lnTo>
                    <a:lnTo>
                      <a:pt x="1322" y="0"/>
                    </a:lnTo>
                    <a:lnTo>
                      <a:pt x="1286" y="0"/>
                    </a:lnTo>
                    <a:lnTo>
                      <a:pt x="1247" y="0"/>
                    </a:lnTo>
                    <a:lnTo>
                      <a:pt x="1213" y="6"/>
                    </a:lnTo>
                    <a:lnTo>
                      <a:pt x="1176" y="16"/>
                    </a:lnTo>
                    <a:lnTo>
                      <a:pt x="1121" y="41"/>
                    </a:lnTo>
                    <a:lnTo>
                      <a:pt x="1075" y="68"/>
                    </a:lnTo>
                    <a:lnTo>
                      <a:pt x="1031" y="112"/>
                    </a:lnTo>
                    <a:lnTo>
                      <a:pt x="983" y="157"/>
                    </a:lnTo>
                    <a:lnTo>
                      <a:pt x="941" y="202"/>
                    </a:lnTo>
                    <a:lnTo>
                      <a:pt x="900" y="256"/>
                    </a:lnTo>
                    <a:lnTo>
                      <a:pt x="859" y="306"/>
                    </a:lnTo>
                    <a:lnTo>
                      <a:pt x="820" y="354"/>
                    </a:lnTo>
                    <a:lnTo>
                      <a:pt x="776" y="412"/>
                    </a:lnTo>
                    <a:lnTo>
                      <a:pt x="736" y="467"/>
                    </a:lnTo>
                    <a:lnTo>
                      <a:pt x="698" y="528"/>
                    </a:lnTo>
                    <a:lnTo>
                      <a:pt x="661" y="588"/>
                    </a:lnTo>
                    <a:lnTo>
                      <a:pt x="623" y="651"/>
                    </a:lnTo>
                    <a:lnTo>
                      <a:pt x="589" y="717"/>
                    </a:lnTo>
                    <a:lnTo>
                      <a:pt x="554" y="783"/>
                    </a:lnTo>
                    <a:lnTo>
                      <a:pt x="525" y="850"/>
                    </a:lnTo>
                    <a:lnTo>
                      <a:pt x="485" y="938"/>
                    </a:lnTo>
                    <a:lnTo>
                      <a:pt x="451" y="1028"/>
                    </a:lnTo>
                    <a:lnTo>
                      <a:pt x="421" y="1120"/>
                    </a:lnTo>
                    <a:lnTo>
                      <a:pt x="393" y="1214"/>
                    </a:lnTo>
                    <a:lnTo>
                      <a:pt x="365" y="1311"/>
                    </a:lnTo>
                    <a:lnTo>
                      <a:pt x="338" y="1411"/>
                    </a:lnTo>
                    <a:lnTo>
                      <a:pt x="319" y="1505"/>
                    </a:lnTo>
                    <a:lnTo>
                      <a:pt x="298" y="1603"/>
                    </a:lnTo>
                    <a:lnTo>
                      <a:pt x="270" y="1807"/>
                    </a:lnTo>
                    <a:lnTo>
                      <a:pt x="255" y="2022"/>
                    </a:lnTo>
                    <a:lnTo>
                      <a:pt x="248" y="2226"/>
                    </a:lnTo>
                    <a:lnTo>
                      <a:pt x="243" y="2432"/>
                    </a:lnTo>
                    <a:lnTo>
                      <a:pt x="246" y="2587"/>
                    </a:lnTo>
                    <a:lnTo>
                      <a:pt x="255" y="2733"/>
                    </a:lnTo>
                    <a:lnTo>
                      <a:pt x="266" y="2889"/>
                    </a:lnTo>
                    <a:lnTo>
                      <a:pt x="257" y="3038"/>
                    </a:lnTo>
                    <a:lnTo>
                      <a:pt x="248" y="3126"/>
                    </a:lnTo>
                    <a:lnTo>
                      <a:pt x="237" y="3216"/>
                    </a:lnTo>
                    <a:lnTo>
                      <a:pt x="214" y="3300"/>
                    </a:lnTo>
                    <a:lnTo>
                      <a:pt x="186" y="3382"/>
                    </a:lnTo>
                    <a:lnTo>
                      <a:pt x="165" y="3416"/>
                    </a:lnTo>
                    <a:lnTo>
                      <a:pt x="139" y="3447"/>
                    </a:lnTo>
                    <a:lnTo>
                      <a:pt x="112" y="3476"/>
                    </a:lnTo>
                    <a:lnTo>
                      <a:pt x="83" y="3503"/>
                    </a:lnTo>
                    <a:lnTo>
                      <a:pt x="56" y="3531"/>
                    </a:lnTo>
                    <a:lnTo>
                      <a:pt x="30" y="3564"/>
                    </a:lnTo>
                    <a:lnTo>
                      <a:pt x="12" y="3605"/>
                    </a:lnTo>
                    <a:lnTo>
                      <a:pt x="4" y="3644"/>
                    </a:lnTo>
                    <a:lnTo>
                      <a:pt x="0" y="3677"/>
                    </a:lnTo>
                    <a:lnTo>
                      <a:pt x="7" y="3699"/>
                    </a:lnTo>
                    <a:lnTo>
                      <a:pt x="12" y="3733"/>
                    </a:lnTo>
                    <a:lnTo>
                      <a:pt x="22" y="3760"/>
                    </a:lnTo>
                    <a:lnTo>
                      <a:pt x="36" y="3785"/>
                    </a:lnTo>
                    <a:lnTo>
                      <a:pt x="50" y="3812"/>
                    </a:lnTo>
                    <a:lnTo>
                      <a:pt x="63" y="3843"/>
                    </a:lnTo>
                    <a:lnTo>
                      <a:pt x="74" y="3870"/>
                    </a:lnTo>
                    <a:lnTo>
                      <a:pt x="107" y="3831"/>
                    </a:lnTo>
                    <a:lnTo>
                      <a:pt x="139" y="3792"/>
                    </a:lnTo>
                    <a:lnTo>
                      <a:pt x="171" y="3746"/>
                    </a:lnTo>
                    <a:lnTo>
                      <a:pt x="207" y="3699"/>
                    </a:lnTo>
                    <a:lnTo>
                      <a:pt x="241" y="3663"/>
                    </a:lnTo>
                    <a:lnTo>
                      <a:pt x="275" y="3635"/>
                    </a:lnTo>
                    <a:lnTo>
                      <a:pt x="318" y="3615"/>
                    </a:lnTo>
                    <a:lnTo>
                      <a:pt x="356" y="3605"/>
                    </a:lnTo>
                    <a:lnTo>
                      <a:pt x="393" y="3619"/>
                    </a:lnTo>
                    <a:lnTo>
                      <a:pt x="423" y="3640"/>
                    </a:lnTo>
                    <a:lnTo>
                      <a:pt x="448" y="3672"/>
                    </a:lnTo>
                    <a:lnTo>
                      <a:pt x="476" y="3706"/>
                    </a:lnTo>
                    <a:lnTo>
                      <a:pt x="506" y="3748"/>
                    </a:lnTo>
                    <a:lnTo>
                      <a:pt x="530" y="3792"/>
                    </a:lnTo>
                    <a:lnTo>
                      <a:pt x="554" y="3831"/>
                    </a:lnTo>
                    <a:lnTo>
                      <a:pt x="583" y="3870"/>
                    </a:lnTo>
                    <a:lnTo>
                      <a:pt x="598" y="3898"/>
                    </a:lnTo>
                    <a:lnTo>
                      <a:pt x="617" y="3924"/>
                    </a:lnTo>
                    <a:lnTo>
                      <a:pt x="630" y="3941"/>
                    </a:lnTo>
                    <a:lnTo>
                      <a:pt x="652" y="3947"/>
                    </a:lnTo>
                    <a:lnTo>
                      <a:pt x="678" y="3937"/>
                    </a:lnTo>
                    <a:lnTo>
                      <a:pt x="696" y="3909"/>
                    </a:lnTo>
                    <a:lnTo>
                      <a:pt x="710" y="3878"/>
                    </a:lnTo>
                    <a:lnTo>
                      <a:pt x="725" y="3840"/>
                    </a:lnTo>
                    <a:lnTo>
                      <a:pt x="730" y="3801"/>
                    </a:lnTo>
                    <a:lnTo>
                      <a:pt x="736" y="3760"/>
                    </a:lnTo>
                    <a:lnTo>
                      <a:pt x="739" y="3718"/>
                    </a:lnTo>
                    <a:lnTo>
                      <a:pt x="736" y="3682"/>
                    </a:lnTo>
                    <a:lnTo>
                      <a:pt x="729" y="3640"/>
                    </a:lnTo>
                    <a:lnTo>
                      <a:pt x="710" y="3596"/>
                    </a:lnTo>
                    <a:lnTo>
                      <a:pt x="690" y="3559"/>
                    </a:lnTo>
                    <a:lnTo>
                      <a:pt x="667" y="3527"/>
                    </a:lnTo>
                    <a:lnTo>
                      <a:pt x="640" y="3492"/>
                    </a:lnTo>
                    <a:lnTo>
                      <a:pt x="617" y="3460"/>
                    </a:lnTo>
                    <a:lnTo>
                      <a:pt x="597" y="3418"/>
                    </a:lnTo>
                    <a:lnTo>
                      <a:pt x="583" y="3382"/>
                    </a:lnTo>
                    <a:lnTo>
                      <a:pt x="554" y="3174"/>
                    </a:lnTo>
                    <a:lnTo>
                      <a:pt x="554" y="2964"/>
                    </a:lnTo>
                    <a:lnTo>
                      <a:pt x="569" y="2757"/>
                    </a:lnTo>
                    <a:lnTo>
                      <a:pt x="583" y="2546"/>
                    </a:lnTo>
                    <a:lnTo>
                      <a:pt x="589" y="2358"/>
                    </a:lnTo>
                    <a:lnTo>
                      <a:pt x="598" y="2167"/>
                    </a:lnTo>
                    <a:lnTo>
                      <a:pt x="613" y="1980"/>
                    </a:lnTo>
                    <a:lnTo>
                      <a:pt x="638" y="1791"/>
                    </a:lnTo>
                    <a:lnTo>
                      <a:pt x="646" y="1732"/>
                    </a:lnTo>
                    <a:lnTo>
                      <a:pt x="655" y="1671"/>
                    </a:lnTo>
                    <a:lnTo>
                      <a:pt x="664" y="1603"/>
                    </a:lnTo>
                    <a:lnTo>
                      <a:pt x="678" y="1542"/>
                    </a:lnTo>
                    <a:lnTo>
                      <a:pt x="687" y="1487"/>
                    </a:lnTo>
                    <a:lnTo>
                      <a:pt x="709" y="1429"/>
                    </a:lnTo>
                    <a:lnTo>
                      <a:pt x="730" y="1381"/>
                    </a:lnTo>
                    <a:lnTo>
                      <a:pt x="764" y="1337"/>
                    </a:lnTo>
                    <a:lnTo>
                      <a:pt x="800" y="1307"/>
                    </a:lnTo>
                    <a:lnTo>
                      <a:pt x="842" y="1284"/>
                    </a:lnTo>
                    <a:lnTo>
                      <a:pt x="883" y="1263"/>
                    </a:lnTo>
                    <a:lnTo>
                      <a:pt x="929" y="1253"/>
                    </a:lnTo>
                    <a:lnTo>
                      <a:pt x="975" y="1249"/>
                    </a:lnTo>
                    <a:lnTo>
                      <a:pt x="1014" y="1256"/>
                    </a:lnTo>
                    <a:lnTo>
                      <a:pt x="1055" y="1275"/>
                    </a:lnTo>
                    <a:lnTo>
                      <a:pt x="1090" y="1299"/>
                    </a:lnTo>
                    <a:lnTo>
                      <a:pt x="1162" y="1378"/>
                    </a:lnTo>
                    <a:lnTo>
                      <a:pt x="1162" y="1226"/>
                    </a:lnTo>
                    <a:lnTo>
                      <a:pt x="1075" y="927"/>
                    </a:lnTo>
                    <a:lnTo>
                      <a:pt x="1067" y="880"/>
                    </a:lnTo>
                    <a:lnTo>
                      <a:pt x="1067" y="830"/>
                    </a:lnTo>
                    <a:lnTo>
                      <a:pt x="1075" y="776"/>
                    </a:lnTo>
                    <a:lnTo>
                      <a:pt x="1089" y="728"/>
                    </a:lnTo>
                    <a:lnTo>
                      <a:pt x="1106" y="682"/>
                    </a:lnTo>
                    <a:lnTo>
                      <a:pt x="1128" y="641"/>
                    </a:lnTo>
                    <a:lnTo>
                      <a:pt x="1160" y="608"/>
                    </a:lnTo>
                    <a:lnTo>
                      <a:pt x="1189" y="585"/>
                    </a:lnTo>
                    <a:lnTo>
                      <a:pt x="1218" y="576"/>
                    </a:lnTo>
                    <a:lnTo>
                      <a:pt x="1248" y="572"/>
                    </a:lnTo>
                    <a:lnTo>
                      <a:pt x="1283" y="579"/>
                    </a:lnTo>
                    <a:lnTo>
                      <a:pt x="1313" y="592"/>
                    </a:lnTo>
                    <a:lnTo>
                      <a:pt x="1343" y="612"/>
                    </a:lnTo>
                    <a:lnTo>
                      <a:pt x="1371" y="635"/>
                    </a:lnTo>
                    <a:lnTo>
                      <a:pt x="1396" y="663"/>
                    </a:lnTo>
                    <a:lnTo>
                      <a:pt x="1417" y="693"/>
                    </a:lnTo>
                    <a:lnTo>
                      <a:pt x="1421" y="728"/>
                    </a:lnTo>
                    <a:lnTo>
                      <a:pt x="1421" y="760"/>
                    </a:lnTo>
                    <a:lnTo>
                      <a:pt x="1418" y="799"/>
                    </a:lnTo>
                    <a:lnTo>
                      <a:pt x="1406" y="830"/>
                    </a:lnTo>
                    <a:lnTo>
                      <a:pt x="1400" y="869"/>
                    </a:lnTo>
                    <a:lnTo>
                      <a:pt x="1391" y="901"/>
                    </a:lnTo>
                    <a:lnTo>
                      <a:pt x="1391" y="933"/>
                    </a:lnTo>
                    <a:lnTo>
                      <a:pt x="1401" y="962"/>
                    </a:lnTo>
                    <a:lnTo>
                      <a:pt x="1409" y="975"/>
                    </a:lnTo>
                    <a:lnTo>
                      <a:pt x="1418" y="986"/>
                    </a:lnTo>
                    <a:lnTo>
                      <a:pt x="1429" y="994"/>
                    </a:lnTo>
                    <a:lnTo>
                      <a:pt x="1441" y="1002"/>
                    </a:lnTo>
                    <a:lnTo>
                      <a:pt x="1456" y="1005"/>
                    </a:lnTo>
                    <a:lnTo>
                      <a:pt x="1467" y="1007"/>
                    </a:lnTo>
                    <a:lnTo>
                      <a:pt x="1478" y="1005"/>
                    </a:lnTo>
                    <a:lnTo>
                      <a:pt x="1487" y="998"/>
                    </a:lnTo>
                    <a:lnTo>
                      <a:pt x="1515" y="940"/>
                    </a:lnTo>
                    <a:lnTo>
                      <a:pt x="1515" y="864"/>
                    </a:lnTo>
                    <a:lnTo>
                      <a:pt x="1504" y="776"/>
                    </a:lnTo>
                    <a:lnTo>
                      <a:pt x="1487" y="693"/>
                    </a:lnTo>
                    <a:lnTo>
                      <a:pt x="1479" y="646"/>
                    </a:lnTo>
                    <a:lnTo>
                      <a:pt x="1471" y="599"/>
                    </a:lnTo>
                    <a:lnTo>
                      <a:pt x="1456" y="553"/>
                    </a:lnTo>
                    <a:lnTo>
                      <a:pt x="1429" y="512"/>
                    </a:lnTo>
                    <a:lnTo>
                      <a:pt x="1406" y="482"/>
                    </a:lnTo>
                    <a:lnTo>
                      <a:pt x="1381" y="456"/>
                    </a:lnTo>
                    <a:lnTo>
                      <a:pt x="1354" y="435"/>
                    </a:lnTo>
                    <a:lnTo>
                      <a:pt x="1325" y="419"/>
                    </a:lnTo>
                    <a:lnTo>
                      <a:pt x="1294" y="405"/>
                    </a:lnTo>
                    <a:lnTo>
                      <a:pt x="1265" y="399"/>
                    </a:lnTo>
                    <a:lnTo>
                      <a:pt x="1237" y="393"/>
                    </a:lnTo>
                    <a:lnTo>
                      <a:pt x="1205" y="393"/>
                    </a:lnTo>
                    <a:lnTo>
                      <a:pt x="1165" y="412"/>
                    </a:lnTo>
                    <a:lnTo>
                      <a:pt x="1128" y="451"/>
                    </a:lnTo>
                    <a:lnTo>
                      <a:pt x="1092" y="502"/>
                    </a:lnTo>
                    <a:lnTo>
                      <a:pt x="1058" y="553"/>
                    </a:lnTo>
                    <a:lnTo>
                      <a:pt x="1024" y="595"/>
                    </a:lnTo>
                    <a:lnTo>
                      <a:pt x="994" y="630"/>
                    </a:lnTo>
                    <a:lnTo>
                      <a:pt x="963" y="638"/>
                    </a:lnTo>
                    <a:lnTo>
                      <a:pt x="934" y="622"/>
                    </a:lnTo>
                    <a:lnTo>
                      <a:pt x="931" y="604"/>
                    </a:lnTo>
                    <a:lnTo>
                      <a:pt x="940" y="588"/>
                    </a:lnTo>
                    <a:lnTo>
                      <a:pt x="951" y="567"/>
                    </a:lnTo>
                    <a:lnTo>
                      <a:pt x="963" y="548"/>
                    </a:lnTo>
                    <a:lnTo>
                      <a:pt x="983" y="517"/>
                    </a:lnTo>
                    <a:lnTo>
                      <a:pt x="1000" y="482"/>
                    </a:lnTo>
                    <a:lnTo>
                      <a:pt x="1023" y="451"/>
                    </a:lnTo>
                    <a:lnTo>
                      <a:pt x="1044" y="419"/>
                    </a:lnTo>
                    <a:lnTo>
                      <a:pt x="1067" y="389"/>
                    </a:lnTo>
                    <a:lnTo>
                      <a:pt x="1092" y="366"/>
                    </a:lnTo>
                    <a:lnTo>
                      <a:pt x="1118" y="341"/>
                    </a:lnTo>
                    <a:lnTo>
                      <a:pt x="1148" y="318"/>
                    </a:lnTo>
                    <a:lnTo>
                      <a:pt x="1174" y="303"/>
                    </a:lnTo>
                    <a:lnTo>
                      <a:pt x="1199" y="287"/>
                    </a:lnTo>
                    <a:lnTo>
                      <a:pt x="1225" y="271"/>
                    </a:lnTo>
                    <a:lnTo>
                      <a:pt x="1248" y="258"/>
                    </a:lnTo>
                    <a:lnTo>
                      <a:pt x="1279" y="251"/>
                    </a:lnTo>
                    <a:lnTo>
                      <a:pt x="1305" y="247"/>
                    </a:lnTo>
                    <a:lnTo>
                      <a:pt x="1332" y="244"/>
                    </a:lnTo>
                    <a:lnTo>
                      <a:pt x="1358" y="247"/>
                    </a:lnTo>
                    <a:lnTo>
                      <a:pt x="1374" y="248"/>
                    </a:lnTo>
                    <a:lnTo>
                      <a:pt x="1386" y="256"/>
                    </a:lnTo>
                    <a:lnTo>
                      <a:pt x="1400" y="263"/>
                    </a:lnTo>
                    <a:lnTo>
                      <a:pt x="1412" y="271"/>
                    </a:lnTo>
                    <a:lnTo>
                      <a:pt x="1424" y="283"/>
                    </a:lnTo>
                    <a:lnTo>
                      <a:pt x="1435" y="295"/>
                    </a:lnTo>
                    <a:lnTo>
                      <a:pt x="1447" y="306"/>
                    </a:lnTo>
                    <a:lnTo>
                      <a:pt x="1461" y="318"/>
                    </a:lnTo>
                    <a:lnTo>
                      <a:pt x="1483" y="353"/>
                    </a:lnTo>
                    <a:lnTo>
                      <a:pt x="1499" y="389"/>
                    </a:lnTo>
                    <a:lnTo>
                      <a:pt x="1515" y="431"/>
                    </a:lnTo>
                    <a:lnTo>
                      <a:pt x="1530" y="470"/>
                    </a:lnTo>
                    <a:lnTo>
                      <a:pt x="1643" y="393"/>
                    </a:lnTo>
                    <a:close/>
                  </a:path>
                </a:pathLst>
              </a:custGeom>
              <a:solidFill>
                <a:srgbClr val="DD111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190" name="Freeform 14">
                <a:extLst>
                  <a:ext uri="{FF2B5EF4-FFF2-40B4-BE49-F238E27FC236}">
                    <a16:creationId xmlns:a16="http://schemas.microsoft.com/office/drawing/2014/main" id="{EFC66AE5-6CA7-D641-A313-66405983B450}"/>
                  </a:ext>
                </a:extLst>
              </p:cNvPr>
              <p:cNvSpPr>
                <a:spLocks/>
              </p:cNvSpPr>
              <p:nvPr/>
            </p:nvSpPr>
            <p:spPr bwMode="auto">
              <a:xfrm>
                <a:off x="3969" y="1280"/>
                <a:ext cx="821" cy="1316"/>
              </a:xfrm>
              <a:custGeom>
                <a:avLst/>
                <a:gdLst>
                  <a:gd name="T0" fmla="*/ 0 w 1643"/>
                  <a:gd name="T1" fmla="*/ 0 h 3947"/>
                  <a:gd name="T2" fmla="*/ 0 w 1643"/>
                  <a:gd name="T3" fmla="*/ 0 h 3947"/>
                  <a:gd name="T4" fmla="*/ 0 w 1643"/>
                  <a:gd name="T5" fmla="*/ 0 h 3947"/>
                  <a:gd name="T6" fmla="*/ 0 w 1643"/>
                  <a:gd name="T7" fmla="*/ 0 h 3947"/>
                  <a:gd name="T8" fmla="*/ 0 w 1643"/>
                  <a:gd name="T9" fmla="*/ 0 h 3947"/>
                  <a:gd name="T10" fmla="*/ 0 w 1643"/>
                  <a:gd name="T11" fmla="*/ 0 h 3947"/>
                  <a:gd name="T12" fmla="*/ 0 w 1643"/>
                  <a:gd name="T13" fmla="*/ 0 h 3947"/>
                  <a:gd name="T14" fmla="*/ 0 w 1643"/>
                  <a:gd name="T15" fmla="*/ 0 h 3947"/>
                  <a:gd name="T16" fmla="*/ 0 w 1643"/>
                  <a:gd name="T17" fmla="*/ 0 h 3947"/>
                  <a:gd name="T18" fmla="*/ 0 w 1643"/>
                  <a:gd name="T19" fmla="*/ 0 h 3947"/>
                  <a:gd name="T20" fmla="*/ 0 w 1643"/>
                  <a:gd name="T21" fmla="*/ 0 h 3947"/>
                  <a:gd name="T22" fmla="*/ 0 w 1643"/>
                  <a:gd name="T23" fmla="*/ 0 h 3947"/>
                  <a:gd name="T24" fmla="*/ 0 w 1643"/>
                  <a:gd name="T25" fmla="*/ 0 h 3947"/>
                  <a:gd name="T26" fmla="*/ 0 w 1643"/>
                  <a:gd name="T27" fmla="*/ 0 h 3947"/>
                  <a:gd name="T28" fmla="*/ 0 w 1643"/>
                  <a:gd name="T29" fmla="*/ 0 h 3947"/>
                  <a:gd name="T30" fmla="*/ 0 w 1643"/>
                  <a:gd name="T31" fmla="*/ 0 h 3947"/>
                  <a:gd name="T32" fmla="*/ 0 w 1643"/>
                  <a:gd name="T33" fmla="*/ 0 h 3947"/>
                  <a:gd name="T34" fmla="*/ 0 w 1643"/>
                  <a:gd name="T35" fmla="*/ 0 h 3947"/>
                  <a:gd name="T36" fmla="*/ 0 w 1643"/>
                  <a:gd name="T37" fmla="*/ 0 h 3947"/>
                  <a:gd name="T38" fmla="*/ 0 w 1643"/>
                  <a:gd name="T39" fmla="*/ 0 h 3947"/>
                  <a:gd name="T40" fmla="*/ 0 w 1643"/>
                  <a:gd name="T41" fmla="*/ 0 h 3947"/>
                  <a:gd name="T42" fmla="*/ 0 w 1643"/>
                  <a:gd name="T43" fmla="*/ 0 h 3947"/>
                  <a:gd name="T44" fmla="*/ 0 w 1643"/>
                  <a:gd name="T45" fmla="*/ 0 h 3947"/>
                  <a:gd name="T46" fmla="*/ 0 w 1643"/>
                  <a:gd name="T47" fmla="*/ 0 h 3947"/>
                  <a:gd name="T48" fmla="*/ 0 w 1643"/>
                  <a:gd name="T49" fmla="*/ 0 h 3947"/>
                  <a:gd name="T50" fmla="*/ 0 w 1643"/>
                  <a:gd name="T51" fmla="*/ 0 h 3947"/>
                  <a:gd name="T52" fmla="*/ 0 w 1643"/>
                  <a:gd name="T53" fmla="*/ 0 h 3947"/>
                  <a:gd name="T54" fmla="*/ 0 w 1643"/>
                  <a:gd name="T55" fmla="*/ 0 h 3947"/>
                  <a:gd name="T56" fmla="*/ 0 w 1643"/>
                  <a:gd name="T57" fmla="*/ 0 h 3947"/>
                  <a:gd name="T58" fmla="*/ 0 w 1643"/>
                  <a:gd name="T59" fmla="*/ 0 h 3947"/>
                  <a:gd name="T60" fmla="*/ 0 w 1643"/>
                  <a:gd name="T61" fmla="*/ 0 h 3947"/>
                  <a:gd name="T62" fmla="*/ 0 w 1643"/>
                  <a:gd name="T63" fmla="*/ 0 h 3947"/>
                  <a:gd name="T64" fmla="*/ 0 w 1643"/>
                  <a:gd name="T65" fmla="*/ 0 h 3947"/>
                  <a:gd name="T66" fmla="*/ 0 w 1643"/>
                  <a:gd name="T67" fmla="*/ 0 h 3947"/>
                  <a:gd name="T68" fmla="*/ 0 w 1643"/>
                  <a:gd name="T69" fmla="*/ 0 h 3947"/>
                  <a:gd name="T70" fmla="*/ 0 w 1643"/>
                  <a:gd name="T71" fmla="*/ 0 h 3947"/>
                  <a:gd name="T72" fmla="*/ 0 w 1643"/>
                  <a:gd name="T73" fmla="*/ 0 h 3947"/>
                  <a:gd name="T74" fmla="*/ 0 w 1643"/>
                  <a:gd name="T75" fmla="*/ 0 h 3947"/>
                  <a:gd name="T76" fmla="*/ 0 w 1643"/>
                  <a:gd name="T77" fmla="*/ 0 h 3947"/>
                  <a:gd name="T78" fmla="*/ 0 w 1643"/>
                  <a:gd name="T79" fmla="*/ 0 h 3947"/>
                  <a:gd name="T80" fmla="*/ 0 w 1643"/>
                  <a:gd name="T81" fmla="*/ 0 h 3947"/>
                  <a:gd name="T82" fmla="*/ 0 w 1643"/>
                  <a:gd name="T83" fmla="*/ 0 h 3947"/>
                  <a:gd name="T84" fmla="*/ 0 w 1643"/>
                  <a:gd name="T85" fmla="*/ 0 h 3947"/>
                  <a:gd name="T86" fmla="*/ 0 w 1643"/>
                  <a:gd name="T87" fmla="*/ 0 h 3947"/>
                  <a:gd name="T88" fmla="*/ 0 w 1643"/>
                  <a:gd name="T89" fmla="*/ 0 h 3947"/>
                  <a:gd name="T90" fmla="*/ 0 w 1643"/>
                  <a:gd name="T91" fmla="*/ 0 h 3947"/>
                  <a:gd name="T92" fmla="*/ 0 w 1643"/>
                  <a:gd name="T93" fmla="*/ 0 h 3947"/>
                  <a:gd name="T94" fmla="*/ 0 w 1643"/>
                  <a:gd name="T95" fmla="*/ 0 h 3947"/>
                  <a:gd name="T96" fmla="*/ 0 w 1643"/>
                  <a:gd name="T97" fmla="*/ 0 h 3947"/>
                  <a:gd name="T98" fmla="*/ 0 w 1643"/>
                  <a:gd name="T99" fmla="*/ 0 h 3947"/>
                  <a:gd name="T100" fmla="*/ 0 w 1643"/>
                  <a:gd name="T101" fmla="*/ 0 h 39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43"/>
                  <a:gd name="T154" fmla="*/ 0 h 3947"/>
                  <a:gd name="T155" fmla="*/ 1643 w 1643"/>
                  <a:gd name="T156" fmla="*/ 3947 h 39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43" h="3947">
                    <a:moveTo>
                      <a:pt x="1643" y="393"/>
                    </a:moveTo>
                    <a:lnTo>
                      <a:pt x="1643" y="393"/>
                    </a:lnTo>
                    <a:lnTo>
                      <a:pt x="1620" y="348"/>
                    </a:lnTo>
                    <a:lnTo>
                      <a:pt x="1602" y="303"/>
                    </a:lnTo>
                    <a:lnTo>
                      <a:pt x="1582" y="256"/>
                    </a:lnTo>
                    <a:lnTo>
                      <a:pt x="1565" y="208"/>
                    </a:lnTo>
                    <a:lnTo>
                      <a:pt x="1541" y="163"/>
                    </a:lnTo>
                    <a:lnTo>
                      <a:pt x="1519" y="122"/>
                    </a:lnTo>
                    <a:lnTo>
                      <a:pt x="1490" y="84"/>
                    </a:lnTo>
                    <a:lnTo>
                      <a:pt x="1461" y="55"/>
                    </a:lnTo>
                    <a:lnTo>
                      <a:pt x="1427" y="34"/>
                    </a:lnTo>
                    <a:lnTo>
                      <a:pt x="1391" y="16"/>
                    </a:lnTo>
                    <a:lnTo>
                      <a:pt x="1357" y="6"/>
                    </a:lnTo>
                    <a:lnTo>
                      <a:pt x="1322" y="0"/>
                    </a:lnTo>
                    <a:lnTo>
                      <a:pt x="1286" y="0"/>
                    </a:lnTo>
                    <a:lnTo>
                      <a:pt x="1247" y="0"/>
                    </a:lnTo>
                    <a:lnTo>
                      <a:pt x="1213" y="6"/>
                    </a:lnTo>
                    <a:lnTo>
                      <a:pt x="1176" y="16"/>
                    </a:lnTo>
                    <a:lnTo>
                      <a:pt x="1121" y="41"/>
                    </a:lnTo>
                    <a:lnTo>
                      <a:pt x="1075" y="68"/>
                    </a:lnTo>
                    <a:lnTo>
                      <a:pt x="1031" y="112"/>
                    </a:lnTo>
                    <a:lnTo>
                      <a:pt x="983" y="157"/>
                    </a:lnTo>
                    <a:lnTo>
                      <a:pt x="941" y="202"/>
                    </a:lnTo>
                    <a:lnTo>
                      <a:pt x="900" y="256"/>
                    </a:lnTo>
                    <a:lnTo>
                      <a:pt x="859" y="306"/>
                    </a:lnTo>
                    <a:lnTo>
                      <a:pt x="820" y="354"/>
                    </a:lnTo>
                    <a:lnTo>
                      <a:pt x="776" y="412"/>
                    </a:lnTo>
                    <a:lnTo>
                      <a:pt x="736" y="467"/>
                    </a:lnTo>
                    <a:lnTo>
                      <a:pt x="698" y="528"/>
                    </a:lnTo>
                    <a:lnTo>
                      <a:pt x="661" y="588"/>
                    </a:lnTo>
                    <a:lnTo>
                      <a:pt x="623" y="651"/>
                    </a:lnTo>
                    <a:lnTo>
                      <a:pt x="589" y="717"/>
                    </a:lnTo>
                    <a:lnTo>
                      <a:pt x="554" y="783"/>
                    </a:lnTo>
                    <a:lnTo>
                      <a:pt x="525" y="850"/>
                    </a:lnTo>
                    <a:lnTo>
                      <a:pt x="485" y="938"/>
                    </a:lnTo>
                    <a:lnTo>
                      <a:pt x="451" y="1028"/>
                    </a:lnTo>
                    <a:lnTo>
                      <a:pt x="421" y="1120"/>
                    </a:lnTo>
                    <a:lnTo>
                      <a:pt x="393" y="1214"/>
                    </a:lnTo>
                    <a:lnTo>
                      <a:pt x="365" y="1311"/>
                    </a:lnTo>
                    <a:lnTo>
                      <a:pt x="338" y="1411"/>
                    </a:lnTo>
                    <a:lnTo>
                      <a:pt x="319" y="1505"/>
                    </a:lnTo>
                    <a:lnTo>
                      <a:pt x="298" y="1603"/>
                    </a:lnTo>
                    <a:lnTo>
                      <a:pt x="270" y="1807"/>
                    </a:lnTo>
                    <a:lnTo>
                      <a:pt x="255" y="2022"/>
                    </a:lnTo>
                    <a:lnTo>
                      <a:pt x="248" y="2226"/>
                    </a:lnTo>
                    <a:lnTo>
                      <a:pt x="243" y="2432"/>
                    </a:lnTo>
                    <a:lnTo>
                      <a:pt x="246" y="2587"/>
                    </a:lnTo>
                    <a:lnTo>
                      <a:pt x="255" y="2733"/>
                    </a:lnTo>
                    <a:lnTo>
                      <a:pt x="266" y="2889"/>
                    </a:lnTo>
                    <a:lnTo>
                      <a:pt x="257" y="3038"/>
                    </a:lnTo>
                    <a:lnTo>
                      <a:pt x="248" y="3126"/>
                    </a:lnTo>
                    <a:lnTo>
                      <a:pt x="237" y="3216"/>
                    </a:lnTo>
                    <a:lnTo>
                      <a:pt x="214" y="3300"/>
                    </a:lnTo>
                    <a:lnTo>
                      <a:pt x="186" y="3382"/>
                    </a:lnTo>
                    <a:lnTo>
                      <a:pt x="165" y="3416"/>
                    </a:lnTo>
                    <a:lnTo>
                      <a:pt x="139" y="3447"/>
                    </a:lnTo>
                    <a:lnTo>
                      <a:pt x="112" y="3476"/>
                    </a:lnTo>
                    <a:lnTo>
                      <a:pt x="83" y="3503"/>
                    </a:lnTo>
                    <a:lnTo>
                      <a:pt x="56" y="3531"/>
                    </a:lnTo>
                    <a:lnTo>
                      <a:pt x="30" y="3564"/>
                    </a:lnTo>
                    <a:lnTo>
                      <a:pt x="12" y="3605"/>
                    </a:lnTo>
                    <a:lnTo>
                      <a:pt x="4" y="3644"/>
                    </a:lnTo>
                    <a:lnTo>
                      <a:pt x="0" y="3677"/>
                    </a:lnTo>
                    <a:lnTo>
                      <a:pt x="7" y="3699"/>
                    </a:lnTo>
                    <a:lnTo>
                      <a:pt x="12" y="3733"/>
                    </a:lnTo>
                    <a:lnTo>
                      <a:pt x="22" y="3760"/>
                    </a:lnTo>
                    <a:lnTo>
                      <a:pt x="36" y="3785"/>
                    </a:lnTo>
                    <a:lnTo>
                      <a:pt x="50" y="3812"/>
                    </a:lnTo>
                    <a:lnTo>
                      <a:pt x="63" y="3843"/>
                    </a:lnTo>
                    <a:lnTo>
                      <a:pt x="74" y="3870"/>
                    </a:lnTo>
                    <a:lnTo>
                      <a:pt x="107" y="3831"/>
                    </a:lnTo>
                    <a:lnTo>
                      <a:pt x="139" y="3792"/>
                    </a:lnTo>
                    <a:lnTo>
                      <a:pt x="171" y="3746"/>
                    </a:lnTo>
                    <a:lnTo>
                      <a:pt x="207" y="3699"/>
                    </a:lnTo>
                    <a:lnTo>
                      <a:pt x="241" y="3663"/>
                    </a:lnTo>
                    <a:lnTo>
                      <a:pt x="275" y="3635"/>
                    </a:lnTo>
                    <a:lnTo>
                      <a:pt x="318" y="3615"/>
                    </a:lnTo>
                    <a:lnTo>
                      <a:pt x="356" y="3605"/>
                    </a:lnTo>
                    <a:lnTo>
                      <a:pt x="393" y="3619"/>
                    </a:lnTo>
                    <a:lnTo>
                      <a:pt x="423" y="3640"/>
                    </a:lnTo>
                    <a:lnTo>
                      <a:pt x="448" y="3672"/>
                    </a:lnTo>
                    <a:lnTo>
                      <a:pt x="476" y="3706"/>
                    </a:lnTo>
                    <a:lnTo>
                      <a:pt x="506" y="3748"/>
                    </a:lnTo>
                    <a:lnTo>
                      <a:pt x="530" y="3792"/>
                    </a:lnTo>
                    <a:lnTo>
                      <a:pt x="554" y="3831"/>
                    </a:lnTo>
                    <a:lnTo>
                      <a:pt x="583" y="3870"/>
                    </a:lnTo>
                    <a:lnTo>
                      <a:pt x="598" y="3898"/>
                    </a:lnTo>
                    <a:lnTo>
                      <a:pt x="617" y="3924"/>
                    </a:lnTo>
                    <a:lnTo>
                      <a:pt x="630" y="3941"/>
                    </a:lnTo>
                    <a:lnTo>
                      <a:pt x="652" y="3947"/>
                    </a:lnTo>
                    <a:lnTo>
                      <a:pt x="678" y="3937"/>
                    </a:lnTo>
                    <a:lnTo>
                      <a:pt x="696" y="3909"/>
                    </a:lnTo>
                    <a:lnTo>
                      <a:pt x="710" y="3878"/>
                    </a:lnTo>
                    <a:lnTo>
                      <a:pt x="725" y="3840"/>
                    </a:lnTo>
                    <a:lnTo>
                      <a:pt x="730" y="3801"/>
                    </a:lnTo>
                    <a:lnTo>
                      <a:pt x="736" y="3760"/>
                    </a:lnTo>
                    <a:lnTo>
                      <a:pt x="739" y="3718"/>
                    </a:lnTo>
                    <a:lnTo>
                      <a:pt x="736" y="3682"/>
                    </a:lnTo>
                    <a:lnTo>
                      <a:pt x="729" y="3640"/>
                    </a:lnTo>
                    <a:lnTo>
                      <a:pt x="710" y="3596"/>
                    </a:lnTo>
                    <a:lnTo>
                      <a:pt x="690" y="3559"/>
                    </a:lnTo>
                    <a:lnTo>
                      <a:pt x="667" y="3527"/>
                    </a:lnTo>
                    <a:lnTo>
                      <a:pt x="640" y="3492"/>
                    </a:lnTo>
                    <a:lnTo>
                      <a:pt x="617" y="3460"/>
                    </a:lnTo>
                    <a:lnTo>
                      <a:pt x="597" y="3418"/>
                    </a:lnTo>
                    <a:lnTo>
                      <a:pt x="583" y="3382"/>
                    </a:lnTo>
                    <a:lnTo>
                      <a:pt x="554" y="3174"/>
                    </a:lnTo>
                    <a:lnTo>
                      <a:pt x="554" y="2964"/>
                    </a:lnTo>
                    <a:lnTo>
                      <a:pt x="569" y="2757"/>
                    </a:lnTo>
                    <a:lnTo>
                      <a:pt x="583" y="2546"/>
                    </a:lnTo>
                    <a:lnTo>
                      <a:pt x="589" y="2358"/>
                    </a:lnTo>
                    <a:lnTo>
                      <a:pt x="598" y="2167"/>
                    </a:lnTo>
                    <a:lnTo>
                      <a:pt x="613" y="1980"/>
                    </a:lnTo>
                    <a:lnTo>
                      <a:pt x="638" y="1791"/>
                    </a:lnTo>
                    <a:lnTo>
                      <a:pt x="646" y="1732"/>
                    </a:lnTo>
                    <a:lnTo>
                      <a:pt x="655" y="1671"/>
                    </a:lnTo>
                    <a:lnTo>
                      <a:pt x="664" y="1603"/>
                    </a:lnTo>
                    <a:lnTo>
                      <a:pt x="678" y="1542"/>
                    </a:lnTo>
                    <a:lnTo>
                      <a:pt x="687" y="1487"/>
                    </a:lnTo>
                    <a:lnTo>
                      <a:pt x="709" y="1429"/>
                    </a:lnTo>
                    <a:lnTo>
                      <a:pt x="730" y="1381"/>
                    </a:lnTo>
                    <a:lnTo>
                      <a:pt x="764" y="1337"/>
                    </a:lnTo>
                    <a:lnTo>
                      <a:pt x="800" y="1307"/>
                    </a:lnTo>
                    <a:lnTo>
                      <a:pt x="842" y="1284"/>
                    </a:lnTo>
                    <a:lnTo>
                      <a:pt x="883" y="1263"/>
                    </a:lnTo>
                    <a:lnTo>
                      <a:pt x="929" y="1253"/>
                    </a:lnTo>
                    <a:lnTo>
                      <a:pt x="975" y="1249"/>
                    </a:lnTo>
                    <a:lnTo>
                      <a:pt x="1014" y="1256"/>
                    </a:lnTo>
                    <a:lnTo>
                      <a:pt x="1055" y="1275"/>
                    </a:lnTo>
                    <a:lnTo>
                      <a:pt x="1090" y="1299"/>
                    </a:lnTo>
                    <a:lnTo>
                      <a:pt x="1162" y="1378"/>
                    </a:lnTo>
                    <a:lnTo>
                      <a:pt x="1162" y="1226"/>
                    </a:lnTo>
                    <a:lnTo>
                      <a:pt x="1075" y="927"/>
                    </a:lnTo>
                    <a:lnTo>
                      <a:pt x="1067" y="880"/>
                    </a:lnTo>
                    <a:lnTo>
                      <a:pt x="1067" y="830"/>
                    </a:lnTo>
                    <a:lnTo>
                      <a:pt x="1075" y="776"/>
                    </a:lnTo>
                    <a:lnTo>
                      <a:pt x="1089" y="728"/>
                    </a:lnTo>
                    <a:lnTo>
                      <a:pt x="1106" y="682"/>
                    </a:lnTo>
                    <a:lnTo>
                      <a:pt x="1128" y="641"/>
                    </a:lnTo>
                    <a:lnTo>
                      <a:pt x="1160" y="608"/>
                    </a:lnTo>
                    <a:lnTo>
                      <a:pt x="1189" y="585"/>
                    </a:lnTo>
                    <a:lnTo>
                      <a:pt x="1218" y="576"/>
                    </a:lnTo>
                    <a:lnTo>
                      <a:pt x="1248" y="572"/>
                    </a:lnTo>
                    <a:lnTo>
                      <a:pt x="1283" y="579"/>
                    </a:lnTo>
                    <a:lnTo>
                      <a:pt x="1313" y="592"/>
                    </a:lnTo>
                    <a:lnTo>
                      <a:pt x="1343" y="612"/>
                    </a:lnTo>
                    <a:lnTo>
                      <a:pt x="1371" y="635"/>
                    </a:lnTo>
                    <a:lnTo>
                      <a:pt x="1396" y="663"/>
                    </a:lnTo>
                    <a:lnTo>
                      <a:pt x="1417" y="693"/>
                    </a:lnTo>
                    <a:lnTo>
                      <a:pt x="1421" y="728"/>
                    </a:lnTo>
                    <a:lnTo>
                      <a:pt x="1421" y="760"/>
                    </a:lnTo>
                    <a:lnTo>
                      <a:pt x="1418" y="799"/>
                    </a:lnTo>
                    <a:lnTo>
                      <a:pt x="1406" y="830"/>
                    </a:lnTo>
                    <a:lnTo>
                      <a:pt x="1400" y="869"/>
                    </a:lnTo>
                    <a:lnTo>
                      <a:pt x="1391" y="901"/>
                    </a:lnTo>
                    <a:lnTo>
                      <a:pt x="1391" y="933"/>
                    </a:lnTo>
                    <a:lnTo>
                      <a:pt x="1401" y="962"/>
                    </a:lnTo>
                    <a:lnTo>
                      <a:pt x="1409" y="975"/>
                    </a:lnTo>
                    <a:lnTo>
                      <a:pt x="1418" y="986"/>
                    </a:lnTo>
                    <a:lnTo>
                      <a:pt x="1429" y="994"/>
                    </a:lnTo>
                    <a:lnTo>
                      <a:pt x="1441" y="1002"/>
                    </a:lnTo>
                    <a:lnTo>
                      <a:pt x="1456" y="1005"/>
                    </a:lnTo>
                    <a:lnTo>
                      <a:pt x="1467" y="1007"/>
                    </a:lnTo>
                    <a:lnTo>
                      <a:pt x="1478" y="1005"/>
                    </a:lnTo>
                    <a:lnTo>
                      <a:pt x="1487" y="998"/>
                    </a:lnTo>
                    <a:lnTo>
                      <a:pt x="1515" y="940"/>
                    </a:lnTo>
                    <a:lnTo>
                      <a:pt x="1515" y="864"/>
                    </a:lnTo>
                    <a:lnTo>
                      <a:pt x="1504" y="776"/>
                    </a:lnTo>
                    <a:lnTo>
                      <a:pt x="1487" y="693"/>
                    </a:lnTo>
                    <a:lnTo>
                      <a:pt x="1479" y="646"/>
                    </a:lnTo>
                    <a:lnTo>
                      <a:pt x="1471" y="599"/>
                    </a:lnTo>
                    <a:lnTo>
                      <a:pt x="1456" y="553"/>
                    </a:lnTo>
                    <a:lnTo>
                      <a:pt x="1429" y="512"/>
                    </a:lnTo>
                    <a:lnTo>
                      <a:pt x="1406" y="482"/>
                    </a:lnTo>
                    <a:lnTo>
                      <a:pt x="1381" y="456"/>
                    </a:lnTo>
                    <a:lnTo>
                      <a:pt x="1354" y="435"/>
                    </a:lnTo>
                    <a:lnTo>
                      <a:pt x="1325" y="419"/>
                    </a:lnTo>
                    <a:lnTo>
                      <a:pt x="1294" y="405"/>
                    </a:lnTo>
                    <a:lnTo>
                      <a:pt x="1265" y="399"/>
                    </a:lnTo>
                    <a:lnTo>
                      <a:pt x="1237" y="393"/>
                    </a:lnTo>
                    <a:lnTo>
                      <a:pt x="1205" y="393"/>
                    </a:lnTo>
                    <a:lnTo>
                      <a:pt x="1165" y="412"/>
                    </a:lnTo>
                    <a:lnTo>
                      <a:pt x="1128" y="451"/>
                    </a:lnTo>
                    <a:lnTo>
                      <a:pt x="1092" y="502"/>
                    </a:lnTo>
                    <a:lnTo>
                      <a:pt x="1058" y="553"/>
                    </a:lnTo>
                    <a:lnTo>
                      <a:pt x="1024" y="595"/>
                    </a:lnTo>
                    <a:lnTo>
                      <a:pt x="994" y="630"/>
                    </a:lnTo>
                    <a:lnTo>
                      <a:pt x="963" y="638"/>
                    </a:lnTo>
                    <a:lnTo>
                      <a:pt x="934" y="622"/>
                    </a:lnTo>
                    <a:lnTo>
                      <a:pt x="931" y="604"/>
                    </a:lnTo>
                    <a:lnTo>
                      <a:pt x="940" y="588"/>
                    </a:lnTo>
                    <a:lnTo>
                      <a:pt x="951" y="567"/>
                    </a:lnTo>
                    <a:lnTo>
                      <a:pt x="963" y="548"/>
                    </a:lnTo>
                    <a:lnTo>
                      <a:pt x="983" y="517"/>
                    </a:lnTo>
                    <a:lnTo>
                      <a:pt x="1000" y="482"/>
                    </a:lnTo>
                    <a:lnTo>
                      <a:pt x="1023" y="451"/>
                    </a:lnTo>
                    <a:lnTo>
                      <a:pt x="1044" y="419"/>
                    </a:lnTo>
                    <a:lnTo>
                      <a:pt x="1067" y="389"/>
                    </a:lnTo>
                    <a:lnTo>
                      <a:pt x="1092" y="366"/>
                    </a:lnTo>
                    <a:lnTo>
                      <a:pt x="1118" y="341"/>
                    </a:lnTo>
                    <a:lnTo>
                      <a:pt x="1148" y="318"/>
                    </a:lnTo>
                    <a:lnTo>
                      <a:pt x="1174" y="303"/>
                    </a:lnTo>
                    <a:lnTo>
                      <a:pt x="1199" y="287"/>
                    </a:lnTo>
                    <a:lnTo>
                      <a:pt x="1225" y="271"/>
                    </a:lnTo>
                    <a:lnTo>
                      <a:pt x="1248" y="258"/>
                    </a:lnTo>
                    <a:lnTo>
                      <a:pt x="1279" y="251"/>
                    </a:lnTo>
                    <a:lnTo>
                      <a:pt x="1305" y="247"/>
                    </a:lnTo>
                    <a:lnTo>
                      <a:pt x="1332" y="244"/>
                    </a:lnTo>
                    <a:lnTo>
                      <a:pt x="1358" y="247"/>
                    </a:lnTo>
                    <a:lnTo>
                      <a:pt x="1374" y="248"/>
                    </a:lnTo>
                    <a:lnTo>
                      <a:pt x="1386" y="256"/>
                    </a:lnTo>
                    <a:lnTo>
                      <a:pt x="1400" y="263"/>
                    </a:lnTo>
                    <a:lnTo>
                      <a:pt x="1412" y="271"/>
                    </a:lnTo>
                    <a:lnTo>
                      <a:pt x="1424" y="283"/>
                    </a:lnTo>
                    <a:lnTo>
                      <a:pt x="1435" y="295"/>
                    </a:lnTo>
                    <a:lnTo>
                      <a:pt x="1447" y="306"/>
                    </a:lnTo>
                    <a:lnTo>
                      <a:pt x="1461" y="318"/>
                    </a:lnTo>
                    <a:lnTo>
                      <a:pt x="1483" y="353"/>
                    </a:lnTo>
                    <a:lnTo>
                      <a:pt x="1499" y="389"/>
                    </a:lnTo>
                    <a:lnTo>
                      <a:pt x="1515" y="431"/>
                    </a:lnTo>
                    <a:lnTo>
                      <a:pt x="1530" y="47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191" name="Freeform 15">
                <a:extLst>
                  <a:ext uri="{FF2B5EF4-FFF2-40B4-BE49-F238E27FC236}">
                    <a16:creationId xmlns:a16="http://schemas.microsoft.com/office/drawing/2014/main" id="{25D387F1-1CB1-8D4A-9F02-ED932C456556}"/>
                  </a:ext>
                </a:extLst>
              </p:cNvPr>
              <p:cNvSpPr>
                <a:spLocks/>
              </p:cNvSpPr>
              <p:nvPr/>
            </p:nvSpPr>
            <p:spPr bwMode="auto">
              <a:xfrm>
                <a:off x="3444" y="2328"/>
                <a:ext cx="710" cy="1234"/>
              </a:xfrm>
              <a:custGeom>
                <a:avLst/>
                <a:gdLst>
                  <a:gd name="T0" fmla="*/ 1 w 1420"/>
                  <a:gd name="T1" fmla="*/ 0 h 3700"/>
                  <a:gd name="T2" fmla="*/ 1 w 1420"/>
                  <a:gd name="T3" fmla="*/ 0 h 3700"/>
                  <a:gd name="T4" fmla="*/ 1 w 1420"/>
                  <a:gd name="T5" fmla="*/ 0 h 3700"/>
                  <a:gd name="T6" fmla="*/ 1 w 1420"/>
                  <a:gd name="T7" fmla="*/ 0 h 3700"/>
                  <a:gd name="T8" fmla="*/ 1 w 1420"/>
                  <a:gd name="T9" fmla="*/ 0 h 3700"/>
                  <a:gd name="T10" fmla="*/ 1 w 1420"/>
                  <a:gd name="T11" fmla="*/ 0 h 3700"/>
                  <a:gd name="T12" fmla="*/ 1 w 1420"/>
                  <a:gd name="T13" fmla="*/ 0 h 3700"/>
                  <a:gd name="T14" fmla="*/ 1 w 1420"/>
                  <a:gd name="T15" fmla="*/ 0 h 3700"/>
                  <a:gd name="T16" fmla="*/ 1 w 1420"/>
                  <a:gd name="T17" fmla="*/ 0 h 3700"/>
                  <a:gd name="T18" fmla="*/ 1 w 1420"/>
                  <a:gd name="T19" fmla="*/ 0 h 3700"/>
                  <a:gd name="T20" fmla="*/ 1 w 1420"/>
                  <a:gd name="T21" fmla="*/ 0 h 3700"/>
                  <a:gd name="T22" fmla="*/ 1 w 1420"/>
                  <a:gd name="T23" fmla="*/ 0 h 3700"/>
                  <a:gd name="T24" fmla="*/ 1 w 1420"/>
                  <a:gd name="T25" fmla="*/ 0 h 3700"/>
                  <a:gd name="T26" fmla="*/ 1 w 1420"/>
                  <a:gd name="T27" fmla="*/ 0 h 3700"/>
                  <a:gd name="T28" fmla="*/ 1 w 1420"/>
                  <a:gd name="T29" fmla="*/ 0 h 3700"/>
                  <a:gd name="T30" fmla="*/ 0 w 1420"/>
                  <a:gd name="T31" fmla="*/ 0 h 3700"/>
                  <a:gd name="T32" fmla="*/ 1 w 1420"/>
                  <a:gd name="T33" fmla="*/ 0 h 3700"/>
                  <a:gd name="T34" fmla="*/ 1 w 1420"/>
                  <a:gd name="T35" fmla="*/ 0 h 3700"/>
                  <a:gd name="T36" fmla="*/ 1 w 1420"/>
                  <a:gd name="T37" fmla="*/ 0 h 3700"/>
                  <a:gd name="T38" fmla="*/ 1 w 1420"/>
                  <a:gd name="T39" fmla="*/ 0 h 3700"/>
                  <a:gd name="T40" fmla="*/ 1 w 1420"/>
                  <a:gd name="T41" fmla="*/ 0 h 3700"/>
                  <a:gd name="T42" fmla="*/ 1 w 1420"/>
                  <a:gd name="T43" fmla="*/ 0 h 3700"/>
                  <a:gd name="T44" fmla="*/ 1 w 1420"/>
                  <a:gd name="T45" fmla="*/ 0 h 3700"/>
                  <a:gd name="T46" fmla="*/ 1 w 1420"/>
                  <a:gd name="T47" fmla="*/ 0 h 3700"/>
                  <a:gd name="T48" fmla="*/ 1 w 1420"/>
                  <a:gd name="T49" fmla="*/ 0 h 3700"/>
                  <a:gd name="T50" fmla="*/ 1 w 1420"/>
                  <a:gd name="T51" fmla="*/ 0 h 3700"/>
                  <a:gd name="T52" fmla="*/ 1 w 1420"/>
                  <a:gd name="T53" fmla="*/ 0 h 3700"/>
                  <a:gd name="T54" fmla="*/ 1 w 1420"/>
                  <a:gd name="T55" fmla="*/ 0 h 3700"/>
                  <a:gd name="T56" fmla="*/ 1 w 1420"/>
                  <a:gd name="T57" fmla="*/ 0 h 3700"/>
                  <a:gd name="T58" fmla="*/ 1 w 1420"/>
                  <a:gd name="T59" fmla="*/ 0 h 3700"/>
                  <a:gd name="T60" fmla="*/ 1 w 1420"/>
                  <a:gd name="T61" fmla="*/ 0 h 3700"/>
                  <a:gd name="T62" fmla="*/ 1 w 1420"/>
                  <a:gd name="T63" fmla="*/ 0 h 3700"/>
                  <a:gd name="T64" fmla="*/ 1 w 1420"/>
                  <a:gd name="T65" fmla="*/ 0 h 3700"/>
                  <a:gd name="T66" fmla="*/ 1 w 1420"/>
                  <a:gd name="T67" fmla="*/ 0 h 3700"/>
                  <a:gd name="T68" fmla="*/ 1 w 1420"/>
                  <a:gd name="T69" fmla="*/ 0 h 3700"/>
                  <a:gd name="T70" fmla="*/ 1 w 1420"/>
                  <a:gd name="T71" fmla="*/ 0 h 3700"/>
                  <a:gd name="T72" fmla="*/ 1 w 1420"/>
                  <a:gd name="T73" fmla="*/ 0 h 3700"/>
                  <a:gd name="T74" fmla="*/ 1 w 1420"/>
                  <a:gd name="T75" fmla="*/ 0 h 3700"/>
                  <a:gd name="T76" fmla="*/ 1 w 1420"/>
                  <a:gd name="T77" fmla="*/ 0 h 3700"/>
                  <a:gd name="T78" fmla="*/ 1 w 1420"/>
                  <a:gd name="T79" fmla="*/ 0 h 3700"/>
                  <a:gd name="T80" fmla="*/ 1 w 1420"/>
                  <a:gd name="T81" fmla="*/ 0 h 3700"/>
                  <a:gd name="T82" fmla="*/ 1 w 1420"/>
                  <a:gd name="T83" fmla="*/ 0 h 3700"/>
                  <a:gd name="T84" fmla="*/ 1 w 1420"/>
                  <a:gd name="T85" fmla="*/ 0 h 3700"/>
                  <a:gd name="T86" fmla="*/ 1 w 1420"/>
                  <a:gd name="T87" fmla="*/ 0 h 3700"/>
                  <a:gd name="T88" fmla="*/ 1 w 1420"/>
                  <a:gd name="T89" fmla="*/ 0 h 3700"/>
                  <a:gd name="T90" fmla="*/ 1 w 1420"/>
                  <a:gd name="T91" fmla="*/ 0 h 3700"/>
                  <a:gd name="T92" fmla="*/ 1 w 1420"/>
                  <a:gd name="T93" fmla="*/ 0 h 37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20"/>
                  <a:gd name="T142" fmla="*/ 0 h 3700"/>
                  <a:gd name="T143" fmla="*/ 1420 w 1420"/>
                  <a:gd name="T144" fmla="*/ 3700 h 37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20" h="3700">
                    <a:moveTo>
                      <a:pt x="1254" y="803"/>
                    </a:moveTo>
                    <a:lnTo>
                      <a:pt x="1233" y="734"/>
                    </a:lnTo>
                    <a:lnTo>
                      <a:pt x="1212" y="664"/>
                    </a:lnTo>
                    <a:lnTo>
                      <a:pt x="1195" y="597"/>
                    </a:lnTo>
                    <a:lnTo>
                      <a:pt x="1178" y="528"/>
                    </a:lnTo>
                    <a:lnTo>
                      <a:pt x="1157" y="461"/>
                    </a:lnTo>
                    <a:lnTo>
                      <a:pt x="1137" y="390"/>
                    </a:lnTo>
                    <a:lnTo>
                      <a:pt x="1111" y="332"/>
                    </a:lnTo>
                    <a:lnTo>
                      <a:pt x="1080" y="272"/>
                    </a:lnTo>
                    <a:lnTo>
                      <a:pt x="1058" y="238"/>
                    </a:lnTo>
                    <a:lnTo>
                      <a:pt x="1035" y="203"/>
                    </a:lnTo>
                    <a:lnTo>
                      <a:pt x="1011" y="168"/>
                    </a:lnTo>
                    <a:lnTo>
                      <a:pt x="988" y="139"/>
                    </a:lnTo>
                    <a:lnTo>
                      <a:pt x="959" y="109"/>
                    </a:lnTo>
                    <a:lnTo>
                      <a:pt x="933" y="85"/>
                    </a:lnTo>
                    <a:lnTo>
                      <a:pt x="899" y="62"/>
                    </a:lnTo>
                    <a:lnTo>
                      <a:pt x="868" y="46"/>
                    </a:lnTo>
                    <a:lnTo>
                      <a:pt x="821" y="30"/>
                    </a:lnTo>
                    <a:lnTo>
                      <a:pt x="777" y="14"/>
                    </a:lnTo>
                    <a:lnTo>
                      <a:pt x="732" y="4"/>
                    </a:lnTo>
                    <a:lnTo>
                      <a:pt x="683" y="0"/>
                    </a:lnTo>
                    <a:lnTo>
                      <a:pt x="636" y="0"/>
                    </a:lnTo>
                    <a:lnTo>
                      <a:pt x="586" y="11"/>
                    </a:lnTo>
                    <a:lnTo>
                      <a:pt x="542" y="27"/>
                    </a:lnTo>
                    <a:lnTo>
                      <a:pt x="498" y="46"/>
                    </a:lnTo>
                    <a:lnTo>
                      <a:pt x="445" y="85"/>
                    </a:lnTo>
                    <a:lnTo>
                      <a:pt x="395" y="135"/>
                    </a:lnTo>
                    <a:lnTo>
                      <a:pt x="352" y="191"/>
                    </a:lnTo>
                    <a:lnTo>
                      <a:pt x="311" y="256"/>
                    </a:lnTo>
                    <a:lnTo>
                      <a:pt x="271" y="323"/>
                    </a:lnTo>
                    <a:lnTo>
                      <a:pt x="238" y="390"/>
                    </a:lnTo>
                    <a:lnTo>
                      <a:pt x="204" y="465"/>
                    </a:lnTo>
                    <a:lnTo>
                      <a:pt x="170" y="538"/>
                    </a:lnTo>
                    <a:lnTo>
                      <a:pt x="143" y="609"/>
                    </a:lnTo>
                    <a:lnTo>
                      <a:pt x="119" y="678"/>
                    </a:lnTo>
                    <a:lnTo>
                      <a:pt x="96" y="757"/>
                    </a:lnTo>
                    <a:lnTo>
                      <a:pt x="76" y="831"/>
                    </a:lnTo>
                    <a:lnTo>
                      <a:pt x="58" y="906"/>
                    </a:lnTo>
                    <a:lnTo>
                      <a:pt x="41" y="983"/>
                    </a:lnTo>
                    <a:lnTo>
                      <a:pt x="30" y="1066"/>
                    </a:lnTo>
                    <a:lnTo>
                      <a:pt x="18" y="1141"/>
                    </a:lnTo>
                    <a:lnTo>
                      <a:pt x="2" y="1319"/>
                    </a:lnTo>
                    <a:lnTo>
                      <a:pt x="0" y="1495"/>
                    </a:lnTo>
                    <a:lnTo>
                      <a:pt x="2" y="1675"/>
                    </a:lnTo>
                    <a:lnTo>
                      <a:pt x="4" y="1854"/>
                    </a:lnTo>
                    <a:lnTo>
                      <a:pt x="2" y="2043"/>
                    </a:lnTo>
                    <a:lnTo>
                      <a:pt x="0" y="2231"/>
                    </a:lnTo>
                    <a:lnTo>
                      <a:pt x="0" y="2414"/>
                    </a:lnTo>
                    <a:lnTo>
                      <a:pt x="4" y="2608"/>
                    </a:lnTo>
                    <a:lnTo>
                      <a:pt x="7" y="2714"/>
                    </a:lnTo>
                    <a:lnTo>
                      <a:pt x="9" y="2816"/>
                    </a:lnTo>
                    <a:lnTo>
                      <a:pt x="14" y="2926"/>
                    </a:lnTo>
                    <a:lnTo>
                      <a:pt x="21" y="3035"/>
                    </a:lnTo>
                    <a:lnTo>
                      <a:pt x="27" y="3138"/>
                    </a:lnTo>
                    <a:lnTo>
                      <a:pt x="39" y="3239"/>
                    </a:lnTo>
                    <a:lnTo>
                      <a:pt x="60" y="3341"/>
                    </a:lnTo>
                    <a:lnTo>
                      <a:pt x="87" y="3442"/>
                    </a:lnTo>
                    <a:lnTo>
                      <a:pt x="104" y="3480"/>
                    </a:lnTo>
                    <a:lnTo>
                      <a:pt x="119" y="3523"/>
                    </a:lnTo>
                    <a:lnTo>
                      <a:pt x="134" y="3570"/>
                    </a:lnTo>
                    <a:lnTo>
                      <a:pt x="155" y="3609"/>
                    </a:lnTo>
                    <a:lnTo>
                      <a:pt x="177" y="3641"/>
                    </a:lnTo>
                    <a:lnTo>
                      <a:pt x="200" y="3673"/>
                    </a:lnTo>
                    <a:lnTo>
                      <a:pt x="228" y="3691"/>
                    </a:lnTo>
                    <a:lnTo>
                      <a:pt x="257" y="3700"/>
                    </a:lnTo>
                    <a:lnTo>
                      <a:pt x="274" y="3700"/>
                    </a:lnTo>
                    <a:lnTo>
                      <a:pt x="292" y="3696"/>
                    </a:lnTo>
                    <a:lnTo>
                      <a:pt x="306" y="3684"/>
                    </a:lnTo>
                    <a:lnTo>
                      <a:pt x="321" y="3668"/>
                    </a:lnTo>
                    <a:lnTo>
                      <a:pt x="335" y="3649"/>
                    </a:lnTo>
                    <a:lnTo>
                      <a:pt x="346" y="3626"/>
                    </a:lnTo>
                    <a:lnTo>
                      <a:pt x="360" y="3613"/>
                    </a:lnTo>
                    <a:lnTo>
                      <a:pt x="370" y="3590"/>
                    </a:lnTo>
                    <a:lnTo>
                      <a:pt x="386" y="3567"/>
                    </a:lnTo>
                    <a:lnTo>
                      <a:pt x="403" y="3535"/>
                    </a:lnTo>
                    <a:lnTo>
                      <a:pt x="415" y="3504"/>
                    </a:lnTo>
                    <a:lnTo>
                      <a:pt x="427" y="3474"/>
                    </a:lnTo>
                    <a:lnTo>
                      <a:pt x="441" y="3446"/>
                    </a:lnTo>
                    <a:lnTo>
                      <a:pt x="452" y="3414"/>
                    </a:lnTo>
                    <a:lnTo>
                      <a:pt x="469" y="3391"/>
                    </a:lnTo>
                    <a:lnTo>
                      <a:pt x="487" y="3364"/>
                    </a:lnTo>
                    <a:lnTo>
                      <a:pt x="501" y="3343"/>
                    </a:lnTo>
                    <a:lnTo>
                      <a:pt x="516" y="3332"/>
                    </a:lnTo>
                    <a:lnTo>
                      <a:pt x="536" y="3320"/>
                    </a:lnTo>
                    <a:lnTo>
                      <a:pt x="554" y="3309"/>
                    </a:lnTo>
                    <a:lnTo>
                      <a:pt x="573" y="3294"/>
                    </a:lnTo>
                    <a:lnTo>
                      <a:pt x="593" y="3285"/>
                    </a:lnTo>
                    <a:lnTo>
                      <a:pt x="612" y="3267"/>
                    </a:lnTo>
                    <a:lnTo>
                      <a:pt x="628" y="3249"/>
                    </a:lnTo>
                    <a:lnTo>
                      <a:pt x="648" y="3222"/>
                    </a:lnTo>
                    <a:lnTo>
                      <a:pt x="665" y="3184"/>
                    </a:lnTo>
                    <a:lnTo>
                      <a:pt x="678" y="3148"/>
                    </a:lnTo>
                    <a:lnTo>
                      <a:pt x="692" y="3110"/>
                    </a:lnTo>
                    <a:lnTo>
                      <a:pt x="707" y="3074"/>
                    </a:lnTo>
                    <a:lnTo>
                      <a:pt x="727" y="3039"/>
                    </a:lnTo>
                    <a:lnTo>
                      <a:pt x="744" y="3011"/>
                    </a:lnTo>
                    <a:lnTo>
                      <a:pt x="770" y="2984"/>
                    </a:lnTo>
                    <a:lnTo>
                      <a:pt x="804" y="2962"/>
                    </a:lnTo>
                    <a:lnTo>
                      <a:pt x="839" y="2949"/>
                    </a:lnTo>
                    <a:lnTo>
                      <a:pt x="879" y="2940"/>
                    </a:lnTo>
                    <a:lnTo>
                      <a:pt x="921" y="2940"/>
                    </a:lnTo>
                    <a:lnTo>
                      <a:pt x="960" y="2940"/>
                    </a:lnTo>
                    <a:lnTo>
                      <a:pt x="1002" y="2940"/>
                    </a:lnTo>
                    <a:lnTo>
                      <a:pt x="1038" y="2945"/>
                    </a:lnTo>
                    <a:lnTo>
                      <a:pt x="1080" y="2945"/>
                    </a:lnTo>
                    <a:lnTo>
                      <a:pt x="1100" y="2949"/>
                    </a:lnTo>
                    <a:lnTo>
                      <a:pt x="1124" y="2956"/>
                    </a:lnTo>
                    <a:lnTo>
                      <a:pt x="1141" y="2965"/>
                    </a:lnTo>
                    <a:lnTo>
                      <a:pt x="1166" y="2979"/>
                    </a:lnTo>
                    <a:lnTo>
                      <a:pt x="1186" y="2984"/>
                    </a:lnTo>
                    <a:lnTo>
                      <a:pt x="1208" y="2991"/>
                    </a:lnTo>
                    <a:lnTo>
                      <a:pt x="1233" y="2991"/>
                    </a:lnTo>
                    <a:lnTo>
                      <a:pt x="1254" y="2984"/>
                    </a:lnTo>
                    <a:lnTo>
                      <a:pt x="1281" y="2965"/>
                    </a:lnTo>
                    <a:lnTo>
                      <a:pt x="1305" y="2945"/>
                    </a:lnTo>
                    <a:lnTo>
                      <a:pt x="1328" y="2911"/>
                    </a:lnTo>
                    <a:lnTo>
                      <a:pt x="1348" y="2879"/>
                    </a:lnTo>
                    <a:lnTo>
                      <a:pt x="1369" y="2843"/>
                    </a:lnTo>
                    <a:lnTo>
                      <a:pt x="1385" y="2801"/>
                    </a:lnTo>
                    <a:lnTo>
                      <a:pt x="1397" y="2761"/>
                    </a:lnTo>
                    <a:lnTo>
                      <a:pt x="1406" y="2720"/>
                    </a:lnTo>
                    <a:lnTo>
                      <a:pt x="1420" y="2626"/>
                    </a:lnTo>
                    <a:lnTo>
                      <a:pt x="1420" y="2524"/>
                    </a:lnTo>
                    <a:lnTo>
                      <a:pt x="1411" y="2430"/>
                    </a:lnTo>
                    <a:lnTo>
                      <a:pt x="1395" y="2328"/>
                    </a:lnTo>
                    <a:lnTo>
                      <a:pt x="1376" y="2231"/>
                    </a:lnTo>
                    <a:lnTo>
                      <a:pt x="1359" y="2128"/>
                    </a:lnTo>
                    <a:lnTo>
                      <a:pt x="1344" y="2031"/>
                    </a:lnTo>
                    <a:lnTo>
                      <a:pt x="1337" y="1933"/>
                    </a:lnTo>
                    <a:lnTo>
                      <a:pt x="1340" y="1777"/>
                    </a:lnTo>
                    <a:lnTo>
                      <a:pt x="1344" y="1630"/>
                    </a:lnTo>
                    <a:lnTo>
                      <a:pt x="1354" y="1476"/>
                    </a:lnTo>
                    <a:lnTo>
                      <a:pt x="1348" y="1327"/>
                    </a:lnTo>
                    <a:lnTo>
                      <a:pt x="1340" y="1250"/>
                    </a:lnTo>
                    <a:lnTo>
                      <a:pt x="1325" y="1176"/>
                    </a:lnTo>
                    <a:lnTo>
                      <a:pt x="1307" y="1102"/>
                    </a:lnTo>
                    <a:lnTo>
                      <a:pt x="1293" y="1028"/>
                    </a:lnTo>
                    <a:lnTo>
                      <a:pt x="1282" y="961"/>
                    </a:lnTo>
                    <a:lnTo>
                      <a:pt x="1273" y="899"/>
                    </a:lnTo>
                    <a:lnTo>
                      <a:pt x="1262" y="831"/>
                    </a:lnTo>
                    <a:lnTo>
                      <a:pt x="1254" y="765"/>
                    </a:lnTo>
                    <a:lnTo>
                      <a:pt x="1254" y="803"/>
                    </a:lnTo>
                    <a:close/>
                  </a:path>
                </a:pathLst>
              </a:custGeom>
              <a:solidFill>
                <a:srgbClr val="EA898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192" name="Freeform 16">
                <a:extLst>
                  <a:ext uri="{FF2B5EF4-FFF2-40B4-BE49-F238E27FC236}">
                    <a16:creationId xmlns:a16="http://schemas.microsoft.com/office/drawing/2014/main" id="{C7A50B1D-CEDA-9243-967F-C0569CEB437F}"/>
                  </a:ext>
                </a:extLst>
              </p:cNvPr>
              <p:cNvSpPr>
                <a:spLocks/>
              </p:cNvSpPr>
              <p:nvPr/>
            </p:nvSpPr>
            <p:spPr bwMode="auto">
              <a:xfrm>
                <a:off x="3444" y="2328"/>
                <a:ext cx="710" cy="1234"/>
              </a:xfrm>
              <a:custGeom>
                <a:avLst/>
                <a:gdLst>
                  <a:gd name="T0" fmla="*/ 1 w 1420"/>
                  <a:gd name="T1" fmla="*/ 0 h 3700"/>
                  <a:gd name="T2" fmla="*/ 1 w 1420"/>
                  <a:gd name="T3" fmla="*/ 0 h 3700"/>
                  <a:gd name="T4" fmla="*/ 1 w 1420"/>
                  <a:gd name="T5" fmla="*/ 0 h 3700"/>
                  <a:gd name="T6" fmla="*/ 1 w 1420"/>
                  <a:gd name="T7" fmla="*/ 0 h 3700"/>
                  <a:gd name="T8" fmla="*/ 1 w 1420"/>
                  <a:gd name="T9" fmla="*/ 0 h 3700"/>
                  <a:gd name="T10" fmla="*/ 1 w 1420"/>
                  <a:gd name="T11" fmla="*/ 0 h 3700"/>
                  <a:gd name="T12" fmla="*/ 1 w 1420"/>
                  <a:gd name="T13" fmla="*/ 0 h 3700"/>
                  <a:gd name="T14" fmla="*/ 1 w 1420"/>
                  <a:gd name="T15" fmla="*/ 0 h 3700"/>
                  <a:gd name="T16" fmla="*/ 1 w 1420"/>
                  <a:gd name="T17" fmla="*/ 0 h 3700"/>
                  <a:gd name="T18" fmla="*/ 1 w 1420"/>
                  <a:gd name="T19" fmla="*/ 0 h 3700"/>
                  <a:gd name="T20" fmla="*/ 1 w 1420"/>
                  <a:gd name="T21" fmla="*/ 0 h 3700"/>
                  <a:gd name="T22" fmla="*/ 1 w 1420"/>
                  <a:gd name="T23" fmla="*/ 0 h 3700"/>
                  <a:gd name="T24" fmla="*/ 1 w 1420"/>
                  <a:gd name="T25" fmla="*/ 0 h 3700"/>
                  <a:gd name="T26" fmla="*/ 1 w 1420"/>
                  <a:gd name="T27" fmla="*/ 0 h 3700"/>
                  <a:gd name="T28" fmla="*/ 1 w 1420"/>
                  <a:gd name="T29" fmla="*/ 0 h 3700"/>
                  <a:gd name="T30" fmla="*/ 1 w 1420"/>
                  <a:gd name="T31" fmla="*/ 0 h 3700"/>
                  <a:gd name="T32" fmla="*/ 1 w 1420"/>
                  <a:gd name="T33" fmla="*/ 0 h 3700"/>
                  <a:gd name="T34" fmla="*/ 0 w 1420"/>
                  <a:gd name="T35" fmla="*/ 0 h 3700"/>
                  <a:gd name="T36" fmla="*/ 1 w 1420"/>
                  <a:gd name="T37" fmla="*/ 0 h 3700"/>
                  <a:gd name="T38" fmla="*/ 1 w 1420"/>
                  <a:gd name="T39" fmla="*/ 0 h 3700"/>
                  <a:gd name="T40" fmla="*/ 1 w 1420"/>
                  <a:gd name="T41" fmla="*/ 0 h 3700"/>
                  <a:gd name="T42" fmla="*/ 1 w 1420"/>
                  <a:gd name="T43" fmla="*/ 0 h 3700"/>
                  <a:gd name="T44" fmla="*/ 1 w 1420"/>
                  <a:gd name="T45" fmla="*/ 0 h 3700"/>
                  <a:gd name="T46" fmla="*/ 1 w 1420"/>
                  <a:gd name="T47" fmla="*/ 0 h 3700"/>
                  <a:gd name="T48" fmla="*/ 1 w 1420"/>
                  <a:gd name="T49" fmla="*/ 0 h 3700"/>
                  <a:gd name="T50" fmla="*/ 1 w 1420"/>
                  <a:gd name="T51" fmla="*/ 0 h 3700"/>
                  <a:gd name="T52" fmla="*/ 1 w 1420"/>
                  <a:gd name="T53" fmla="*/ 0 h 3700"/>
                  <a:gd name="T54" fmla="*/ 1 w 1420"/>
                  <a:gd name="T55" fmla="*/ 0 h 3700"/>
                  <a:gd name="T56" fmla="*/ 1 w 1420"/>
                  <a:gd name="T57" fmla="*/ 0 h 3700"/>
                  <a:gd name="T58" fmla="*/ 1 w 1420"/>
                  <a:gd name="T59" fmla="*/ 0 h 3700"/>
                  <a:gd name="T60" fmla="*/ 1 w 1420"/>
                  <a:gd name="T61" fmla="*/ 0 h 3700"/>
                  <a:gd name="T62" fmla="*/ 1 w 1420"/>
                  <a:gd name="T63" fmla="*/ 0 h 3700"/>
                  <a:gd name="T64" fmla="*/ 1 w 1420"/>
                  <a:gd name="T65" fmla="*/ 0 h 3700"/>
                  <a:gd name="T66" fmla="*/ 1 w 1420"/>
                  <a:gd name="T67" fmla="*/ 0 h 3700"/>
                  <a:gd name="T68" fmla="*/ 1 w 1420"/>
                  <a:gd name="T69" fmla="*/ 0 h 3700"/>
                  <a:gd name="T70" fmla="*/ 1 w 1420"/>
                  <a:gd name="T71" fmla="*/ 0 h 3700"/>
                  <a:gd name="T72" fmla="*/ 1 w 1420"/>
                  <a:gd name="T73" fmla="*/ 0 h 3700"/>
                  <a:gd name="T74" fmla="*/ 1 w 1420"/>
                  <a:gd name="T75" fmla="*/ 0 h 3700"/>
                  <a:gd name="T76" fmla="*/ 1 w 1420"/>
                  <a:gd name="T77" fmla="*/ 0 h 3700"/>
                  <a:gd name="T78" fmla="*/ 1 w 1420"/>
                  <a:gd name="T79" fmla="*/ 0 h 3700"/>
                  <a:gd name="T80" fmla="*/ 1 w 1420"/>
                  <a:gd name="T81" fmla="*/ 0 h 3700"/>
                  <a:gd name="T82" fmla="*/ 1 w 1420"/>
                  <a:gd name="T83" fmla="*/ 0 h 3700"/>
                  <a:gd name="T84" fmla="*/ 1 w 1420"/>
                  <a:gd name="T85" fmla="*/ 0 h 3700"/>
                  <a:gd name="T86" fmla="*/ 1 w 1420"/>
                  <a:gd name="T87" fmla="*/ 0 h 3700"/>
                  <a:gd name="T88" fmla="*/ 1 w 1420"/>
                  <a:gd name="T89" fmla="*/ 0 h 3700"/>
                  <a:gd name="T90" fmla="*/ 1 w 1420"/>
                  <a:gd name="T91" fmla="*/ 0 h 3700"/>
                  <a:gd name="T92" fmla="*/ 1 w 1420"/>
                  <a:gd name="T93" fmla="*/ 0 h 3700"/>
                  <a:gd name="T94" fmla="*/ 1 w 1420"/>
                  <a:gd name="T95" fmla="*/ 0 h 3700"/>
                  <a:gd name="T96" fmla="*/ 1 w 1420"/>
                  <a:gd name="T97" fmla="*/ 0 h 3700"/>
                  <a:gd name="T98" fmla="*/ 1 w 1420"/>
                  <a:gd name="T99" fmla="*/ 0 h 3700"/>
                  <a:gd name="T100" fmla="*/ 1 w 1420"/>
                  <a:gd name="T101" fmla="*/ 0 h 3700"/>
                  <a:gd name="T102" fmla="*/ 1 w 1420"/>
                  <a:gd name="T103" fmla="*/ 0 h 3700"/>
                  <a:gd name="T104" fmla="*/ 1 w 1420"/>
                  <a:gd name="T105" fmla="*/ 0 h 37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20"/>
                  <a:gd name="T160" fmla="*/ 0 h 3700"/>
                  <a:gd name="T161" fmla="*/ 1420 w 1420"/>
                  <a:gd name="T162" fmla="*/ 3700 h 37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20" h="3700">
                    <a:moveTo>
                      <a:pt x="1254" y="803"/>
                    </a:moveTo>
                    <a:lnTo>
                      <a:pt x="1254" y="803"/>
                    </a:lnTo>
                    <a:lnTo>
                      <a:pt x="1233" y="734"/>
                    </a:lnTo>
                    <a:lnTo>
                      <a:pt x="1212" y="664"/>
                    </a:lnTo>
                    <a:lnTo>
                      <a:pt x="1195" y="597"/>
                    </a:lnTo>
                    <a:lnTo>
                      <a:pt x="1178" y="528"/>
                    </a:lnTo>
                    <a:lnTo>
                      <a:pt x="1157" y="461"/>
                    </a:lnTo>
                    <a:lnTo>
                      <a:pt x="1137" y="390"/>
                    </a:lnTo>
                    <a:lnTo>
                      <a:pt x="1111" y="332"/>
                    </a:lnTo>
                    <a:lnTo>
                      <a:pt x="1080" y="272"/>
                    </a:lnTo>
                    <a:lnTo>
                      <a:pt x="1058" y="238"/>
                    </a:lnTo>
                    <a:lnTo>
                      <a:pt x="1035" y="203"/>
                    </a:lnTo>
                    <a:lnTo>
                      <a:pt x="1011" y="168"/>
                    </a:lnTo>
                    <a:lnTo>
                      <a:pt x="988" y="139"/>
                    </a:lnTo>
                    <a:lnTo>
                      <a:pt x="959" y="109"/>
                    </a:lnTo>
                    <a:lnTo>
                      <a:pt x="933" y="85"/>
                    </a:lnTo>
                    <a:lnTo>
                      <a:pt x="899" y="62"/>
                    </a:lnTo>
                    <a:lnTo>
                      <a:pt x="868" y="46"/>
                    </a:lnTo>
                    <a:lnTo>
                      <a:pt x="821" y="30"/>
                    </a:lnTo>
                    <a:lnTo>
                      <a:pt x="777" y="14"/>
                    </a:lnTo>
                    <a:lnTo>
                      <a:pt x="732" y="4"/>
                    </a:lnTo>
                    <a:lnTo>
                      <a:pt x="683" y="0"/>
                    </a:lnTo>
                    <a:lnTo>
                      <a:pt x="636" y="0"/>
                    </a:lnTo>
                    <a:lnTo>
                      <a:pt x="586" y="11"/>
                    </a:lnTo>
                    <a:lnTo>
                      <a:pt x="542" y="27"/>
                    </a:lnTo>
                    <a:lnTo>
                      <a:pt x="498" y="46"/>
                    </a:lnTo>
                    <a:lnTo>
                      <a:pt x="445" y="85"/>
                    </a:lnTo>
                    <a:lnTo>
                      <a:pt x="395" y="135"/>
                    </a:lnTo>
                    <a:lnTo>
                      <a:pt x="352" y="191"/>
                    </a:lnTo>
                    <a:lnTo>
                      <a:pt x="311" y="256"/>
                    </a:lnTo>
                    <a:lnTo>
                      <a:pt x="271" y="323"/>
                    </a:lnTo>
                    <a:lnTo>
                      <a:pt x="238" y="390"/>
                    </a:lnTo>
                    <a:lnTo>
                      <a:pt x="204" y="465"/>
                    </a:lnTo>
                    <a:lnTo>
                      <a:pt x="170" y="538"/>
                    </a:lnTo>
                    <a:lnTo>
                      <a:pt x="143" y="609"/>
                    </a:lnTo>
                    <a:lnTo>
                      <a:pt x="119" y="678"/>
                    </a:lnTo>
                    <a:lnTo>
                      <a:pt x="96" y="757"/>
                    </a:lnTo>
                    <a:lnTo>
                      <a:pt x="76" y="831"/>
                    </a:lnTo>
                    <a:lnTo>
                      <a:pt x="58" y="906"/>
                    </a:lnTo>
                    <a:lnTo>
                      <a:pt x="41" y="983"/>
                    </a:lnTo>
                    <a:lnTo>
                      <a:pt x="30" y="1066"/>
                    </a:lnTo>
                    <a:lnTo>
                      <a:pt x="18" y="1141"/>
                    </a:lnTo>
                    <a:lnTo>
                      <a:pt x="2" y="1319"/>
                    </a:lnTo>
                    <a:lnTo>
                      <a:pt x="0" y="1495"/>
                    </a:lnTo>
                    <a:lnTo>
                      <a:pt x="2" y="1675"/>
                    </a:lnTo>
                    <a:lnTo>
                      <a:pt x="4" y="1854"/>
                    </a:lnTo>
                    <a:lnTo>
                      <a:pt x="2" y="2043"/>
                    </a:lnTo>
                    <a:lnTo>
                      <a:pt x="0" y="2231"/>
                    </a:lnTo>
                    <a:lnTo>
                      <a:pt x="0" y="2414"/>
                    </a:lnTo>
                    <a:lnTo>
                      <a:pt x="4" y="2608"/>
                    </a:lnTo>
                    <a:lnTo>
                      <a:pt x="7" y="2714"/>
                    </a:lnTo>
                    <a:lnTo>
                      <a:pt x="9" y="2816"/>
                    </a:lnTo>
                    <a:lnTo>
                      <a:pt x="14" y="2926"/>
                    </a:lnTo>
                    <a:lnTo>
                      <a:pt x="21" y="3035"/>
                    </a:lnTo>
                    <a:lnTo>
                      <a:pt x="27" y="3138"/>
                    </a:lnTo>
                    <a:lnTo>
                      <a:pt x="39" y="3239"/>
                    </a:lnTo>
                    <a:lnTo>
                      <a:pt x="60" y="3341"/>
                    </a:lnTo>
                    <a:lnTo>
                      <a:pt x="87" y="3442"/>
                    </a:lnTo>
                    <a:lnTo>
                      <a:pt x="104" y="3480"/>
                    </a:lnTo>
                    <a:lnTo>
                      <a:pt x="119" y="3523"/>
                    </a:lnTo>
                    <a:lnTo>
                      <a:pt x="134" y="3570"/>
                    </a:lnTo>
                    <a:lnTo>
                      <a:pt x="155" y="3609"/>
                    </a:lnTo>
                    <a:lnTo>
                      <a:pt x="177" y="3641"/>
                    </a:lnTo>
                    <a:lnTo>
                      <a:pt x="200" y="3673"/>
                    </a:lnTo>
                    <a:lnTo>
                      <a:pt x="228" y="3691"/>
                    </a:lnTo>
                    <a:lnTo>
                      <a:pt x="257" y="3700"/>
                    </a:lnTo>
                    <a:lnTo>
                      <a:pt x="274" y="3700"/>
                    </a:lnTo>
                    <a:lnTo>
                      <a:pt x="292" y="3696"/>
                    </a:lnTo>
                    <a:lnTo>
                      <a:pt x="306" y="3684"/>
                    </a:lnTo>
                    <a:lnTo>
                      <a:pt x="321" y="3668"/>
                    </a:lnTo>
                    <a:lnTo>
                      <a:pt x="335" y="3649"/>
                    </a:lnTo>
                    <a:lnTo>
                      <a:pt x="346" y="3626"/>
                    </a:lnTo>
                    <a:lnTo>
                      <a:pt x="360" y="3613"/>
                    </a:lnTo>
                    <a:lnTo>
                      <a:pt x="370" y="3590"/>
                    </a:lnTo>
                    <a:lnTo>
                      <a:pt x="386" y="3567"/>
                    </a:lnTo>
                    <a:lnTo>
                      <a:pt x="403" y="3535"/>
                    </a:lnTo>
                    <a:lnTo>
                      <a:pt x="415" y="3504"/>
                    </a:lnTo>
                    <a:lnTo>
                      <a:pt x="427" y="3474"/>
                    </a:lnTo>
                    <a:lnTo>
                      <a:pt x="441" y="3446"/>
                    </a:lnTo>
                    <a:lnTo>
                      <a:pt x="452" y="3414"/>
                    </a:lnTo>
                    <a:lnTo>
                      <a:pt x="469" y="3391"/>
                    </a:lnTo>
                    <a:lnTo>
                      <a:pt x="487" y="3364"/>
                    </a:lnTo>
                    <a:lnTo>
                      <a:pt x="501" y="3343"/>
                    </a:lnTo>
                    <a:lnTo>
                      <a:pt x="516" y="3332"/>
                    </a:lnTo>
                    <a:lnTo>
                      <a:pt x="536" y="3320"/>
                    </a:lnTo>
                    <a:lnTo>
                      <a:pt x="554" y="3309"/>
                    </a:lnTo>
                    <a:lnTo>
                      <a:pt x="573" y="3294"/>
                    </a:lnTo>
                    <a:lnTo>
                      <a:pt x="593" y="3285"/>
                    </a:lnTo>
                    <a:lnTo>
                      <a:pt x="612" y="3267"/>
                    </a:lnTo>
                    <a:lnTo>
                      <a:pt x="628" y="3249"/>
                    </a:lnTo>
                    <a:lnTo>
                      <a:pt x="648" y="3222"/>
                    </a:lnTo>
                    <a:lnTo>
                      <a:pt x="665" y="3184"/>
                    </a:lnTo>
                    <a:lnTo>
                      <a:pt x="678" y="3148"/>
                    </a:lnTo>
                    <a:lnTo>
                      <a:pt x="692" y="3110"/>
                    </a:lnTo>
                    <a:lnTo>
                      <a:pt x="707" y="3074"/>
                    </a:lnTo>
                    <a:lnTo>
                      <a:pt x="727" y="3039"/>
                    </a:lnTo>
                    <a:lnTo>
                      <a:pt x="744" y="3011"/>
                    </a:lnTo>
                    <a:lnTo>
                      <a:pt x="770" y="2984"/>
                    </a:lnTo>
                    <a:lnTo>
                      <a:pt x="804" y="2962"/>
                    </a:lnTo>
                    <a:lnTo>
                      <a:pt x="839" y="2949"/>
                    </a:lnTo>
                    <a:lnTo>
                      <a:pt x="879" y="2940"/>
                    </a:lnTo>
                    <a:lnTo>
                      <a:pt x="921" y="2940"/>
                    </a:lnTo>
                    <a:lnTo>
                      <a:pt x="960" y="2940"/>
                    </a:lnTo>
                    <a:lnTo>
                      <a:pt x="1002" y="2940"/>
                    </a:lnTo>
                    <a:lnTo>
                      <a:pt x="1038" y="2945"/>
                    </a:lnTo>
                    <a:lnTo>
                      <a:pt x="1080" y="2945"/>
                    </a:lnTo>
                    <a:lnTo>
                      <a:pt x="1100" y="2949"/>
                    </a:lnTo>
                    <a:lnTo>
                      <a:pt x="1124" y="2956"/>
                    </a:lnTo>
                    <a:lnTo>
                      <a:pt x="1141" y="2965"/>
                    </a:lnTo>
                    <a:lnTo>
                      <a:pt x="1166" y="2979"/>
                    </a:lnTo>
                    <a:lnTo>
                      <a:pt x="1186" y="2984"/>
                    </a:lnTo>
                    <a:lnTo>
                      <a:pt x="1208" y="2991"/>
                    </a:lnTo>
                    <a:lnTo>
                      <a:pt x="1233" y="2991"/>
                    </a:lnTo>
                    <a:lnTo>
                      <a:pt x="1254" y="2984"/>
                    </a:lnTo>
                    <a:lnTo>
                      <a:pt x="1281" y="2965"/>
                    </a:lnTo>
                    <a:lnTo>
                      <a:pt x="1305" y="2945"/>
                    </a:lnTo>
                    <a:lnTo>
                      <a:pt x="1328" y="2911"/>
                    </a:lnTo>
                    <a:lnTo>
                      <a:pt x="1348" y="2879"/>
                    </a:lnTo>
                    <a:lnTo>
                      <a:pt x="1369" y="2843"/>
                    </a:lnTo>
                    <a:lnTo>
                      <a:pt x="1385" y="2801"/>
                    </a:lnTo>
                    <a:lnTo>
                      <a:pt x="1397" y="2761"/>
                    </a:lnTo>
                    <a:lnTo>
                      <a:pt x="1406" y="2720"/>
                    </a:lnTo>
                    <a:lnTo>
                      <a:pt x="1420" y="2626"/>
                    </a:lnTo>
                    <a:lnTo>
                      <a:pt x="1420" y="2524"/>
                    </a:lnTo>
                    <a:lnTo>
                      <a:pt x="1411" y="2430"/>
                    </a:lnTo>
                    <a:lnTo>
                      <a:pt x="1395" y="2328"/>
                    </a:lnTo>
                    <a:lnTo>
                      <a:pt x="1376" y="2231"/>
                    </a:lnTo>
                    <a:lnTo>
                      <a:pt x="1359" y="2128"/>
                    </a:lnTo>
                    <a:lnTo>
                      <a:pt x="1344" y="2031"/>
                    </a:lnTo>
                    <a:lnTo>
                      <a:pt x="1337" y="1933"/>
                    </a:lnTo>
                    <a:lnTo>
                      <a:pt x="1340" y="1777"/>
                    </a:lnTo>
                    <a:lnTo>
                      <a:pt x="1344" y="1630"/>
                    </a:lnTo>
                    <a:lnTo>
                      <a:pt x="1354" y="1476"/>
                    </a:lnTo>
                    <a:lnTo>
                      <a:pt x="1348" y="1327"/>
                    </a:lnTo>
                    <a:lnTo>
                      <a:pt x="1340" y="1250"/>
                    </a:lnTo>
                    <a:lnTo>
                      <a:pt x="1325" y="1176"/>
                    </a:lnTo>
                    <a:lnTo>
                      <a:pt x="1307" y="1102"/>
                    </a:lnTo>
                    <a:lnTo>
                      <a:pt x="1293" y="1028"/>
                    </a:lnTo>
                    <a:lnTo>
                      <a:pt x="1282" y="961"/>
                    </a:lnTo>
                    <a:lnTo>
                      <a:pt x="1273" y="899"/>
                    </a:lnTo>
                    <a:lnTo>
                      <a:pt x="1262" y="831"/>
                    </a:lnTo>
                    <a:lnTo>
                      <a:pt x="1254" y="76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193" name="Freeform 17">
                <a:extLst>
                  <a:ext uri="{FF2B5EF4-FFF2-40B4-BE49-F238E27FC236}">
                    <a16:creationId xmlns:a16="http://schemas.microsoft.com/office/drawing/2014/main" id="{20083A32-33B9-BF48-936C-5E3238CA5033}"/>
                  </a:ext>
                </a:extLst>
              </p:cNvPr>
              <p:cNvSpPr>
                <a:spLocks/>
              </p:cNvSpPr>
              <p:nvPr/>
            </p:nvSpPr>
            <p:spPr bwMode="auto">
              <a:xfrm>
                <a:off x="3474" y="2917"/>
                <a:ext cx="630" cy="143"/>
              </a:xfrm>
              <a:custGeom>
                <a:avLst/>
                <a:gdLst>
                  <a:gd name="T0" fmla="*/ 1 w 1260"/>
                  <a:gd name="T1" fmla="*/ 0 h 429"/>
                  <a:gd name="T2" fmla="*/ 1 w 1260"/>
                  <a:gd name="T3" fmla="*/ 0 h 429"/>
                  <a:gd name="T4" fmla="*/ 1 w 1260"/>
                  <a:gd name="T5" fmla="*/ 0 h 429"/>
                  <a:gd name="T6" fmla="*/ 1 w 1260"/>
                  <a:gd name="T7" fmla="*/ 0 h 429"/>
                  <a:gd name="T8" fmla="*/ 1 w 1260"/>
                  <a:gd name="T9" fmla="*/ 0 h 429"/>
                  <a:gd name="T10" fmla="*/ 1 w 1260"/>
                  <a:gd name="T11" fmla="*/ 0 h 429"/>
                  <a:gd name="T12" fmla="*/ 1 w 1260"/>
                  <a:gd name="T13" fmla="*/ 0 h 429"/>
                  <a:gd name="T14" fmla="*/ 1 w 1260"/>
                  <a:gd name="T15" fmla="*/ 0 h 429"/>
                  <a:gd name="T16" fmla="*/ 1 w 1260"/>
                  <a:gd name="T17" fmla="*/ 0 h 429"/>
                  <a:gd name="T18" fmla="*/ 1 w 1260"/>
                  <a:gd name="T19" fmla="*/ 0 h 429"/>
                  <a:gd name="T20" fmla="*/ 1 w 1260"/>
                  <a:gd name="T21" fmla="*/ 0 h 429"/>
                  <a:gd name="T22" fmla="*/ 1 w 1260"/>
                  <a:gd name="T23" fmla="*/ 0 h 429"/>
                  <a:gd name="T24" fmla="*/ 1 w 1260"/>
                  <a:gd name="T25" fmla="*/ 0 h 429"/>
                  <a:gd name="T26" fmla="*/ 1 w 1260"/>
                  <a:gd name="T27" fmla="*/ 0 h 429"/>
                  <a:gd name="T28" fmla="*/ 1 w 1260"/>
                  <a:gd name="T29" fmla="*/ 0 h 429"/>
                  <a:gd name="T30" fmla="*/ 1 w 1260"/>
                  <a:gd name="T31" fmla="*/ 0 h 429"/>
                  <a:gd name="T32" fmla="*/ 1 w 1260"/>
                  <a:gd name="T33" fmla="*/ 0 h 429"/>
                  <a:gd name="T34" fmla="*/ 1 w 1260"/>
                  <a:gd name="T35" fmla="*/ 0 h 429"/>
                  <a:gd name="T36" fmla="*/ 1 w 1260"/>
                  <a:gd name="T37" fmla="*/ 0 h 429"/>
                  <a:gd name="T38" fmla="*/ 1 w 1260"/>
                  <a:gd name="T39" fmla="*/ 0 h 429"/>
                  <a:gd name="T40" fmla="*/ 1 w 1260"/>
                  <a:gd name="T41" fmla="*/ 0 h 429"/>
                  <a:gd name="T42" fmla="*/ 1 w 1260"/>
                  <a:gd name="T43" fmla="*/ 0 h 429"/>
                  <a:gd name="T44" fmla="*/ 1 w 1260"/>
                  <a:gd name="T45" fmla="*/ 0 h 429"/>
                  <a:gd name="T46" fmla="*/ 1 w 1260"/>
                  <a:gd name="T47" fmla="*/ 0 h 429"/>
                  <a:gd name="T48" fmla="*/ 1 w 1260"/>
                  <a:gd name="T49" fmla="*/ 0 h 429"/>
                  <a:gd name="T50" fmla="*/ 1 w 1260"/>
                  <a:gd name="T51" fmla="*/ 0 h 429"/>
                  <a:gd name="T52" fmla="*/ 1 w 1260"/>
                  <a:gd name="T53" fmla="*/ 0 h 429"/>
                  <a:gd name="T54" fmla="*/ 1 w 1260"/>
                  <a:gd name="T55" fmla="*/ 0 h 429"/>
                  <a:gd name="T56" fmla="*/ 1 w 1260"/>
                  <a:gd name="T57" fmla="*/ 0 h 429"/>
                  <a:gd name="T58" fmla="*/ 1 w 1260"/>
                  <a:gd name="T59" fmla="*/ 0 h 429"/>
                  <a:gd name="T60" fmla="*/ 1 w 1260"/>
                  <a:gd name="T61" fmla="*/ 0 h 429"/>
                  <a:gd name="T62" fmla="*/ 1 w 1260"/>
                  <a:gd name="T63" fmla="*/ 0 h 429"/>
                  <a:gd name="T64" fmla="*/ 1 w 1260"/>
                  <a:gd name="T65" fmla="*/ 0 h 429"/>
                  <a:gd name="T66" fmla="*/ 1 w 1260"/>
                  <a:gd name="T67" fmla="*/ 0 h 429"/>
                  <a:gd name="T68" fmla="*/ 1 w 1260"/>
                  <a:gd name="T69" fmla="*/ 0 h 429"/>
                  <a:gd name="T70" fmla="*/ 1 w 1260"/>
                  <a:gd name="T71" fmla="*/ 0 h 429"/>
                  <a:gd name="T72" fmla="*/ 1 w 1260"/>
                  <a:gd name="T73" fmla="*/ 0 h 429"/>
                  <a:gd name="T74" fmla="*/ 1 w 1260"/>
                  <a:gd name="T75" fmla="*/ 0 h 429"/>
                  <a:gd name="T76" fmla="*/ 1 w 1260"/>
                  <a:gd name="T77" fmla="*/ 0 h 429"/>
                  <a:gd name="T78" fmla="*/ 1 w 1260"/>
                  <a:gd name="T79" fmla="*/ 0 h 429"/>
                  <a:gd name="T80" fmla="*/ 1 w 1260"/>
                  <a:gd name="T81" fmla="*/ 0 h 429"/>
                  <a:gd name="T82" fmla="*/ 1 w 1260"/>
                  <a:gd name="T83" fmla="*/ 0 h 429"/>
                  <a:gd name="T84" fmla="*/ 1 w 1260"/>
                  <a:gd name="T85" fmla="*/ 0 h 429"/>
                  <a:gd name="T86" fmla="*/ 1 w 1260"/>
                  <a:gd name="T87" fmla="*/ 0 h 429"/>
                  <a:gd name="T88" fmla="*/ 1 w 1260"/>
                  <a:gd name="T89" fmla="*/ 0 h 429"/>
                  <a:gd name="T90" fmla="*/ 1 w 1260"/>
                  <a:gd name="T91" fmla="*/ 0 h 429"/>
                  <a:gd name="T92" fmla="*/ 1 w 1260"/>
                  <a:gd name="T93" fmla="*/ 0 h 429"/>
                  <a:gd name="T94" fmla="*/ 1 w 1260"/>
                  <a:gd name="T95" fmla="*/ 0 h 429"/>
                  <a:gd name="T96" fmla="*/ 1 w 1260"/>
                  <a:gd name="T97" fmla="*/ 0 h 429"/>
                  <a:gd name="T98" fmla="*/ 1 w 1260"/>
                  <a:gd name="T99" fmla="*/ 0 h 429"/>
                  <a:gd name="T100" fmla="*/ 1 w 1260"/>
                  <a:gd name="T101" fmla="*/ 0 h 429"/>
                  <a:gd name="T102" fmla="*/ 1 w 1260"/>
                  <a:gd name="T103" fmla="*/ 0 h 429"/>
                  <a:gd name="T104" fmla="*/ 1 w 1260"/>
                  <a:gd name="T105" fmla="*/ 0 h 429"/>
                  <a:gd name="T106" fmla="*/ 0 w 1260"/>
                  <a:gd name="T107" fmla="*/ 0 h 4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60"/>
                  <a:gd name="T163" fmla="*/ 0 h 429"/>
                  <a:gd name="T164" fmla="*/ 1260 w 1260"/>
                  <a:gd name="T165" fmla="*/ 429 h 4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60" h="429">
                    <a:moveTo>
                      <a:pt x="1260" y="127"/>
                    </a:moveTo>
                    <a:lnTo>
                      <a:pt x="1260" y="127"/>
                    </a:lnTo>
                    <a:lnTo>
                      <a:pt x="1231" y="120"/>
                    </a:lnTo>
                    <a:lnTo>
                      <a:pt x="1201" y="109"/>
                    </a:lnTo>
                    <a:lnTo>
                      <a:pt x="1164" y="94"/>
                    </a:lnTo>
                    <a:lnTo>
                      <a:pt x="1135" y="78"/>
                    </a:lnTo>
                    <a:lnTo>
                      <a:pt x="1104" y="67"/>
                    </a:lnTo>
                    <a:lnTo>
                      <a:pt x="1073" y="54"/>
                    </a:lnTo>
                    <a:lnTo>
                      <a:pt x="1040" y="43"/>
                    </a:lnTo>
                    <a:lnTo>
                      <a:pt x="1012" y="30"/>
                    </a:lnTo>
                    <a:lnTo>
                      <a:pt x="978" y="19"/>
                    </a:lnTo>
                    <a:lnTo>
                      <a:pt x="949" y="10"/>
                    </a:lnTo>
                    <a:lnTo>
                      <a:pt x="919" y="4"/>
                    </a:lnTo>
                    <a:lnTo>
                      <a:pt x="890" y="0"/>
                    </a:lnTo>
                    <a:lnTo>
                      <a:pt x="857" y="0"/>
                    </a:lnTo>
                    <a:lnTo>
                      <a:pt x="825" y="0"/>
                    </a:lnTo>
                    <a:lnTo>
                      <a:pt x="795" y="4"/>
                    </a:lnTo>
                    <a:lnTo>
                      <a:pt x="766" y="11"/>
                    </a:lnTo>
                    <a:lnTo>
                      <a:pt x="742" y="26"/>
                    </a:lnTo>
                    <a:lnTo>
                      <a:pt x="725" y="46"/>
                    </a:lnTo>
                    <a:lnTo>
                      <a:pt x="709" y="72"/>
                    </a:lnTo>
                    <a:lnTo>
                      <a:pt x="691" y="101"/>
                    </a:lnTo>
                    <a:lnTo>
                      <a:pt x="674" y="129"/>
                    </a:lnTo>
                    <a:lnTo>
                      <a:pt x="660" y="156"/>
                    </a:lnTo>
                    <a:lnTo>
                      <a:pt x="643" y="180"/>
                    </a:lnTo>
                    <a:lnTo>
                      <a:pt x="623" y="203"/>
                    </a:lnTo>
                    <a:lnTo>
                      <a:pt x="589" y="229"/>
                    </a:lnTo>
                    <a:lnTo>
                      <a:pt x="557" y="257"/>
                    </a:lnTo>
                    <a:lnTo>
                      <a:pt x="523" y="280"/>
                    </a:lnTo>
                    <a:lnTo>
                      <a:pt x="487" y="297"/>
                    </a:lnTo>
                    <a:lnTo>
                      <a:pt x="451" y="316"/>
                    </a:lnTo>
                    <a:lnTo>
                      <a:pt x="414" y="330"/>
                    </a:lnTo>
                    <a:lnTo>
                      <a:pt x="377" y="348"/>
                    </a:lnTo>
                    <a:lnTo>
                      <a:pt x="340" y="352"/>
                    </a:lnTo>
                    <a:lnTo>
                      <a:pt x="318" y="352"/>
                    </a:lnTo>
                    <a:lnTo>
                      <a:pt x="292" y="351"/>
                    </a:lnTo>
                    <a:lnTo>
                      <a:pt x="272" y="344"/>
                    </a:lnTo>
                    <a:lnTo>
                      <a:pt x="249" y="330"/>
                    </a:lnTo>
                    <a:lnTo>
                      <a:pt x="226" y="320"/>
                    </a:lnTo>
                    <a:lnTo>
                      <a:pt x="200" y="316"/>
                    </a:lnTo>
                    <a:lnTo>
                      <a:pt x="178" y="313"/>
                    </a:lnTo>
                    <a:lnTo>
                      <a:pt x="153" y="316"/>
                    </a:lnTo>
                    <a:lnTo>
                      <a:pt x="134" y="320"/>
                    </a:lnTo>
                    <a:lnTo>
                      <a:pt x="114" y="335"/>
                    </a:lnTo>
                    <a:lnTo>
                      <a:pt x="95" y="352"/>
                    </a:lnTo>
                    <a:lnTo>
                      <a:pt x="76" y="367"/>
                    </a:lnTo>
                    <a:lnTo>
                      <a:pt x="59" y="387"/>
                    </a:lnTo>
                    <a:lnTo>
                      <a:pt x="41" y="406"/>
                    </a:lnTo>
                    <a:lnTo>
                      <a:pt x="22" y="420"/>
                    </a:lnTo>
                    <a:lnTo>
                      <a:pt x="0" y="4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194" name="Freeform 18">
                <a:extLst>
                  <a:ext uri="{FF2B5EF4-FFF2-40B4-BE49-F238E27FC236}">
                    <a16:creationId xmlns:a16="http://schemas.microsoft.com/office/drawing/2014/main" id="{E3BCADFC-CE99-E64D-8F9A-513AA7E37A86}"/>
                  </a:ext>
                </a:extLst>
              </p:cNvPr>
              <p:cNvSpPr>
                <a:spLocks/>
              </p:cNvSpPr>
              <p:nvPr/>
            </p:nvSpPr>
            <p:spPr bwMode="auto">
              <a:xfrm>
                <a:off x="3446" y="3349"/>
                <a:ext cx="255" cy="88"/>
              </a:xfrm>
              <a:custGeom>
                <a:avLst/>
                <a:gdLst>
                  <a:gd name="T0" fmla="*/ 0 w 509"/>
                  <a:gd name="T1" fmla="*/ 0 h 265"/>
                  <a:gd name="T2" fmla="*/ 0 w 509"/>
                  <a:gd name="T3" fmla="*/ 0 h 265"/>
                  <a:gd name="T4" fmla="*/ 1 w 509"/>
                  <a:gd name="T5" fmla="*/ 0 h 265"/>
                  <a:gd name="T6" fmla="*/ 1 w 509"/>
                  <a:gd name="T7" fmla="*/ 0 h 265"/>
                  <a:gd name="T8" fmla="*/ 1 w 509"/>
                  <a:gd name="T9" fmla="*/ 0 h 265"/>
                  <a:gd name="T10" fmla="*/ 1 w 509"/>
                  <a:gd name="T11" fmla="*/ 0 h 265"/>
                  <a:gd name="T12" fmla="*/ 1 w 509"/>
                  <a:gd name="T13" fmla="*/ 0 h 265"/>
                  <a:gd name="T14" fmla="*/ 1 w 509"/>
                  <a:gd name="T15" fmla="*/ 0 h 265"/>
                  <a:gd name="T16" fmla="*/ 1 w 509"/>
                  <a:gd name="T17" fmla="*/ 0 h 265"/>
                  <a:gd name="T18" fmla="*/ 1 w 509"/>
                  <a:gd name="T19" fmla="*/ 0 h 265"/>
                  <a:gd name="T20" fmla="*/ 1 w 509"/>
                  <a:gd name="T21" fmla="*/ 0 h 265"/>
                  <a:gd name="T22" fmla="*/ 1 w 509"/>
                  <a:gd name="T23" fmla="*/ 0 h 265"/>
                  <a:gd name="T24" fmla="*/ 1 w 509"/>
                  <a:gd name="T25" fmla="*/ 0 h 265"/>
                  <a:gd name="T26" fmla="*/ 1 w 509"/>
                  <a:gd name="T27" fmla="*/ 0 h 265"/>
                  <a:gd name="T28" fmla="*/ 1 w 509"/>
                  <a:gd name="T29" fmla="*/ 0 h 265"/>
                  <a:gd name="T30" fmla="*/ 1 w 509"/>
                  <a:gd name="T31" fmla="*/ 0 h 265"/>
                  <a:gd name="T32" fmla="*/ 1 w 509"/>
                  <a:gd name="T33" fmla="*/ 0 h 265"/>
                  <a:gd name="T34" fmla="*/ 1 w 509"/>
                  <a:gd name="T35" fmla="*/ 0 h 265"/>
                  <a:gd name="T36" fmla="*/ 1 w 509"/>
                  <a:gd name="T37" fmla="*/ 0 h 265"/>
                  <a:gd name="T38" fmla="*/ 1 w 509"/>
                  <a:gd name="T39" fmla="*/ 0 h 265"/>
                  <a:gd name="T40" fmla="*/ 1 w 509"/>
                  <a:gd name="T41" fmla="*/ 0 h 265"/>
                  <a:gd name="T42" fmla="*/ 1 w 509"/>
                  <a:gd name="T43" fmla="*/ 0 h 265"/>
                  <a:gd name="T44" fmla="*/ 1 w 509"/>
                  <a:gd name="T45" fmla="*/ 0 h 265"/>
                  <a:gd name="T46" fmla="*/ 1 w 509"/>
                  <a:gd name="T47" fmla="*/ 0 h 265"/>
                  <a:gd name="T48" fmla="*/ 1 w 509"/>
                  <a:gd name="T49" fmla="*/ 0 h 265"/>
                  <a:gd name="T50" fmla="*/ 1 w 509"/>
                  <a:gd name="T51" fmla="*/ 0 h 265"/>
                  <a:gd name="T52" fmla="*/ 1 w 509"/>
                  <a:gd name="T53" fmla="*/ 0 h 265"/>
                  <a:gd name="T54" fmla="*/ 1 w 509"/>
                  <a:gd name="T55" fmla="*/ 0 h 2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9"/>
                  <a:gd name="T85" fmla="*/ 0 h 265"/>
                  <a:gd name="T86" fmla="*/ 509 w 509"/>
                  <a:gd name="T87" fmla="*/ 265 h 2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9" h="265">
                    <a:moveTo>
                      <a:pt x="0" y="0"/>
                    </a:moveTo>
                    <a:lnTo>
                      <a:pt x="0" y="0"/>
                    </a:lnTo>
                    <a:lnTo>
                      <a:pt x="34" y="4"/>
                    </a:lnTo>
                    <a:lnTo>
                      <a:pt x="63" y="4"/>
                    </a:lnTo>
                    <a:lnTo>
                      <a:pt x="97" y="4"/>
                    </a:lnTo>
                    <a:lnTo>
                      <a:pt x="130" y="9"/>
                    </a:lnTo>
                    <a:lnTo>
                      <a:pt x="158" y="12"/>
                    </a:lnTo>
                    <a:lnTo>
                      <a:pt x="193" y="13"/>
                    </a:lnTo>
                    <a:lnTo>
                      <a:pt x="224" y="25"/>
                    </a:lnTo>
                    <a:lnTo>
                      <a:pt x="253" y="39"/>
                    </a:lnTo>
                    <a:lnTo>
                      <a:pt x="278" y="51"/>
                    </a:lnTo>
                    <a:lnTo>
                      <a:pt x="293" y="68"/>
                    </a:lnTo>
                    <a:lnTo>
                      <a:pt x="308" y="86"/>
                    </a:lnTo>
                    <a:lnTo>
                      <a:pt x="328" y="103"/>
                    </a:lnTo>
                    <a:lnTo>
                      <a:pt x="342" y="129"/>
                    </a:lnTo>
                    <a:lnTo>
                      <a:pt x="362" y="149"/>
                    </a:lnTo>
                    <a:lnTo>
                      <a:pt x="379" y="170"/>
                    </a:lnTo>
                    <a:lnTo>
                      <a:pt x="396" y="187"/>
                    </a:lnTo>
                    <a:lnTo>
                      <a:pt x="409" y="196"/>
                    </a:lnTo>
                    <a:lnTo>
                      <a:pt x="423" y="212"/>
                    </a:lnTo>
                    <a:lnTo>
                      <a:pt x="437" y="219"/>
                    </a:lnTo>
                    <a:lnTo>
                      <a:pt x="452" y="231"/>
                    </a:lnTo>
                    <a:lnTo>
                      <a:pt x="465" y="235"/>
                    </a:lnTo>
                    <a:lnTo>
                      <a:pt x="483" y="247"/>
                    </a:lnTo>
                    <a:lnTo>
                      <a:pt x="494" y="254"/>
                    </a:lnTo>
                    <a:lnTo>
                      <a:pt x="509" y="26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195" name="Freeform 19">
                <a:extLst>
                  <a:ext uri="{FF2B5EF4-FFF2-40B4-BE49-F238E27FC236}">
                    <a16:creationId xmlns:a16="http://schemas.microsoft.com/office/drawing/2014/main" id="{4F45CDE5-6CE0-8745-95F2-6FAC1639B1B5}"/>
                  </a:ext>
                </a:extLst>
              </p:cNvPr>
              <p:cNvSpPr>
                <a:spLocks/>
              </p:cNvSpPr>
              <p:nvPr/>
            </p:nvSpPr>
            <p:spPr bwMode="auto">
              <a:xfrm>
                <a:off x="3786" y="3072"/>
                <a:ext cx="340" cy="113"/>
              </a:xfrm>
              <a:custGeom>
                <a:avLst/>
                <a:gdLst>
                  <a:gd name="T0" fmla="*/ 0 w 682"/>
                  <a:gd name="T1" fmla="*/ 0 h 340"/>
                  <a:gd name="T2" fmla="*/ 0 w 682"/>
                  <a:gd name="T3" fmla="*/ 0 h 340"/>
                  <a:gd name="T4" fmla="*/ 0 w 682"/>
                  <a:gd name="T5" fmla="*/ 0 h 340"/>
                  <a:gd name="T6" fmla="*/ 0 w 682"/>
                  <a:gd name="T7" fmla="*/ 0 h 340"/>
                  <a:gd name="T8" fmla="*/ 0 w 682"/>
                  <a:gd name="T9" fmla="*/ 0 h 340"/>
                  <a:gd name="T10" fmla="*/ 0 w 682"/>
                  <a:gd name="T11" fmla="*/ 0 h 340"/>
                  <a:gd name="T12" fmla="*/ 0 w 682"/>
                  <a:gd name="T13" fmla="*/ 0 h 340"/>
                  <a:gd name="T14" fmla="*/ 0 w 682"/>
                  <a:gd name="T15" fmla="*/ 0 h 340"/>
                  <a:gd name="T16" fmla="*/ 0 w 682"/>
                  <a:gd name="T17" fmla="*/ 0 h 340"/>
                  <a:gd name="T18" fmla="*/ 0 w 682"/>
                  <a:gd name="T19" fmla="*/ 0 h 340"/>
                  <a:gd name="T20" fmla="*/ 0 w 682"/>
                  <a:gd name="T21" fmla="*/ 0 h 340"/>
                  <a:gd name="T22" fmla="*/ 0 w 682"/>
                  <a:gd name="T23" fmla="*/ 0 h 340"/>
                  <a:gd name="T24" fmla="*/ 0 w 682"/>
                  <a:gd name="T25" fmla="*/ 0 h 340"/>
                  <a:gd name="T26" fmla="*/ 0 w 682"/>
                  <a:gd name="T27" fmla="*/ 0 h 340"/>
                  <a:gd name="T28" fmla="*/ 0 w 682"/>
                  <a:gd name="T29" fmla="*/ 0 h 340"/>
                  <a:gd name="T30" fmla="*/ 0 w 682"/>
                  <a:gd name="T31" fmla="*/ 0 h 340"/>
                  <a:gd name="T32" fmla="*/ 0 w 682"/>
                  <a:gd name="T33" fmla="*/ 0 h 340"/>
                  <a:gd name="T34" fmla="*/ 0 w 682"/>
                  <a:gd name="T35" fmla="*/ 0 h 340"/>
                  <a:gd name="T36" fmla="*/ 0 w 682"/>
                  <a:gd name="T37" fmla="*/ 0 h 340"/>
                  <a:gd name="T38" fmla="*/ 0 w 682"/>
                  <a:gd name="T39" fmla="*/ 0 h 340"/>
                  <a:gd name="T40" fmla="*/ 0 w 682"/>
                  <a:gd name="T41" fmla="*/ 0 h 340"/>
                  <a:gd name="T42" fmla="*/ 0 w 682"/>
                  <a:gd name="T43" fmla="*/ 0 h 340"/>
                  <a:gd name="T44" fmla="*/ 0 w 682"/>
                  <a:gd name="T45" fmla="*/ 0 h 340"/>
                  <a:gd name="T46" fmla="*/ 0 w 682"/>
                  <a:gd name="T47" fmla="*/ 0 h 340"/>
                  <a:gd name="T48" fmla="*/ 0 w 682"/>
                  <a:gd name="T49" fmla="*/ 0 h 340"/>
                  <a:gd name="T50" fmla="*/ 0 w 682"/>
                  <a:gd name="T51" fmla="*/ 0 h 340"/>
                  <a:gd name="T52" fmla="*/ 0 w 682"/>
                  <a:gd name="T53" fmla="*/ 0 h 340"/>
                  <a:gd name="T54" fmla="*/ 0 w 682"/>
                  <a:gd name="T55" fmla="*/ 0 h 340"/>
                  <a:gd name="T56" fmla="*/ 0 w 682"/>
                  <a:gd name="T57" fmla="*/ 0 h 340"/>
                  <a:gd name="T58" fmla="*/ 0 w 682"/>
                  <a:gd name="T59" fmla="*/ 0 h 340"/>
                  <a:gd name="T60" fmla="*/ 0 w 682"/>
                  <a:gd name="T61" fmla="*/ 0 h 340"/>
                  <a:gd name="T62" fmla="*/ 0 w 682"/>
                  <a:gd name="T63" fmla="*/ 0 h 340"/>
                  <a:gd name="T64" fmla="*/ 0 w 682"/>
                  <a:gd name="T65" fmla="*/ 0 h 340"/>
                  <a:gd name="T66" fmla="*/ 0 w 682"/>
                  <a:gd name="T67" fmla="*/ 0 h 340"/>
                  <a:gd name="T68" fmla="*/ 0 w 682"/>
                  <a:gd name="T69" fmla="*/ 0 h 340"/>
                  <a:gd name="T70" fmla="*/ 0 w 682"/>
                  <a:gd name="T71" fmla="*/ 0 h 340"/>
                  <a:gd name="T72" fmla="*/ 0 w 682"/>
                  <a:gd name="T73" fmla="*/ 0 h 3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82"/>
                  <a:gd name="T112" fmla="*/ 0 h 340"/>
                  <a:gd name="T113" fmla="*/ 682 w 682"/>
                  <a:gd name="T114" fmla="*/ 340 h 3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82" h="340">
                    <a:moveTo>
                      <a:pt x="682" y="0"/>
                    </a:moveTo>
                    <a:lnTo>
                      <a:pt x="682" y="0"/>
                    </a:lnTo>
                    <a:lnTo>
                      <a:pt x="649" y="24"/>
                    </a:lnTo>
                    <a:lnTo>
                      <a:pt x="613" y="45"/>
                    </a:lnTo>
                    <a:lnTo>
                      <a:pt x="579" y="66"/>
                    </a:lnTo>
                    <a:lnTo>
                      <a:pt x="541" y="86"/>
                    </a:lnTo>
                    <a:lnTo>
                      <a:pt x="510" y="112"/>
                    </a:lnTo>
                    <a:lnTo>
                      <a:pt x="478" y="135"/>
                    </a:lnTo>
                    <a:lnTo>
                      <a:pt x="441" y="160"/>
                    </a:lnTo>
                    <a:lnTo>
                      <a:pt x="412" y="187"/>
                    </a:lnTo>
                    <a:lnTo>
                      <a:pt x="397" y="206"/>
                    </a:lnTo>
                    <a:lnTo>
                      <a:pt x="380" y="231"/>
                    </a:lnTo>
                    <a:lnTo>
                      <a:pt x="371" y="253"/>
                    </a:lnTo>
                    <a:lnTo>
                      <a:pt x="355" y="276"/>
                    </a:lnTo>
                    <a:lnTo>
                      <a:pt x="346" y="293"/>
                    </a:lnTo>
                    <a:lnTo>
                      <a:pt x="331" y="315"/>
                    </a:lnTo>
                    <a:lnTo>
                      <a:pt x="316" y="328"/>
                    </a:lnTo>
                    <a:lnTo>
                      <a:pt x="299" y="340"/>
                    </a:lnTo>
                    <a:lnTo>
                      <a:pt x="277" y="340"/>
                    </a:lnTo>
                    <a:lnTo>
                      <a:pt x="255" y="335"/>
                    </a:lnTo>
                    <a:lnTo>
                      <a:pt x="234" y="324"/>
                    </a:lnTo>
                    <a:lnTo>
                      <a:pt x="213" y="305"/>
                    </a:lnTo>
                    <a:lnTo>
                      <a:pt x="192" y="292"/>
                    </a:lnTo>
                    <a:lnTo>
                      <a:pt x="172" y="277"/>
                    </a:lnTo>
                    <a:lnTo>
                      <a:pt x="148" y="270"/>
                    </a:lnTo>
                    <a:lnTo>
                      <a:pt x="127" y="266"/>
                    </a:lnTo>
                    <a:lnTo>
                      <a:pt x="109" y="270"/>
                    </a:lnTo>
                    <a:lnTo>
                      <a:pt x="94" y="276"/>
                    </a:lnTo>
                    <a:lnTo>
                      <a:pt x="77" y="287"/>
                    </a:lnTo>
                    <a:lnTo>
                      <a:pt x="63" y="293"/>
                    </a:lnTo>
                    <a:lnTo>
                      <a:pt x="49" y="305"/>
                    </a:lnTo>
                    <a:lnTo>
                      <a:pt x="31" y="319"/>
                    </a:lnTo>
                    <a:lnTo>
                      <a:pt x="15" y="328"/>
                    </a:lnTo>
                    <a:lnTo>
                      <a:pt x="0" y="34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196" name="Freeform 20">
                <a:extLst>
                  <a:ext uri="{FF2B5EF4-FFF2-40B4-BE49-F238E27FC236}">
                    <a16:creationId xmlns:a16="http://schemas.microsoft.com/office/drawing/2014/main" id="{EF38D5A0-0839-7A46-B465-93CBA57E9D88}"/>
                  </a:ext>
                </a:extLst>
              </p:cNvPr>
              <p:cNvSpPr>
                <a:spLocks/>
              </p:cNvSpPr>
              <p:nvPr/>
            </p:nvSpPr>
            <p:spPr bwMode="auto">
              <a:xfrm>
                <a:off x="4176" y="2322"/>
                <a:ext cx="632" cy="1172"/>
              </a:xfrm>
              <a:custGeom>
                <a:avLst/>
                <a:gdLst>
                  <a:gd name="T0" fmla="*/ 1 w 1264"/>
                  <a:gd name="T1" fmla="*/ 0 h 3514"/>
                  <a:gd name="T2" fmla="*/ 1 w 1264"/>
                  <a:gd name="T3" fmla="*/ 0 h 3514"/>
                  <a:gd name="T4" fmla="*/ 1 w 1264"/>
                  <a:gd name="T5" fmla="*/ 0 h 3514"/>
                  <a:gd name="T6" fmla="*/ 1 w 1264"/>
                  <a:gd name="T7" fmla="*/ 0 h 3514"/>
                  <a:gd name="T8" fmla="*/ 1 w 1264"/>
                  <a:gd name="T9" fmla="*/ 0 h 3514"/>
                  <a:gd name="T10" fmla="*/ 1 w 1264"/>
                  <a:gd name="T11" fmla="*/ 0 h 3514"/>
                  <a:gd name="T12" fmla="*/ 1 w 1264"/>
                  <a:gd name="T13" fmla="*/ 0 h 3514"/>
                  <a:gd name="T14" fmla="*/ 1 w 1264"/>
                  <a:gd name="T15" fmla="*/ 0 h 3514"/>
                  <a:gd name="T16" fmla="*/ 1 w 1264"/>
                  <a:gd name="T17" fmla="*/ 0 h 3514"/>
                  <a:gd name="T18" fmla="*/ 1 w 1264"/>
                  <a:gd name="T19" fmla="*/ 0 h 3514"/>
                  <a:gd name="T20" fmla="*/ 1 w 1264"/>
                  <a:gd name="T21" fmla="*/ 0 h 3514"/>
                  <a:gd name="T22" fmla="*/ 1 w 1264"/>
                  <a:gd name="T23" fmla="*/ 0 h 3514"/>
                  <a:gd name="T24" fmla="*/ 1 w 1264"/>
                  <a:gd name="T25" fmla="*/ 0 h 3514"/>
                  <a:gd name="T26" fmla="*/ 1 w 1264"/>
                  <a:gd name="T27" fmla="*/ 0 h 3514"/>
                  <a:gd name="T28" fmla="*/ 1 w 1264"/>
                  <a:gd name="T29" fmla="*/ 0 h 3514"/>
                  <a:gd name="T30" fmla="*/ 1 w 1264"/>
                  <a:gd name="T31" fmla="*/ 0 h 3514"/>
                  <a:gd name="T32" fmla="*/ 1 w 1264"/>
                  <a:gd name="T33" fmla="*/ 0 h 3514"/>
                  <a:gd name="T34" fmla="*/ 1 w 1264"/>
                  <a:gd name="T35" fmla="*/ 0 h 3514"/>
                  <a:gd name="T36" fmla="*/ 1 w 1264"/>
                  <a:gd name="T37" fmla="*/ 0 h 3514"/>
                  <a:gd name="T38" fmla="*/ 1 w 1264"/>
                  <a:gd name="T39" fmla="*/ 0 h 3514"/>
                  <a:gd name="T40" fmla="*/ 1 w 1264"/>
                  <a:gd name="T41" fmla="*/ 0 h 3514"/>
                  <a:gd name="T42" fmla="*/ 1 w 1264"/>
                  <a:gd name="T43" fmla="*/ 0 h 3514"/>
                  <a:gd name="T44" fmla="*/ 1 w 1264"/>
                  <a:gd name="T45" fmla="*/ 0 h 3514"/>
                  <a:gd name="T46" fmla="*/ 1 w 1264"/>
                  <a:gd name="T47" fmla="*/ 0 h 3514"/>
                  <a:gd name="T48" fmla="*/ 1 w 1264"/>
                  <a:gd name="T49" fmla="*/ 0 h 3514"/>
                  <a:gd name="T50" fmla="*/ 1 w 1264"/>
                  <a:gd name="T51" fmla="*/ 0 h 3514"/>
                  <a:gd name="T52" fmla="*/ 1 w 1264"/>
                  <a:gd name="T53" fmla="*/ 0 h 3514"/>
                  <a:gd name="T54" fmla="*/ 1 w 1264"/>
                  <a:gd name="T55" fmla="*/ 0 h 3514"/>
                  <a:gd name="T56" fmla="*/ 1 w 1264"/>
                  <a:gd name="T57" fmla="*/ 0 h 3514"/>
                  <a:gd name="T58" fmla="*/ 1 w 1264"/>
                  <a:gd name="T59" fmla="*/ 0 h 3514"/>
                  <a:gd name="T60" fmla="*/ 1 w 1264"/>
                  <a:gd name="T61" fmla="*/ 0 h 3514"/>
                  <a:gd name="T62" fmla="*/ 1 w 1264"/>
                  <a:gd name="T63" fmla="*/ 0 h 3514"/>
                  <a:gd name="T64" fmla="*/ 1 w 1264"/>
                  <a:gd name="T65" fmla="*/ 0 h 3514"/>
                  <a:gd name="T66" fmla="*/ 1 w 1264"/>
                  <a:gd name="T67" fmla="*/ 0 h 3514"/>
                  <a:gd name="T68" fmla="*/ 1 w 1264"/>
                  <a:gd name="T69" fmla="*/ 0 h 3514"/>
                  <a:gd name="T70" fmla="*/ 1 w 1264"/>
                  <a:gd name="T71" fmla="*/ 0 h 3514"/>
                  <a:gd name="T72" fmla="*/ 1 w 1264"/>
                  <a:gd name="T73" fmla="*/ 0 h 3514"/>
                  <a:gd name="T74" fmla="*/ 1 w 1264"/>
                  <a:gd name="T75" fmla="*/ 0 h 3514"/>
                  <a:gd name="T76" fmla="*/ 1 w 1264"/>
                  <a:gd name="T77" fmla="*/ 0 h 3514"/>
                  <a:gd name="T78" fmla="*/ 1 w 1264"/>
                  <a:gd name="T79" fmla="*/ 0 h 3514"/>
                  <a:gd name="T80" fmla="*/ 0 w 1264"/>
                  <a:gd name="T81" fmla="*/ 0 h 3514"/>
                  <a:gd name="T82" fmla="*/ 1 w 1264"/>
                  <a:gd name="T83" fmla="*/ 0 h 3514"/>
                  <a:gd name="T84" fmla="*/ 1 w 1264"/>
                  <a:gd name="T85" fmla="*/ 0 h 3514"/>
                  <a:gd name="T86" fmla="*/ 1 w 1264"/>
                  <a:gd name="T87" fmla="*/ 0 h 3514"/>
                  <a:gd name="T88" fmla="*/ 1 w 1264"/>
                  <a:gd name="T89" fmla="*/ 0 h 3514"/>
                  <a:gd name="T90" fmla="*/ 1 w 1264"/>
                  <a:gd name="T91" fmla="*/ 0 h 3514"/>
                  <a:gd name="T92" fmla="*/ 1 w 1264"/>
                  <a:gd name="T93" fmla="*/ 0 h 35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64"/>
                  <a:gd name="T142" fmla="*/ 0 h 3514"/>
                  <a:gd name="T143" fmla="*/ 1264 w 1264"/>
                  <a:gd name="T144" fmla="*/ 3514 h 351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64" h="3514">
                    <a:moveTo>
                      <a:pt x="148" y="763"/>
                    </a:moveTo>
                    <a:lnTo>
                      <a:pt x="166" y="696"/>
                    </a:lnTo>
                    <a:lnTo>
                      <a:pt x="183" y="634"/>
                    </a:lnTo>
                    <a:lnTo>
                      <a:pt x="199" y="567"/>
                    </a:lnTo>
                    <a:lnTo>
                      <a:pt x="215" y="502"/>
                    </a:lnTo>
                    <a:lnTo>
                      <a:pt x="232" y="433"/>
                    </a:lnTo>
                    <a:lnTo>
                      <a:pt x="250" y="373"/>
                    </a:lnTo>
                    <a:lnTo>
                      <a:pt x="270" y="314"/>
                    </a:lnTo>
                    <a:lnTo>
                      <a:pt x="299" y="259"/>
                    </a:lnTo>
                    <a:lnTo>
                      <a:pt x="316" y="225"/>
                    </a:lnTo>
                    <a:lnTo>
                      <a:pt x="339" y="186"/>
                    </a:lnTo>
                    <a:lnTo>
                      <a:pt x="361" y="161"/>
                    </a:lnTo>
                    <a:lnTo>
                      <a:pt x="382" y="129"/>
                    </a:lnTo>
                    <a:lnTo>
                      <a:pt x="406" y="106"/>
                    </a:lnTo>
                    <a:lnTo>
                      <a:pt x="434" y="80"/>
                    </a:lnTo>
                    <a:lnTo>
                      <a:pt x="460" y="60"/>
                    </a:lnTo>
                    <a:lnTo>
                      <a:pt x="488" y="45"/>
                    </a:lnTo>
                    <a:lnTo>
                      <a:pt x="527" y="29"/>
                    </a:lnTo>
                    <a:lnTo>
                      <a:pt x="569" y="13"/>
                    </a:lnTo>
                    <a:lnTo>
                      <a:pt x="612" y="5"/>
                    </a:lnTo>
                    <a:lnTo>
                      <a:pt x="653" y="0"/>
                    </a:lnTo>
                    <a:lnTo>
                      <a:pt x="699" y="0"/>
                    </a:lnTo>
                    <a:lnTo>
                      <a:pt x="741" y="12"/>
                    </a:lnTo>
                    <a:lnTo>
                      <a:pt x="780" y="22"/>
                    </a:lnTo>
                    <a:lnTo>
                      <a:pt x="819" y="45"/>
                    </a:lnTo>
                    <a:lnTo>
                      <a:pt x="866" y="80"/>
                    </a:lnTo>
                    <a:lnTo>
                      <a:pt x="908" y="127"/>
                    </a:lnTo>
                    <a:lnTo>
                      <a:pt x="949" y="180"/>
                    </a:lnTo>
                    <a:lnTo>
                      <a:pt x="986" y="244"/>
                    </a:lnTo>
                    <a:lnTo>
                      <a:pt x="1016" y="306"/>
                    </a:lnTo>
                    <a:lnTo>
                      <a:pt x="1052" y="373"/>
                    </a:lnTo>
                    <a:lnTo>
                      <a:pt x="1082" y="443"/>
                    </a:lnTo>
                    <a:lnTo>
                      <a:pt x="1110" y="514"/>
                    </a:lnTo>
                    <a:lnTo>
                      <a:pt x="1136" y="573"/>
                    </a:lnTo>
                    <a:lnTo>
                      <a:pt x="1157" y="643"/>
                    </a:lnTo>
                    <a:lnTo>
                      <a:pt x="1177" y="714"/>
                    </a:lnTo>
                    <a:lnTo>
                      <a:pt x="1194" y="786"/>
                    </a:lnTo>
                    <a:lnTo>
                      <a:pt x="1211" y="862"/>
                    </a:lnTo>
                    <a:lnTo>
                      <a:pt x="1226" y="931"/>
                    </a:lnTo>
                    <a:lnTo>
                      <a:pt x="1235" y="1005"/>
                    </a:lnTo>
                    <a:lnTo>
                      <a:pt x="1248" y="1084"/>
                    </a:lnTo>
                    <a:lnTo>
                      <a:pt x="1263" y="1249"/>
                    </a:lnTo>
                    <a:lnTo>
                      <a:pt x="1264" y="1420"/>
                    </a:lnTo>
                    <a:lnTo>
                      <a:pt x="1263" y="1591"/>
                    </a:lnTo>
                    <a:lnTo>
                      <a:pt x="1260" y="1761"/>
                    </a:lnTo>
                    <a:lnTo>
                      <a:pt x="1263" y="1940"/>
                    </a:lnTo>
                    <a:lnTo>
                      <a:pt x="1264" y="2114"/>
                    </a:lnTo>
                    <a:lnTo>
                      <a:pt x="1264" y="2299"/>
                    </a:lnTo>
                    <a:lnTo>
                      <a:pt x="1260" y="2480"/>
                    </a:lnTo>
                    <a:lnTo>
                      <a:pt x="1255" y="2576"/>
                    </a:lnTo>
                    <a:lnTo>
                      <a:pt x="1254" y="2674"/>
                    </a:lnTo>
                    <a:lnTo>
                      <a:pt x="1251" y="2776"/>
                    </a:lnTo>
                    <a:lnTo>
                      <a:pt x="1248" y="2877"/>
                    </a:lnTo>
                    <a:lnTo>
                      <a:pt x="1239" y="2974"/>
                    </a:lnTo>
                    <a:lnTo>
                      <a:pt x="1226" y="3076"/>
                    </a:lnTo>
                    <a:lnTo>
                      <a:pt x="1211" y="3174"/>
                    </a:lnTo>
                    <a:lnTo>
                      <a:pt x="1186" y="3261"/>
                    </a:lnTo>
                    <a:lnTo>
                      <a:pt x="1173" y="3303"/>
                    </a:lnTo>
                    <a:lnTo>
                      <a:pt x="1160" y="3345"/>
                    </a:lnTo>
                    <a:lnTo>
                      <a:pt x="1140" y="3386"/>
                    </a:lnTo>
                    <a:lnTo>
                      <a:pt x="1127" y="3424"/>
                    </a:lnTo>
                    <a:lnTo>
                      <a:pt x="1108" y="3459"/>
                    </a:lnTo>
                    <a:lnTo>
                      <a:pt x="1085" y="3479"/>
                    </a:lnTo>
                    <a:lnTo>
                      <a:pt x="1061" y="3502"/>
                    </a:lnTo>
                    <a:lnTo>
                      <a:pt x="1032" y="3514"/>
                    </a:lnTo>
                    <a:lnTo>
                      <a:pt x="1015" y="3514"/>
                    </a:lnTo>
                    <a:lnTo>
                      <a:pt x="1004" y="3504"/>
                    </a:lnTo>
                    <a:lnTo>
                      <a:pt x="989" y="3492"/>
                    </a:lnTo>
                    <a:lnTo>
                      <a:pt x="977" y="3479"/>
                    </a:lnTo>
                    <a:lnTo>
                      <a:pt x="966" y="3463"/>
                    </a:lnTo>
                    <a:lnTo>
                      <a:pt x="952" y="3444"/>
                    </a:lnTo>
                    <a:lnTo>
                      <a:pt x="943" y="3424"/>
                    </a:lnTo>
                    <a:lnTo>
                      <a:pt x="932" y="3409"/>
                    </a:lnTo>
                    <a:lnTo>
                      <a:pt x="918" y="3386"/>
                    </a:lnTo>
                    <a:lnTo>
                      <a:pt x="906" y="3357"/>
                    </a:lnTo>
                    <a:lnTo>
                      <a:pt x="891" y="3327"/>
                    </a:lnTo>
                    <a:lnTo>
                      <a:pt x="880" y="3299"/>
                    </a:lnTo>
                    <a:lnTo>
                      <a:pt x="872" y="3267"/>
                    </a:lnTo>
                    <a:lnTo>
                      <a:pt x="858" y="3240"/>
                    </a:lnTo>
                    <a:lnTo>
                      <a:pt x="846" y="3214"/>
                    </a:lnTo>
                    <a:lnTo>
                      <a:pt x="829" y="3186"/>
                    </a:lnTo>
                    <a:lnTo>
                      <a:pt x="814" y="3174"/>
                    </a:lnTo>
                    <a:lnTo>
                      <a:pt x="800" y="3160"/>
                    </a:lnTo>
                    <a:lnTo>
                      <a:pt x="785" y="3148"/>
                    </a:lnTo>
                    <a:lnTo>
                      <a:pt x="768" y="3135"/>
                    </a:lnTo>
                    <a:lnTo>
                      <a:pt x="750" y="3127"/>
                    </a:lnTo>
                    <a:lnTo>
                      <a:pt x="734" y="3115"/>
                    </a:lnTo>
                    <a:lnTo>
                      <a:pt x="719" y="3103"/>
                    </a:lnTo>
                    <a:lnTo>
                      <a:pt x="702" y="3084"/>
                    </a:lnTo>
                    <a:lnTo>
                      <a:pt x="684" y="3054"/>
                    </a:lnTo>
                    <a:lnTo>
                      <a:pt x="668" y="3025"/>
                    </a:lnTo>
                    <a:lnTo>
                      <a:pt x="656" y="2983"/>
                    </a:lnTo>
                    <a:lnTo>
                      <a:pt x="644" y="2948"/>
                    </a:lnTo>
                    <a:lnTo>
                      <a:pt x="630" y="2913"/>
                    </a:lnTo>
                    <a:lnTo>
                      <a:pt x="617" y="2884"/>
                    </a:lnTo>
                    <a:lnTo>
                      <a:pt x="597" y="2857"/>
                    </a:lnTo>
                    <a:lnTo>
                      <a:pt x="578" y="2834"/>
                    </a:lnTo>
                    <a:lnTo>
                      <a:pt x="546" y="2815"/>
                    </a:lnTo>
                    <a:lnTo>
                      <a:pt x="515" y="2799"/>
                    </a:lnTo>
                    <a:lnTo>
                      <a:pt x="480" y="2794"/>
                    </a:lnTo>
                    <a:lnTo>
                      <a:pt x="442" y="2789"/>
                    </a:lnTo>
                    <a:lnTo>
                      <a:pt x="406" y="2789"/>
                    </a:lnTo>
                    <a:lnTo>
                      <a:pt x="369" y="2794"/>
                    </a:lnTo>
                    <a:lnTo>
                      <a:pt x="335" y="2799"/>
                    </a:lnTo>
                    <a:lnTo>
                      <a:pt x="299" y="2799"/>
                    </a:lnTo>
                    <a:lnTo>
                      <a:pt x="279" y="2800"/>
                    </a:lnTo>
                    <a:lnTo>
                      <a:pt x="264" y="2810"/>
                    </a:lnTo>
                    <a:lnTo>
                      <a:pt x="241" y="2818"/>
                    </a:lnTo>
                    <a:lnTo>
                      <a:pt x="224" y="2828"/>
                    </a:lnTo>
                    <a:lnTo>
                      <a:pt x="204" y="2834"/>
                    </a:lnTo>
                    <a:lnTo>
                      <a:pt x="187" y="2838"/>
                    </a:lnTo>
                    <a:lnTo>
                      <a:pt x="166" y="2838"/>
                    </a:lnTo>
                    <a:lnTo>
                      <a:pt x="148" y="2834"/>
                    </a:lnTo>
                    <a:lnTo>
                      <a:pt x="123" y="2818"/>
                    </a:lnTo>
                    <a:lnTo>
                      <a:pt x="100" y="2794"/>
                    </a:lnTo>
                    <a:lnTo>
                      <a:pt x="79" y="2767"/>
                    </a:lnTo>
                    <a:lnTo>
                      <a:pt x="59" y="2732"/>
                    </a:lnTo>
                    <a:lnTo>
                      <a:pt x="42" y="2694"/>
                    </a:lnTo>
                    <a:lnTo>
                      <a:pt x="31" y="2658"/>
                    </a:lnTo>
                    <a:lnTo>
                      <a:pt x="19" y="2619"/>
                    </a:lnTo>
                    <a:lnTo>
                      <a:pt x="11" y="2581"/>
                    </a:lnTo>
                    <a:lnTo>
                      <a:pt x="0" y="2490"/>
                    </a:lnTo>
                    <a:lnTo>
                      <a:pt x="0" y="2396"/>
                    </a:lnTo>
                    <a:lnTo>
                      <a:pt x="9" y="2303"/>
                    </a:lnTo>
                    <a:lnTo>
                      <a:pt x="19" y="2213"/>
                    </a:lnTo>
                    <a:lnTo>
                      <a:pt x="34" y="2114"/>
                    </a:lnTo>
                    <a:lnTo>
                      <a:pt x="53" y="2025"/>
                    </a:lnTo>
                    <a:lnTo>
                      <a:pt x="65" y="1927"/>
                    </a:lnTo>
                    <a:lnTo>
                      <a:pt x="74" y="1830"/>
                    </a:lnTo>
                    <a:lnTo>
                      <a:pt x="71" y="1687"/>
                    </a:lnTo>
                    <a:lnTo>
                      <a:pt x="62" y="1546"/>
                    </a:lnTo>
                    <a:lnTo>
                      <a:pt x="54" y="1404"/>
                    </a:lnTo>
                    <a:lnTo>
                      <a:pt x="59" y="1259"/>
                    </a:lnTo>
                    <a:lnTo>
                      <a:pt x="68" y="1189"/>
                    </a:lnTo>
                    <a:lnTo>
                      <a:pt x="82" y="1120"/>
                    </a:lnTo>
                    <a:lnTo>
                      <a:pt x="97" y="1049"/>
                    </a:lnTo>
                    <a:lnTo>
                      <a:pt x="111" y="978"/>
                    </a:lnTo>
                    <a:lnTo>
                      <a:pt x="121" y="912"/>
                    </a:lnTo>
                    <a:lnTo>
                      <a:pt x="132" y="850"/>
                    </a:lnTo>
                    <a:lnTo>
                      <a:pt x="137" y="791"/>
                    </a:lnTo>
                    <a:lnTo>
                      <a:pt x="148" y="724"/>
                    </a:lnTo>
                    <a:lnTo>
                      <a:pt x="148" y="763"/>
                    </a:lnTo>
                    <a:close/>
                  </a:path>
                </a:pathLst>
              </a:custGeom>
              <a:solidFill>
                <a:srgbClr val="DD111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197" name="Freeform 21">
                <a:extLst>
                  <a:ext uri="{FF2B5EF4-FFF2-40B4-BE49-F238E27FC236}">
                    <a16:creationId xmlns:a16="http://schemas.microsoft.com/office/drawing/2014/main" id="{9AF90F44-737C-5F4F-B241-875D5160D52E}"/>
                  </a:ext>
                </a:extLst>
              </p:cNvPr>
              <p:cNvSpPr>
                <a:spLocks/>
              </p:cNvSpPr>
              <p:nvPr/>
            </p:nvSpPr>
            <p:spPr bwMode="auto">
              <a:xfrm>
                <a:off x="4176" y="2322"/>
                <a:ext cx="632" cy="1172"/>
              </a:xfrm>
              <a:custGeom>
                <a:avLst/>
                <a:gdLst>
                  <a:gd name="T0" fmla="*/ 1 w 1264"/>
                  <a:gd name="T1" fmla="*/ 0 h 3514"/>
                  <a:gd name="T2" fmla="*/ 1 w 1264"/>
                  <a:gd name="T3" fmla="*/ 0 h 3514"/>
                  <a:gd name="T4" fmla="*/ 1 w 1264"/>
                  <a:gd name="T5" fmla="*/ 0 h 3514"/>
                  <a:gd name="T6" fmla="*/ 1 w 1264"/>
                  <a:gd name="T7" fmla="*/ 0 h 3514"/>
                  <a:gd name="T8" fmla="*/ 1 w 1264"/>
                  <a:gd name="T9" fmla="*/ 0 h 3514"/>
                  <a:gd name="T10" fmla="*/ 1 w 1264"/>
                  <a:gd name="T11" fmla="*/ 0 h 3514"/>
                  <a:gd name="T12" fmla="*/ 1 w 1264"/>
                  <a:gd name="T13" fmla="*/ 0 h 3514"/>
                  <a:gd name="T14" fmla="*/ 1 w 1264"/>
                  <a:gd name="T15" fmla="*/ 0 h 3514"/>
                  <a:gd name="T16" fmla="*/ 1 w 1264"/>
                  <a:gd name="T17" fmla="*/ 0 h 3514"/>
                  <a:gd name="T18" fmla="*/ 1 w 1264"/>
                  <a:gd name="T19" fmla="*/ 0 h 3514"/>
                  <a:gd name="T20" fmla="*/ 1 w 1264"/>
                  <a:gd name="T21" fmla="*/ 0 h 3514"/>
                  <a:gd name="T22" fmla="*/ 1 w 1264"/>
                  <a:gd name="T23" fmla="*/ 0 h 3514"/>
                  <a:gd name="T24" fmla="*/ 1 w 1264"/>
                  <a:gd name="T25" fmla="*/ 0 h 3514"/>
                  <a:gd name="T26" fmla="*/ 1 w 1264"/>
                  <a:gd name="T27" fmla="*/ 0 h 3514"/>
                  <a:gd name="T28" fmla="*/ 1 w 1264"/>
                  <a:gd name="T29" fmla="*/ 0 h 3514"/>
                  <a:gd name="T30" fmla="*/ 1 w 1264"/>
                  <a:gd name="T31" fmla="*/ 0 h 3514"/>
                  <a:gd name="T32" fmla="*/ 1 w 1264"/>
                  <a:gd name="T33" fmla="*/ 0 h 3514"/>
                  <a:gd name="T34" fmla="*/ 1 w 1264"/>
                  <a:gd name="T35" fmla="*/ 0 h 3514"/>
                  <a:gd name="T36" fmla="*/ 1 w 1264"/>
                  <a:gd name="T37" fmla="*/ 0 h 3514"/>
                  <a:gd name="T38" fmla="*/ 1 w 1264"/>
                  <a:gd name="T39" fmla="*/ 0 h 3514"/>
                  <a:gd name="T40" fmla="*/ 1 w 1264"/>
                  <a:gd name="T41" fmla="*/ 0 h 3514"/>
                  <a:gd name="T42" fmla="*/ 1 w 1264"/>
                  <a:gd name="T43" fmla="*/ 0 h 3514"/>
                  <a:gd name="T44" fmla="*/ 1 w 1264"/>
                  <a:gd name="T45" fmla="*/ 0 h 3514"/>
                  <a:gd name="T46" fmla="*/ 1 w 1264"/>
                  <a:gd name="T47" fmla="*/ 0 h 3514"/>
                  <a:gd name="T48" fmla="*/ 1 w 1264"/>
                  <a:gd name="T49" fmla="*/ 0 h 3514"/>
                  <a:gd name="T50" fmla="*/ 1 w 1264"/>
                  <a:gd name="T51" fmla="*/ 0 h 3514"/>
                  <a:gd name="T52" fmla="*/ 1 w 1264"/>
                  <a:gd name="T53" fmla="*/ 0 h 3514"/>
                  <a:gd name="T54" fmla="*/ 1 w 1264"/>
                  <a:gd name="T55" fmla="*/ 0 h 3514"/>
                  <a:gd name="T56" fmla="*/ 1 w 1264"/>
                  <a:gd name="T57" fmla="*/ 0 h 3514"/>
                  <a:gd name="T58" fmla="*/ 1 w 1264"/>
                  <a:gd name="T59" fmla="*/ 0 h 3514"/>
                  <a:gd name="T60" fmla="*/ 1 w 1264"/>
                  <a:gd name="T61" fmla="*/ 0 h 3514"/>
                  <a:gd name="T62" fmla="*/ 1 w 1264"/>
                  <a:gd name="T63" fmla="*/ 0 h 3514"/>
                  <a:gd name="T64" fmla="*/ 1 w 1264"/>
                  <a:gd name="T65" fmla="*/ 0 h 3514"/>
                  <a:gd name="T66" fmla="*/ 1 w 1264"/>
                  <a:gd name="T67" fmla="*/ 0 h 3514"/>
                  <a:gd name="T68" fmla="*/ 1 w 1264"/>
                  <a:gd name="T69" fmla="*/ 0 h 3514"/>
                  <a:gd name="T70" fmla="*/ 1 w 1264"/>
                  <a:gd name="T71" fmla="*/ 0 h 3514"/>
                  <a:gd name="T72" fmla="*/ 1 w 1264"/>
                  <a:gd name="T73" fmla="*/ 0 h 3514"/>
                  <a:gd name="T74" fmla="*/ 1 w 1264"/>
                  <a:gd name="T75" fmla="*/ 0 h 3514"/>
                  <a:gd name="T76" fmla="*/ 1 w 1264"/>
                  <a:gd name="T77" fmla="*/ 0 h 3514"/>
                  <a:gd name="T78" fmla="*/ 1 w 1264"/>
                  <a:gd name="T79" fmla="*/ 0 h 3514"/>
                  <a:gd name="T80" fmla="*/ 1 w 1264"/>
                  <a:gd name="T81" fmla="*/ 0 h 3514"/>
                  <a:gd name="T82" fmla="*/ 1 w 1264"/>
                  <a:gd name="T83" fmla="*/ 0 h 3514"/>
                  <a:gd name="T84" fmla="*/ 1 w 1264"/>
                  <a:gd name="T85" fmla="*/ 0 h 3514"/>
                  <a:gd name="T86" fmla="*/ 1 w 1264"/>
                  <a:gd name="T87" fmla="*/ 0 h 3514"/>
                  <a:gd name="T88" fmla="*/ 1 w 1264"/>
                  <a:gd name="T89" fmla="*/ 0 h 3514"/>
                  <a:gd name="T90" fmla="*/ 1 w 1264"/>
                  <a:gd name="T91" fmla="*/ 0 h 3514"/>
                  <a:gd name="T92" fmla="*/ 1 w 1264"/>
                  <a:gd name="T93" fmla="*/ 0 h 3514"/>
                  <a:gd name="T94" fmla="*/ 1 w 1264"/>
                  <a:gd name="T95" fmla="*/ 0 h 3514"/>
                  <a:gd name="T96" fmla="*/ 1 w 1264"/>
                  <a:gd name="T97" fmla="*/ 0 h 3514"/>
                  <a:gd name="T98" fmla="*/ 1 w 1264"/>
                  <a:gd name="T99" fmla="*/ 0 h 3514"/>
                  <a:gd name="T100" fmla="*/ 1 w 1264"/>
                  <a:gd name="T101" fmla="*/ 0 h 3514"/>
                  <a:gd name="T102" fmla="*/ 1 w 1264"/>
                  <a:gd name="T103" fmla="*/ 0 h 3514"/>
                  <a:gd name="T104" fmla="*/ 1 w 1264"/>
                  <a:gd name="T105" fmla="*/ 0 h 35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64"/>
                  <a:gd name="T160" fmla="*/ 0 h 3514"/>
                  <a:gd name="T161" fmla="*/ 1264 w 1264"/>
                  <a:gd name="T162" fmla="*/ 3514 h 35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64" h="3514">
                    <a:moveTo>
                      <a:pt x="148" y="763"/>
                    </a:moveTo>
                    <a:lnTo>
                      <a:pt x="148" y="763"/>
                    </a:lnTo>
                    <a:lnTo>
                      <a:pt x="166" y="696"/>
                    </a:lnTo>
                    <a:lnTo>
                      <a:pt x="183" y="634"/>
                    </a:lnTo>
                    <a:lnTo>
                      <a:pt x="199" y="567"/>
                    </a:lnTo>
                    <a:lnTo>
                      <a:pt x="215" y="502"/>
                    </a:lnTo>
                    <a:lnTo>
                      <a:pt x="232" y="433"/>
                    </a:lnTo>
                    <a:lnTo>
                      <a:pt x="250" y="373"/>
                    </a:lnTo>
                    <a:lnTo>
                      <a:pt x="270" y="314"/>
                    </a:lnTo>
                    <a:lnTo>
                      <a:pt x="299" y="259"/>
                    </a:lnTo>
                    <a:lnTo>
                      <a:pt x="316" y="225"/>
                    </a:lnTo>
                    <a:lnTo>
                      <a:pt x="339" y="186"/>
                    </a:lnTo>
                    <a:lnTo>
                      <a:pt x="361" y="161"/>
                    </a:lnTo>
                    <a:lnTo>
                      <a:pt x="382" y="129"/>
                    </a:lnTo>
                    <a:lnTo>
                      <a:pt x="406" y="106"/>
                    </a:lnTo>
                    <a:lnTo>
                      <a:pt x="434" y="80"/>
                    </a:lnTo>
                    <a:lnTo>
                      <a:pt x="460" y="60"/>
                    </a:lnTo>
                    <a:lnTo>
                      <a:pt x="488" y="45"/>
                    </a:lnTo>
                    <a:lnTo>
                      <a:pt x="527" y="29"/>
                    </a:lnTo>
                    <a:lnTo>
                      <a:pt x="569" y="13"/>
                    </a:lnTo>
                    <a:lnTo>
                      <a:pt x="612" y="5"/>
                    </a:lnTo>
                    <a:lnTo>
                      <a:pt x="653" y="0"/>
                    </a:lnTo>
                    <a:lnTo>
                      <a:pt x="699" y="0"/>
                    </a:lnTo>
                    <a:lnTo>
                      <a:pt x="741" y="12"/>
                    </a:lnTo>
                    <a:lnTo>
                      <a:pt x="780" y="22"/>
                    </a:lnTo>
                    <a:lnTo>
                      <a:pt x="819" y="45"/>
                    </a:lnTo>
                    <a:lnTo>
                      <a:pt x="866" y="80"/>
                    </a:lnTo>
                    <a:lnTo>
                      <a:pt x="908" y="127"/>
                    </a:lnTo>
                    <a:lnTo>
                      <a:pt x="949" y="180"/>
                    </a:lnTo>
                    <a:lnTo>
                      <a:pt x="986" y="244"/>
                    </a:lnTo>
                    <a:lnTo>
                      <a:pt x="1016" y="306"/>
                    </a:lnTo>
                    <a:lnTo>
                      <a:pt x="1052" y="373"/>
                    </a:lnTo>
                    <a:lnTo>
                      <a:pt x="1082" y="443"/>
                    </a:lnTo>
                    <a:lnTo>
                      <a:pt x="1110" y="514"/>
                    </a:lnTo>
                    <a:lnTo>
                      <a:pt x="1136" y="573"/>
                    </a:lnTo>
                    <a:lnTo>
                      <a:pt x="1157" y="643"/>
                    </a:lnTo>
                    <a:lnTo>
                      <a:pt x="1177" y="714"/>
                    </a:lnTo>
                    <a:lnTo>
                      <a:pt x="1194" y="786"/>
                    </a:lnTo>
                    <a:lnTo>
                      <a:pt x="1211" y="862"/>
                    </a:lnTo>
                    <a:lnTo>
                      <a:pt x="1226" y="931"/>
                    </a:lnTo>
                    <a:lnTo>
                      <a:pt x="1235" y="1005"/>
                    </a:lnTo>
                    <a:lnTo>
                      <a:pt x="1248" y="1084"/>
                    </a:lnTo>
                    <a:lnTo>
                      <a:pt x="1263" y="1249"/>
                    </a:lnTo>
                    <a:lnTo>
                      <a:pt x="1264" y="1420"/>
                    </a:lnTo>
                    <a:lnTo>
                      <a:pt x="1263" y="1591"/>
                    </a:lnTo>
                    <a:lnTo>
                      <a:pt x="1260" y="1761"/>
                    </a:lnTo>
                    <a:lnTo>
                      <a:pt x="1263" y="1940"/>
                    </a:lnTo>
                    <a:lnTo>
                      <a:pt x="1264" y="2114"/>
                    </a:lnTo>
                    <a:lnTo>
                      <a:pt x="1264" y="2299"/>
                    </a:lnTo>
                    <a:lnTo>
                      <a:pt x="1260" y="2480"/>
                    </a:lnTo>
                    <a:lnTo>
                      <a:pt x="1255" y="2576"/>
                    </a:lnTo>
                    <a:lnTo>
                      <a:pt x="1254" y="2674"/>
                    </a:lnTo>
                    <a:lnTo>
                      <a:pt x="1251" y="2776"/>
                    </a:lnTo>
                    <a:lnTo>
                      <a:pt x="1248" y="2877"/>
                    </a:lnTo>
                    <a:lnTo>
                      <a:pt x="1239" y="2974"/>
                    </a:lnTo>
                    <a:lnTo>
                      <a:pt x="1226" y="3076"/>
                    </a:lnTo>
                    <a:lnTo>
                      <a:pt x="1211" y="3174"/>
                    </a:lnTo>
                    <a:lnTo>
                      <a:pt x="1186" y="3261"/>
                    </a:lnTo>
                    <a:lnTo>
                      <a:pt x="1173" y="3303"/>
                    </a:lnTo>
                    <a:lnTo>
                      <a:pt x="1160" y="3345"/>
                    </a:lnTo>
                    <a:lnTo>
                      <a:pt x="1140" y="3386"/>
                    </a:lnTo>
                    <a:lnTo>
                      <a:pt x="1127" y="3424"/>
                    </a:lnTo>
                    <a:lnTo>
                      <a:pt x="1108" y="3459"/>
                    </a:lnTo>
                    <a:lnTo>
                      <a:pt x="1085" y="3479"/>
                    </a:lnTo>
                    <a:lnTo>
                      <a:pt x="1061" y="3502"/>
                    </a:lnTo>
                    <a:lnTo>
                      <a:pt x="1032" y="3514"/>
                    </a:lnTo>
                    <a:lnTo>
                      <a:pt x="1015" y="3514"/>
                    </a:lnTo>
                    <a:lnTo>
                      <a:pt x="1004" y="3504"/>
                    </a:lnTo>
                    <a:lnTo>
                      <a:pt x="989" y="3492"/>
                    </a:lnTo>
                    <a:lnTo>
                      <a:pt x="977" y="3479"/>
                    </a:lnTo>
                    <a:lnTo>
                      <a:pt x="966" y="3463"/>
                    </a:lnTo>
                    <a:lnTo>
                      <a:pt x="952" y="3444"/>
                    </a:lnTo>
                    <a:lnTo>
                      <a:pt x="943" y="3424"/>
                    </a:lnTo>
                    <a:lnTo>
                      <a:pt x="932" y="3409"/>
                    </a:lnTo>
                    <a:lnTo>
                      <a:pt x="918" y="3386"/>
                    </a:lnTo>
                    <a:lnTo>
                      <a:pt x="906" y="3357"/>
                    </a:lnTo>
                    <a:lnTo>
                      <a:pt x="891" y="3327"/>
                    </a:lnTo>
                    <a:lnTo>
                      <a:pt x="880" y="3299"/>
                    </a:lnTo>
                    <a:lnTo>
                      <a:pt x="872" y="3267"/>
                    </a:lnTo>
                    <a:lnTo>
                      <a:pt x="858" y="3240"/>
                    </a:lnTo>
                    <a:lnTo>
                      <a:pt x="846" y="3214"/>
                    </a:lnTo>
                    <a:lnTo>
                      <a:pt x="829" y="3186"/>
                    </a:lnTo>
                    <a:lnTo>
                      <a:pt x="814" y="3174"/>
                    </a:lnTo>
                    <a:lnTo>
                      <a:pt x="800" y="3160"/>
                    </a:lnTo>
                    <a:lnTo>
                      <a:pt x="785" y="3148"/>
                    </a:lnTo>
                    <a:lnTo>
                      <a:pt x="768" y="3135"/>
                    </a:lnTo>
                    <a:lnTo>
                      <a:pt x="750" y="3127"/>
                    </a:lnTo>
                    <a:lnTo>
                      <a:pt x="734" y="3115"/>
                    </a:lnTo>
                    <a:lnTo>
                      <a:pt x="719" y="3103"/>
                    </a:lnTo>
                    <a:lnTo>
                      <a:pt x="702" y="3084"/>
                    </a:lnTo>
                    <a:lnTo>
                      <a:pt x="684" y="3054"/>
                    </a:lnTo>
                    <a:lnTo>
                      <a:pt x="668" y="3025"/>
                    </a:lnTo>
                    <a:lnTo>
                      <a:pt x="656" y="2983"/>
                    </a:lnTo>
                    <a:lnTo>
                      <a:pt x="644" y="2948"/>
                    </a:lnTo>
                    <a:lnTo>
                      <a:pt x="630" y="2913"/>
                    </a:lnTo>
                    <a:lnTo>
                      <a:pt x="617" y="2884"/>
                    </a:lnTo>
                    <a:lnTo>
                      <a:pt x="597" y="2857"/>
                    </a:lnTo>
                    <a:lnTo>
                      <a:pt x="578" y="2834"/>
                    </a:lnTo>
                    <a:lnTo>
                      <a:pt x="546" y="2815"/>
                    </a:lnTo>
                    <a:lnTo>
                      <a:pt x="515" y="2799"/>
                    </a:lnTo>
                    <a:lnTo>
                      <a:pt x="480" y="2794"/>
                    </a:lnTo>
                    <a:lnTo>
                      <a:pt x="442" y="2789"/>
                    </a:lnTo>
                    <a:lnTo>
                      <a:pt x="406" y="2789"/>
                    </a:lnTo>
                    <a:lnTo>
                      <a:pt x="369" y="2794"/>
                    </a:lnTo>
                    <a:lnTo>
                      <a:pt x="335" y="2799"/>
                    </a:lnTo>
                    <a:lnTo>
                      <a:pt x="299" y="2799"/>
                    </a:lnTo>
                    <a:lnTo>
                      <a:pt x="279" y="2800"/>
                    </a:lnTo>
                    <a:lnTo>
                      <a:pt x="264" y="2810"/>
                    </a:lnTo>
                    <a:lnTo>
                      <a:pt x="241" y="2818"/>
                    </a:lnTo>
                    <a:lnTo>
                      <a:pt x="224" y="2828"/>
                    </a:lnTo>
                    <a:lnTo>
                      <a:pt x="204" y="2834"/>
                    </a:lnTo>
                    <a:lnTo>
                      <a:pt x="187" y="2838"/>
                    </a:lnTo>
                    <a:lnTo>
                      <a:pt x="166" y="2838"/>
                    </a:lnTo>
                    <a:lnTo>
                      <a:pt x="148" y="2834"/>
                    </a:lnTo>
                    <a:lnTo>
                      <a:pt x="123" y="2818"/>
                    </a:lnTo>
                    <a:lnTo>
                      <a:pt x="100" y="2794"/>
                    </a:lnTo>
                    <a:lnTo>
                      <a:pt x="79" y="2767"/>
                    </a:lnTo>
                    <a:lnTo>
                      <a:pt x="59" y="2732"/>
                    </a:lnTo>
                    <a:lnTo>
                      <a:pt x="42" y="2694"/>
                    </a:lnTo>
                    <a:lnTo>
                      <a:pt x="31" y="2658"/>
                    </a:lnTo>
                    <a:lnTo>
                      <a:pt x="19" y="2619"/>
                    </a:lnTo>
                    <a:lnTo>
                      <a:pt x="11" y="2581"/>
                    </a:lnTo>
                    <a:lnTo>
                      <a:pt x="0" y="2490"/>
                    </a:lnTo>
                    <a:lnTo>
                      <a:pt x="0" y="2396"/>
                    </a:lnTo>
                    <a:lnTo>
                      <a:pt x="9" y="2303"/>
                    </a:lnTo>
                    <a:lnTo>
                      <a:pt x="19" y="2213"/>
                    </a:lnTo>
                    <a:lnTo>
                      <a:pt x="34" y="2114"/>
                    </a:lnTo>
                    <a:lnTo>
                      <a:pt x="53" y="2025"/>
                    </a:lnTo>
                    <a:lnTo>
                      <a:pt x="65" y="1927"/>
                    </a:lnTo>
                    <a:lnTo>
                      <a:pt x="74" y="1830"/>
                    </a:lnTo>
                    <a:lnTo>
                      <a:pt x="71" y="1687"/>
                    </a:lnTo>
                    <a:lnTo>
                      <a:pt x="62" y="1546"/>
                    </a:lnTo>
                    <a:lnTo>
                      <a:pt x="54" y="1404"/>
                    </a:lnTo>
                    <a:lnTo>
                      <a:pt x="59" y="1259"/>
                    </a:lnTo>
                    <a:lnTo>
                      <a:pt x="68" y="1189"/>
                    </a:lnTo>
                    <a:lnTo>
                      <a:pt x="82" y="1120"/>
                    </a:lnTo>
                    <a:lnTo>
                      <a:pt x="97" y="1049"/>
                    </a:lnTo>
                    <a:lnTo>
                      <a:pt x="111" y="978"/>
                    </a:lnTo>
                    <a:lnTo>
                      <a:pt x="121" y="912"/>
                    </a:lnTo>
                    <a:lnTo>
                      <a:pt x="132" y="850"/>
                    </a:lnTo>
                    <a:lnTo>
                      <a:pt x="137" y="791"/>
                    </a:lnTo>
                    <a:lnTo>
                      <a:pt x="148" y="72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198" name="Freeform 22">
                <a:extLst>
                  <a:ext uri="{FF2B5EF4-FFF2-40B4-BE49-F238E27FC236}">
                    <a16:creationId xmlns:a16="http://schemas.microsoft.com/office/drawing/2014/main" id="{A5F1D5EF-D08F-7A4C-94E1-59B2778360DE}"/>
                  </a:ext>
                </a:extLst>
              </p:cNvPr>
              <p:cNvSpPr>
                <a:spLocks/>
              </p:cNvSpPr>
              <p:nvPr/>
            </p:nvSpPr>
            <p:spPr bwMode="auto">
              <a:xfrm>
                <a:off x="4147" y="1815"/>
                <a:ext cx="128" cy="76"/>
              </a:xfrm>
              <a:custGeom>
                <a:avLst/>
                <a:gdLst>
                  <a:gd name="T0" fmla="*/ 1 w 256"/>
                  <a:gd name="T1" fmla="*/ 0 h 230"/>
                  <a:gd name="T2" fmla="*/ 1 w 256"/>
                  <a:gd name="T3" fmla="*/ 0 h 230"/>
                  <a:gd name="T4" fmla="*/ 1 w 256"/>
                  <a:gd name="T5" fmla="*/ 0 h 230"/>
                  <a:gd name="T6" fmla="*/ 1 w 256"/>
                  <a:gd name="T7" fmla="*/ 0 h 230"/>
                  <a:gd name="T8" fmla="*/ 1 w 256"/>
                  <a:gd name="T9" fmla="*/ 0 h 230"/>
                  <a:gd name="T10" fmla="*/ 1 w 256"/>
                  <a:gd name="T11" fmla="*/ 0 h 230"/>
                  <a:gd name="T12" fmla="*/ 1 w 256"/>
                  <a:gd name="T13" fmla="*/ 0 h 230"/>
                  <a:gd name="T14" fmla="*/ 1 w 256"/>
                  <a:gd name="T15" fmla="*/ 0 h 230"/>
                  <a:gd name="T16" fmla="*/ 1 w 256"/>
                  <a:gd name="T17" fmla="*/ 0 h 230"/>
                  <a:gd name="T18" fmla="*/ 1 w 256"/>
                  <a:gd name="T19" fmla="*/ 0 h 230"/>
                  <a:gd name="T20" fmla="*/ 0 w 256"/>
                  <a:gd name="T21" fmla="*/ 0 h 230"/>
                  <a:gd name="T22" fmla="*/ 1 w 256"/>
                  <a:gd name="T23" fmla="*/ 0 h 230"/>
                  <a:gd name="T24" fmla="*/ 1 w 256"/>
                  <a:gd name="T25" fmla="*/ 0 h 230"/>
                  <a:gd name="T26" fmla="*/ 1 w 256"/>
                  <a:gd name="T27" fmla="*/ 0 h 230"/>
                  <a:gd name="T28" fmla="*/ 1 w 256"/>
                  <a:gd name="T29" fmla="*/ 0 h 230"/>
                  <a:gd name="T30" fmla="*/ 1 w 256"/>
                  <a:gd name="T31" fmla="*/ 0 h 230"/>
                  <a:gd name="T32" fmla="*/ 1 w 256"/>
                  <a:gd name="T33" fmla="*/ 0 h 230"/>
                  <a:gd name="T34" fmla="*/ 1 w 256"/>
                  <a:gd name="T35" fmla="*/ 0 h 230"/>
                  <a:gd name="T36" fmla="*/ 1 w 256"/>
                  <a:gd name="T37" fmla="*/ 0 h 230"/>
                  <a:gd name="T38" fmla="*/ 1 w 256"/>
                  <a:gd name="T39" fmla="*/ 0 h 230"/>
                  <a:gd name="T40" fmla="*/ 1 w 256"/>
                  <a:gd name="T41" fmla="*/ 0 h 230"/>
                  <a:gd name="T42" fmla="*/ 1 w 256"/>
                  <a:gd name="T43" fmla="*/ 0 h 230"/>
                  <a:gd name="T44" fmla="*/ 1 w 256"/>
                  <a:gd name="T45" fmla="*/ 0 h 230"/>
                  <a:gd name="T46" fmla="*/ 1 w 256"/>
                  <a:gd name="T47" fmla="*/ 0 h 230"/>
                  <a:gd name="T48" fmla="*/ 1 w 256"/>
                  <a:gd name="T49" fmla="*/ 0 h 2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6"/>
                  <a:gd name="T76" fmla="*/ 0 h 230"/>
                  <a:gd name="T77" fmla="*/ 256 w 256"/>
                  <a:gd name="T78" fmla="*/ 230 h 2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6" h="230">
                    <a:moveTo>
                      <a:pt x="218" y="195"/>
                    </a:moveTo>
                    <a:lnTo>
                      <a:pt x="195" y="208"/>
                    </a:lnTo>
                    <a:lnTo>
                      <a:pt x="174" y="216"/>
                    </a:lnTo>
                    <a:lnTo>
                      <a:pt x="152" y="224"/>
                    </a:lnTo>
                    <a:lnTo>
                      <a:pt x="126" y="230"/>
                    </a:lnTo>
                    <a:lnTo>
                      <a:pt x="100" y="224"/>
                    </a:lnTo>
                    <a:lnTo>
                      <a:pt x="77" y="216"/>
                    </a:lnTo>
                    <a:lnTo>
                      <a:pt x="58" y="208"/>
                    </a:lnTo>
                    <a:lnTo>
                      <a:pt x="37" y="195"/>
                    </a:lnTo>
                    <a:lnTo>
                      <a:pt x="9" y="158"/>
                    </a:lnTo>
                    <a:lnTo>
                      <a:pt x="0" y="114"/>
                    </a:lnTo>
                    <a:lnTo>
                      <a:pt x="9" y="72"/>
                    </a:lnTo>
                    <a:lnTo>
                      <a:pt x="37" y="36"/>
                    </a:lnTo>
                    <a:lnTo>
                      <a:pt x="58" y="20"/>
                    </a:lnTo>
                    <a:lnTo>
                      <a:pt x="77" y="11"/>
                    </a:lnTo>
                    <a:lnTo>
                      <a:pt x="100" y="1"/>
                    </a:lnTo>
                    <a:lnTo>
                      <a:pt x="126" y="0"/>
                    </a:lnTo>
                    <a:lnTo>
                      <a:pt x="152" y="1"/>
                    </a:lnTo>
                    <a:lnTo>
                      <a:pt x="174" y="11"/>
                    </a:lnTo>
                    <a:lnTo>
                      <a:pt x="195" y="20"/>
                    </a:lnTo>
                    <a:lnTo>
                      <a:pt x="218" y="36"/>
                    </a:lnTo>
                    <a:lnTo>
                      <a:pt x="245" y="72"/>
                    </a:lnTo>
                    <a:lnTo>
                      <a:pt x="256" y="114"/>
                    </a:lnTo>
                    <a:lnTo>
                      <a:pt x="245" y="158"/>
                    </a:lnTo>
                    <a:lnTo>
                      <a:pt x="218" y="195"/>
                    </a:lnTo>
                    <a:close/>
                  </a:path>
                </a:pathLst>
              </a:custGeom>
              <a:solidFill>
                <a:srgbClr val="FFBA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199" name="Freeform 23">
                <a:extLst>
                  <a:ext uri="{FF2B5EF4-FFF2-40B4-BE49-F238E27FC236}">
                    <a16:creationId xmlns:a16="http://schemas.microsoft.com/office/drawing/2014/main" id="{B899A9E5-C48F-474A-8E08-C052858349AC}"/>
                  </a:ext>
                </a:extLst>
              </p:cNvPr>
              <p:cNvSpPr>
                <a:spLocks/>
              </p:cNvSpPr>
              <p:nvPr/>
            </p:nvSpPr>
            <p:spPr bwMode="auto">
              <a:xfrm>
                <a:off x="4147" y="1815"/>
                <a:ext cx="128" cy="76"/>
              </a:xfrm>
              <a:custGeom>
                <a:avLst/>
                <a:gdLst>
                  <a:gd name="T0" fmla="*/ 1 w 256"/>
                  <a:gd name="T1" fmla="*/ 0 h 230"/>
                  <a:gd name="T2" fmla="*/ 1 w 256"/>
                  <a:gd name="T3" fmla="*/ 0 h 230"/>
                  <a:gd name="T4" fmla="*/ 1 w 256"/>
                  <a:gd name="T5" fmla="*/ 0 h 230"/>
                  <a:gd name="T6" fmla="*/ 1 w 256"/>
                  <a:gd name="T7" fmla="*/ 0 h 230"/>
                  <a:gd name="T8" fmla="*/ 1 w 256"/>
                  <a:gd name="T9" fmla="*/ 0 h 230"/>
                  <a:gd name="T10" fmla="*/ 1 w 256"/>
                  <a:gd name="T11" fmla="*/ 0 h 230"/>
                  <a:gd name="T12" fmla="*/ 1 w 256"/>
                  <a:gd name="T13" fmla="*/ 0 h 230"/>
                  <a:gd name="T14" fmla="*/ 1 w 256"/>
                  <a:gd name="T15" fmla="*/ 0 h 230"/>
                  <a:gd name="T16" fmla="*/ 1 w 256"/>
                  <a:gd name="T17" fmla="*/ 0 h 230"/>
                  <a:gd name="T18" fmla="*/ 1 w 256"/>
                  <a:gd name="T19" fmla="*/ 0 h 230"/>
                  <a:gd name="T20" fmla="*/ 1 w 256"/>
                  <a:gd name="T21" fmla="*/ 0 h 230"/>
                  <a:gd name="T22" fmla="*/ 1 w 256"/>
                  <a:gd name="T23" fmla="*/ 0 h 230"/>
                  <a:gd name="T24" fmla="*/ 0 w 256"/>
                  <a:gd name="T25" fmla="*/ 0 h 230"/>
                  <a:gd name="T26" fmla="*/ 1 w 256"/>
                  <a:gd name="T27" fmla="*/ 0 h 230"/>
                  <a:gd name="T28" fmla="*/ 1 w 256"/>
                  <a:gd name="T29" fmla="*/ 0 h 230"/>
                  <a:gd name="T30" fmla="*/ 1 w 256"/>
                  <a:gd name="T31" fmla="*/ 0 h 230"/>
                  <a:gd name="T32" fmla="*/ 1 w 256"/>
                  <a:gd name="T33" fmla="*/ 0 h 230"/>
                  <a:gd name="T34" fmla="*/ 1 w 256"/>
                  <a:gd name="T35" fmla="*/ 0 h 230"/>
                  <a:gd name="T36" fmla="*/ 1 w 256"/>
                  <a:gd name="T37" fmla="*/ 0 h 230"/>
                  <a:gd name="T38" fmla="*/ 1 w 256"/>
                  <a:gd name="T39" fmla="*/ 0 h 230"/>
                  <a:gd name="T40" fmla="*/ 1 w 256"/>
                  <a:gd name="T41" fmla="*/ 0 h 230"/>
                  <a:gd name="T42" fmla="*/ 1 w 256"/>
                  <a:gd name="T43" fmla="*/ 0 h 230"/>
                  <a:gd name="T44" fmla="*/ 1 w 256"/>
                  <a:gd name="T45" fmla="*/ 0 h 230"/>
                  <a:gd name="T46" fmla="*/ 1 w 256"/>
                  <a:gd name="T47" fmla="*/ 0 h 230"/>
                  <a:gd name="T48" fmla="*/ 1 w 256"/>
                  <a:gd name="T49" fmla="*/ 0 h 230"/>
                  <a:gd name="T50" fmla="*/ 1 w 256"/>
                  <a:gd name="T51" fmla="*/ 0 h 230"/>
                  <a:gd name="T52" fmla="*/ 1 w 256"/>
                  <a:gd name="T53" fmla="*/ 0 h 230"/>
                  <a:gd name="T54" fmla="*/ 1 w 256"/>
                  <a:gd name="T55" fmla="*/ 0 h 230"/>
                  <a:gd name="T56" fmla="*/ 1 w 256"/>
                  <a:gd name="T57" fmla="*/ 0 h 2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6"/>
                  <a:gd name="T88" fmla="*/ 0 h 230"/>
                  <a:gd name="T89" fmla="*/ 256 w 256"/>
                  <a:gd name="T90" fmla="*/ 230 h 2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6" h="230">
                    <a:moveTo>
                      <a:pt x="218" y="195"/>
                    </a:moveTo>
                    <a:lnTo>
                      <a:pt x="218" y="195"/>
                    </a:lnTo>
                    <a:lnTo>
                      <a:pt x="195" y="208"/>
                    </a:lnTo>
                    <a:lnTo>
                      <a:pt x="174" y="216"/>
                    </a:lnTo>
                    <a:lnTo>
                      <a:pt x="152" y="224"/>
                    </a:lnTo>
                    <a:lnTo>
                      <a:pt x="126" y="230"/>
                    </a:lnTo>
                    <a:lnTo>
                      <a:pt x="100" y="224"/>
                    </a:lnTo>
                    <a:lnTo>
                      <a:pt x="77" y="216"/>
                    </a:lnTo>
                    <a:lnTo>
                      <a:pt x="58" y="208"/>
                    </a:lnTo>
                    <a:lnTo>
                      <a:pt x="37" y="195"/>
                    </a:lnTo>
                    <a:lnTo>
                      <a:pt x="9" y="158"/>
                    </a:lnTo>
                    <a:lnTo>
                      <a:pt x="0" y="114"/>
                    </a:lnTo>
                    <a:lnTo>
                      <a:pt x="9" y="72"/>
                    </a:lnTo>
                    <a:lnTo>
                      <a:pt x="37" y="36"/>
                    </a:lnTo>
                    <a:lnTo>
                      <a:pt x="58" y="20"/>
                    </a:lnTo>
                    <a:lnTo>
                      <a:pt x="77" y="11"/>
                    </a:lnTo>
                    <a:lnTo>
                      <a:pt x="100" y="1"/>
                    </a:lnTo>
                    <a:lnTo>
                      <a:pt x="126" y="0"/>
                    </a:lnTo>
                    <a:lnTo>
                      <a:pt x="152" y="1"/>
                    </a:lnTo>
                    <a:lnTo>
                      <a:pt x="174" y="11"/>
                    </a:lnTo>
                    <a:lnTo>
                      <a:pt x="195" y="20"/>
                    </a:lnTo>
                    <a:lnTo>
                      <a:pt x="218" y="36"/>
                    </a:lnTo>
                    <a:lnTo>
                      <a:pt x="245" y="72"/>
                    </a:lnTo>
                    <a:lnTo>
                      <a:pt x="256" y="114"/>
                    </a:lnTo>
                    <a:lnTo>
                      <a:pt x="245" y="158"/>
                    </a:lnTo>
                    <a:lnTo>
                      <a:pt x="218" y="19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00" name="Freeform 24">
                <a:extLst>
                  <a:ext uri="{FF2B5EF4-FFF2-40B4-BE49-F238E27FC236}">
                    <a16:creationId xmlns:a16="http://schemas.microsoft.com/office/drawing/2014/main" id="{1C21A677-999F-C448-965D-B07A5B55DDF8}"/>
                  </a:ext>
                </a:extLst>
              </p:cNvPr>
              <p:cNvSpPr>
                <a:spLocks/>
              </p:cNvSpPr>
              <p:nvPr/>
            </p:nvSpPr>
            <p:spPr bwMode="auto">
              <a:xfrm>
                <a:off x="3999" y="1765"/>
                <a:ext cx="184" cy="717"/>
              </a:xfrm>
              <a:custGeom>
                <a:avLst/>
                <a:gdLst>
                  <a:gd name="T0" fmla="*/ 0 w 369"/>
                  <a:gd name="T1" fmla="*/ 0 h 2150"/>
                  <a:gd name="T2" fmla="*/ 0 w 369"/>
                  <a:gd name="T3" fmla="*/ 0 h 2150"/>
                  <a:gd name="T4" fmla="*/ 0 w 369"/>
                  <a:gd name="T5" fmla="*/ 0 h 2150"/>
                  <a:gd name="T6" fmla="*/ 0 w 369"/>
                  <a:gd name="T7" fmla="*/ 0 h 2150"/>
                  <a:gd name="T8" fmla="*/ 0 w 369"/>
                  <a:gd name="T9" fmla="*/ 0 h 2150"/>
                  <a:gd name="T10" fmla="*/ 0 w 369"/>
                  <a:gd name="T11" fmla="*/ 0 h 2150"/>
                  <a:gd name="T12" fmla="*/ 0 w 369"/>
                  <a:gd name="T13" fmla="*/ 0 h 2150"/>
                  <a:gd name="T14" fmla="*/ 0 w 369"/>
                  <a:gd name="T15" fmla="*/ 0 h 2150"/>
                  <a:gd name="T16" fmla="*/ 0 w 369"/>
                  <a:gd name="T17" fmla="*/ 0 h 2150"/>
                  <a:gd name="T18" fmla="*/ 0 w 369"/>
                  <a:gd name="T19" fmla="*/ 0 h 2150"/>
                  <a:gd name="T20" fmla="*/ 0 w 369"/>
                  <a:gd name="T21" fmla="*/ 0 h 2150"/>
                  <a:gd name="T22" fmla="*/ 0 w 369"/>
                  <a:gd name="T23" fmla="*/ 0 h 2150"/>
                  <a:gd name="T24" fmla="*/ 0 w 369"/>
                  <a:gd name="T25" fmla="*/ 0 h 2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9"/>
                  <a:gd name="T40" fmla="*/ 0 h 2150"/>
                  <a:gd name="T41" fmla="*/ 369 w 369"/>
                  <a:gd name="T42" fmla="*/ 2150 h 21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9" h="2150">
                    <a:moveTo>
                      <a:pt x="297" y="39"/>
                    </a:moveTo>
                    <a:lnTo>
                      <a:pt x="239" y="414"/>
                    </a:lnTo>
                    <a:lnTo>
                      <a:pt x="256" y="1363"/>
                    </a:lnTo>
                    <a:lnTo>
                      <a:pt x="211" y="1774"/>
                    </a:lnTo>
                    <a:lnTo>
                      <a:pt x="0" y="2076"/>
                    </a:lnTo>
                    <a:lnTo>
                      <a:pt x="55" y="2150"/>
                    </a:lnTo>
                    <a:lnTo>
                      <a:pt x="256" y="1774"/>
                    </a:lnTo>
                    <a:lnTo>
                      <a:pt x="271" y="1621"/>
                    </a:lnTo>
                    <a:lnTo>
                      <a:pt x="282" y="675"/>
                    </a:lnTo>
                    <a:lnTo>
                      <a:pt x="297" y="187"/>
                    </a:lnTo>
                    <a:lnTo>
                      <a:pt x="369" y="110"/>
                    </a:lnTo>
                    <a:lnTo>
                      <a:pt x="311" y="0"/>
                    </a:lnTo>
                    <a:lnTo>
                      <a:pt x="297" y="39"/>
                    </a:lnTo>
                    <a:close/>
                  </a:path>
                </a:pathLst>
              </a:custGeom>
              <a:solidFill>
                <a:srgbClr val="FFBA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01" name="Freeform 25">
                <a:extLst>
                  <a:ext uri="{FF2B5EF4-FFF2-40B4-BE49-F238E27FC236}">
                    <a16:creationId xmlns:a16="http://schemas.microsoft.com/office/drawing/2014/main" id="{81DB553C-533D-1846-A70F-5920022C8209}"/>
                  </a:ext>
                </a:extLst>
              </p:cNvPr>
              <p:cNvSpPr>
                <a:spLocks/>
              </p:cNvSpPr>
              <p:nvPr/>
            </p:nvSpPr>
            <p:spPr bwMode="auto">
              <a:xfrm>
                <a:off x="3999" y="1765"/>
                <a:ext cx="184" cy="717"/>
              </a:xfrm>
              <a:custGeom>
                <a:avLst/>
                <a:gdLst>
                  <a:gd name="T0" fmla="*/ 0 w 369"/>
                  <a:gd name="T1" fmla="*/ 0 h 2150"/>
                  <a:gd name="T2" fmla="*/ 0 w 369"/>
                  <a:gd name="T3" fmla="*/ 0 h 2150"/>
                  <a:gd name="T4" fmla="*/ 0 w 369"/>
                  <a:gd name="T5" fmla="*/ 0 h 2150"/>
                  <a:gd name="T6" fmla="*/ 0 w 369"/>
                  <a:gd name="T7" fmla="*/ 0 h 2150"/>
                  <a:gd name="T8" fmla="*/ 0 w 369"/>
                  <a:gd name="T9" fmla="*/ 0 h 2150"/>
                  <a:gd name="T10" fmla="*/ 0 w 369"/>
                  <a:gd name="T11" fmla="*/ 0 h 2150"/>
                  <a:gd name="T12" fmla="*/ 0 w 369"/>
                  <a:gd name="T13" fmla="*/ 0 h 2150"/>
                  <a:gd name="T14" fmla="*/ 0 w 369"/>
                  <a:gd name="T15" fmla="*/ 0 h 2150"/>
                  <a:gd name="T16" fmla="*/ 0 w 369"/>
                  <a:gd name="T17" fmla="*/ 0 h 2150"/>
                  <a:gd name="T18" fmla="*/ 0 w 369"/>
                  <a:gd name="T19" fmla="*/ 0 h 2150"/>
                  <a:gd name="T20" fmla="*/ 0 w 369"/>
                  <a:gd name="T21" fmla="*/ 0 h 2150"/>
                  <a:gd name="T22" fmla="*/ 0 w 369"/>
                  <a:gd name="T23" fmla="*/ 0 h 2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9"/>
                  <a:gd name="T37" fmla="*/ 0 h 2150"/>
                  <a:gd name="T38" fmla="*/ 369 w 369"/>
                  <a:gd name="T39" fmla="*/ 2150 h 2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9" h="2150">
                    <a:moveTo>
                      <a:pt x="297" y="39"/>
                    </a:moveTo>
                    <a:lnTo>
                      <a:pt x="239" y="414"/>
                    </a:lnTo>
                    <a:lnTo>
                      <a:pt x="256" y="1363"/>
                    </a:lnTo>
                    <a:lnTo>
                      <a:pt x="211" y="1774"/>
                    </a:lnTo>
                    <a:lnTo>
                      <a:pt x="0" y="2076"/>
                    </a:lnTo>
                    <a:lnTo>
                      <a:pt x="55" y="2150"/>
                    </a:lnTo>
                    <a:lnTo>
                      <a:pt x="256" y="1774"/>
                    </a:lnTo>
                    <a:lnTo>
                      <a:pt x="271" y="1621"/>
                    </a:lnTo>
                    <a:lnTo>
                      <a:pt x="282" y="675"/>
                    </a:lnTo>
                    <a:lnTo>
                      <a:pt x="297" y="187"/>
                    </a:lnTo>
                    <a:lnTo>
                      <a:pt x="369" y="110"/>
                    </a:lnTo>
                    <a:lnTo>
                      <a:pt x="3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02" name="Freeform 26">
                <a:extLst>
                  <a:ext uri="{FF2B5EF4-FFF2-40B4-BE49-F238E27FC236}">
                    <a16:creationId xmlns:a16="http://schemas.microsoft.com/office/drawing/2014/main" id="{82923917-D134-544D-A65E-9FE9682CAC6C}"/>
                  </a:ext>
                </a:extLst>
              </p:cNvPr>
              <p:cNvSpPr>
                <a:spLocks/>
              </p:cNvSpPr>
              <p:nvPr/>
            </p:nvSpPr>
            <p:spPr bwMode="auto">
              <a:xfrm>
                <a:off x="4337" y="1652"/>
                <a:ext cx="283" cy="201"/>
              </a:xfrm>
              <a:custGeom>
                <a:avLst/>
                <a:gdLst>
                  <a:gd name="T0" fmla="*/ 0 w 567"/>
                  <a:gd name="T1" fmla="*/ 0 h 602"/>
                  <a:gd name="T2" fmla="*/ 0 w 567"/>
                  <a:gd name="T3" fmla="*/ 0 h 602"/>
                  <a:gd name="T4" fmla="*/ 0 w 567"/>
                  <a:gd name="T5" fmla="*/ 0 h 602"/>
                  <a:gd name="T6" fmla="*/ 0 w 567"/>
                  <a:gd name="T7" fmla="*/ 0 h 602"/>
                  <a:gd name="T8" fmla="*/ 0 w 567"/>
                  <a:gd name="T9" fmla="*/ 0 h 602"/>
                  <a:gd name="T10" fmla="*/ 0 w 567"/>
                  <a:gd name="T11" fmla="*/ 0 h 602"/>
                  <a:gd name="T12" fmla="*/ 0 w 567"/>
                  <a:gd name="T13" fmla="*/ 0 h 602"/>
                  <a:gd name="T14" fmla="*/ 0 w 567"/>
                  <a:gd name="T15" fmla="*/ 0 h 602"/>
                  <a:gd name="T16" fmla="*/ 0 60000 65536"/>
                  <a:gd name="T17" fmla="*/ 0 60000 65536"/>
                  <a:gd name="T18" fmla="*/ 0 60000 65536"/>
                  <a:gd name="T19" fmla="*/ 0 60000 65536"/>
                  <a:gd name="T20" fmla="*/ 0 60000 65536"/>
                  <a:gd name="T21" fmla="*/ 0 60000 65536"/>
                  <a:gd name="T22" fmla="*/ 0 60000 65536"/>
                  <a:gd name="T23" fmla="*/ 0 60000 65536"/>
                  <a:gd name="T24" fmla="*/ 0 w 567"/>
                  <a:gd name="T25" fmla="*/ 0 h 602"/>
                  <a:gd name="T26" fmla="*/ 567 w 567"/>
                  <a:gd name="T27" fmla="*/ 602 h 6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7" h="602">
                    <a:moveTo>
                      <a:pt x="40" y="0"/>
                    </a:moveTo>
                    <a:lnTo>
                      <a:pt x="0" y="602"/>
                    </a:lnTo>
                    <a:lnTo>
                      <a:pt x="268" y="450"/>
                    </a:lnTo>
                    <a:lnTo>
                      <a:pt x="567" y="340"/>
                    </a:lnTo>
                    <a:lnTo>
                      <a:pt x="511" y="184"/>
                    </a:lnTo>
                    <a:lnTo>
                      <a:pt x="213" y="74"/>
                    </a:lnTo>
                    <a:lnTo>
                      <a:pt x="69" y="0"/>
                    </a:lnTo>
                    <a:lnTo>
                      <a:pt x="40" y="0"/>
                    </a:lnTo>
                    <a:close/>
                  </a:path>
                </a:pathLst>
              </a:custGeom>
              <a:solidFill>
                <a:srgbClr val="C47F6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03" name="Freeform 27">
                <a:extLst>
                  <a:ext uri="{FF2B5EF4-FFF2-40B4-BE49-F238E27FC236}">
                    <a16:creationId xmlns:a16="http://schemas.microsoft.com/office/drawing/2014/main" id="{63EEAA17-DF6B-464C-B48D-275F2DF7C31E}"/>
                  </a:ext>
                </a:extLst>
              </p:cNvPr>
              <p:cNvSpPr>
                <a:spLocks/>
              </p:cNvSpPr>
              <p:nvPr/>
            </p:nvSpPr>
            <p:spPr bwMode="auto">
              <a:xfrm>
                <a:off x="4337" y="1652"/>
                <a:ext cx="283" cy="201"/>
              </a:xfrm>
              <a:custGeom>
                <a:avLst/>
                <a:gdLst>
                  <a:gd name="T0" fmla="*/ 0 w 567"/>
                  <a:gd name="T1" fmla="*/ 0 h 602"/>
                  <a:gd name="T2" fmla="*/ 0 w 567"/>
                  <a:gd name="T3" fmla="*/ 0 h 602"/>
                  <a:gd name="T4" fmla="*/ 0 w 567"/>
                  <a:gd name="T5" fmla="*/ 0 h 602"/>
                  <a:gd name="T6" fmla="*/ 0 w 567"/>
                  <a:gd name="T7" fmla="*/ 0 h 602"/>
                  <a:gd name="T8" fmla="*/ 0 w 567"/>
                  <a:gd name="T9" fmla="*/ 0 h 602"/>
                  <a:gd name="T10" fmla="*/ 0 w 567"/>
                  <a:gd name="T11" fmla="*/ 0 h 602"/>
                  <a:gd name="T12" fmla="*/ 0 w 567"/>
                  <a:gd name="T13" fmla="*/ 0 h 602"/>
                  <a:gd name="T14" fmla="*/ 0 60000 65536"/>
                  <a:gd name="T15" fmla="*/ 0 60000 65536"/>
                  <a:gd name="T16" fmla="*/ 0 60000 65536"/>
                  <a:gd name="T17" fmla="*/ 0 60000 65536"/>
                  <a:gd name="T18" fmla="*/ 0 60000 65536"/>
                  <a:gd name="T19" fmla="*/ 0 60000 65536"/>
                  <a:gd name="T20" fmla="*/ 0 60000 65536"/>
                  <a:gd name="T21" fmla="*/ 0 w 567"/>
                  <a:gd name="T22" fmla="*/ 0 h 602"/>
                  <a:gd name="T23" fmla="*/ 567 w 567"/>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7" h="602">
                    <a:moveTo>
                      <a:pt x="40" y="0"/>
                    </a:moveTo>
                    <a:lnTo>
                      <a:pt x="0" y="602"/>
                    </a:lnTo>
                    <a:lnTo>
                      <a:pt x="268" y="450"/>
                    </a:lnTo>
                    <a:lnTo>
                      <a:pt x="567" y="340"/>
                    </a:lnTo>
                    <a:lnTo>
                      <a:pt x="511" y="184"/>
                    </a:lnTo>
                    <a:lnTo>
                      <a:pt x="213" y="74"/>
                    </a:lnTo>
                    <a:lnTo>
                      <a:pt x="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04" name="Freeform 28">
                <a:extLst>
                  <a:ext uri="{FF2B5EF4-FFF2-40B4-BE49-F238E27FC236}">
                    <a16:creationId xmlns:a16="http://schemas.microsoft.com/office/drawing/2014/main" id="{1236527E-7109-F243-BAC7-4B444D21BC60}"/>
                  </a:ext>
                </a:extLst>
              </p:cNvPr>
              <p:cNvSpPr>
                <a:spLocks/>
              </p:cNvSpPr>
              <p:nvPr/>
            </p:nvSpPr>
            <p:spPr bwMode="auto">
              <a:xfrm>
                <a:off x="4331" y="1771"/>
                <a:ext cx="151" cy="87"/>
              </a:xfrm>
              <a:custGeom>
                <a:avLst/>
                <a:gdLst>
                  <a:gd name="T0" fmla="*/ 1 w 301"/>
                  <a:gd name="T1" fmla="*/ 0 h 260"/>
                  <a:gd name="T2" fmla="*/ 1 w 301"/>
                  <a:gd name="T3" fmla="*/ 0 h 260"/>
                  <a:gd name="T4" fmla="*/ 1 w 301"/>
                  <a:gd name="T5" fmla="*/ 0 h 260"/>
                  <a:gd name="T6" fmla="*/ 1 w 301"/>
                  <a:gd name="T7" fmla="*/ 0 h 260"/>
                  <a:gd name="T8" fmla="*/ 1 w 301"/>
                  <a:gd name="T9" fmla="*/ 0 h 260"/>
                  <a:gd name="T10" fmla="*/ 1 w 301"/>
                  <a:gd name="T11" fmla="*/ 0 h 260"/>
                  <a:gd name="T12" fmla="*/ 1 w 301"/>
                  <a:gd name="T13" fmla="*/ 0 h 260"/>
                  <a:gd name="T14" fmla="*/ 1 w 301"/>
                  <a:gd name="T15" fmla="*/ 0 h 260"/>
                  <a:gd name="T16" fmla="*/ 1 w 301"/>
                  <a:gd name="T17" fmla="*/ 0 h 260"/>
                  <a:gd name="T18" fmla="*/ 1 w 301"/>
                  <a:gd name="T19" fmla="*/ 0 h 260"/>
                  <a:gd name="T20" fmla="*/ 1 w 301"/>
                  <a:gd name="T21" fmla="*/ 0 h 260"/>
                  <a:gd name="T22" fmla="*/ 1 w 301"/>
                  <a:gd name="T23" fmla="*/ 0 h 260"/>
                  <a:gd name="T24" fmla="*/ 1 w 301"/>
                  <a:gd name="T25" fmla="*/ 0 h 260"/>
                  <a:gd name="T26" fmla="*/ 0 w 301"/>
                  <a:gd name="T27" fmla="*/ 0 h 260"/>
                  <a:gd name="T28" fmla="*/ 1 w 301"/>
                  <a:gd name="T29" fmla="*/ 0 h 260"/>
                  <a:gd name="T30" fmla="*/ 1 w 301"/>
                  <a:gd name="T31" fmla="*/ 0 h 260"/>
                  <a:gd name="T32" fmla="*/ 1 w 301"/>
                  <a:gd name="T33" fmla="*/ 0 h 260"/>
                  <a:gd name="T34" fmla="*/ 1 w 301"/>
                  <a:gd name="T35" fmla="*/ 0 h 260"/>
                  <a:gd name="T36" fmla="*/ 1 w 301"/>
                  <a:gd name="T37" fmla="*/ 0 h 260"/>
                  <a:gd name="T38" fmla="*/ 1 w 301"/>
                  <a:gd name="T39" fmla="*/ 0 h 260"/>
                  <a:gd name="T40" fmla="*/ 1 w 301"/>
                  <a:gd name="T41" fmla="*/ 0 h 260"/>
                  <a:gd name="T42" fmla="*/ 1 w 301"/>
                  <a:gd name="T43" fmla="*/ 0 h 260"/>
                  <a:gd name="T44" fmla="*/ 1 w 301"/>
                  <a:gd name="T45" fmla="*/ 0 h 260"/>
                  <a:gd name="T46" fmla="*/ 1 w 301"/>
                  <a:gd name="T47" fmla="*/ 0 h 260"/>
                  <a:gd name="T48" fmla="*/ 1 w 301"/>
                  <a:gd name="T49" fmla="*/ 0 h 260"/>
                  <a:gd name="T50" fmla="*/ 1 w 301"/>
                  <a:gd name="T51" fmla="*/ 0 h 260"/>
                  <a:gd name="T52" fmla="*/ 1 w 301"/>
                  <a:gd name="T53" fmla="*/ 0 h 260"/>
                  <a:gd name="T54" fmla="*/ 1 w 301"/>
                  <a:gd name="T55" fmla="*/ 0 h 260"/>
                  <a:gd name="T56" fmla="*/ 1 w 301"/>
                  <a:gd name="T57" fmla="*/ 0 h 260"/>
                  <a:gd name="T58" fmla="*/ 1 w 301"/>
                  <a:gd name="T59" fmla="*/ 0 h 260"/>
                  <a:gd name="T60" fmla="*/ 1 w 301"/>
                  <a:gd name="T61" fmla="*/ 0 h 260"/>
                  <a:gd name="T62" fmla="*/ 1 w 301"/>
                  <a:gd name="T63" fmla="*/ 0 h 260"/>
                  <a:gd name="T64" fmla="*/ 1 w 301"/>
                  <a:gd name="T65" fmla="*/ 0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1"/>
                  <a:gd name="T100" fmla="*/ 0 h 260"/>
                  <a:gd name="T101" fmla="*/ 301 w 301"/>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1" h="260">
                    <a:moveTo>
                      <a:pt x="275" y="99"/>
                    </a:moveTo>
                    <a:lnTo>
                      <a:pt x="258" y="127"/>
                    </a:lnTo>
                    <a:lnTo>
                      <a:pt x="233" y="150"/>
                    </a:lnTo>
                    <a:lnTo>
                      <a:pt x="209" y="177"/>
                    </a:lnTo>
                    <a:lnTo>
                      <a:pt x="180" y="201"/>
                    </a:lnTo>
                    <a:lnTo>
                      <a:pt x="154" y="219"/>
                    </a:lnTo>
                    <a:lnTo>
                      <a:pt x="126" y="235"/>
                    </a:lnTo>
                    <a:lnTo>
                      <a:pt x="94" y="247"/>
                    </a:lnTo>
                    <a:lnTo>
                      <a:pt x="68" y="259"/>
                    </a:lnTo>
                    <a:lnTo>
                      <a:pt x="43" y="260"/>
                    </a:lnTo>
                    <a:lnTo>
                      <a:pt x="28" y="260"/>
                    </a:lnTo>
                    <a:lnTo>
                      <a:pt x="11" y="253"/>
                    </a:lnTo>
                    <a:lnTo>
                      <a:pt x="4" y="244"/>
                    </a:lnTo>
                    <a:lnTo>
                      <a:pt x="0" y="228"/>
                    </a:lnTo>
                    <a:lnTo>
                      <a:pt x="4" y="209"/>
                    </a:lnTo>
                    <a:lnTo>
                      <a:pt x="11" y="189"/>
                    </a:lnTo>
                    <a:lnTo>
                      <a:pt x="28" y="163"/>
                    </a:lnTo>
                    <a:lnTo>
                      <a:pt x="46" y="131"/>
                    </a:lnTo>
                    <a:lnTo>
                      <a:pt x="68" y="108"/>
                    </a:lnTo>
                    <a:lnTo>
                      <a:pt x="95" y="87"/>
                    </a:lnTo>
                    <a:lnTo>
                      <a:pt x="129" y="61"/>
                    </a:lnTo>
                    <a:lnTo>
                      <a:pt x="155" y="41"/>
                    </a:lnTo>
                    <a:lnTo>
                      <a:pt x="184" y="25"/>
                    </a:lnTo>
                    <a:lnTo>
                      <a:pt x="211" y="16"/>
                    </a:lnTo>
                    <a:lnTo>
                      <a:pt x="238" y="5"/>
                    </a:lnTo>
                    <a:lnTo>
                      <a:pt x="261" y="0"/>
                    </a:lnTo>
                    <a:lnTo>
                      <a:pt x="279" y="0"/>
                    </a:lnTo>
                    <a:lnTo>
                      <a:pt x="293" y="11"/>
                    </a:lnTo>
                    <a:lnTo>
                      <a:pt x="299" y="22"/>
                    </a:lnTo>
                    <a:lnTo>
                      <a:pt x="301" y="34"/>
                    </a:lnTo>
                    <a:lnTo>
                      <a:pt x="299" y="53"/>
                    </a:lnTo>
                    <a:lnTo>
                      <a:pt x="293" y="76"/>
                    </a:lnTo>
                    <a:lnTo>
                      <a:pt x="275" y="99"/>
                    </a:lnTo>
                    <a:close/>
                  </a:path>
                </a:pathLst>
              </a:custGeom>
              <a:solidFill>
                <a:srgbClr val="BABA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05" name="Freeform 29">
                <a:extLst>
                  <a:ext uri="{FF2B5EF4-FFF2-40B4-BE49-F238E27FC236}">
                    <a16:creationId xmlns:a16="http://schemas.microsoft.com/office/drawing/2014/main" id="{885417A2-5B33-3F44-8525-738C34ADD86D}"/>
                  </a:ext>
                </a:extLst>
              </p:cNvPr>
              <p:cNvSpPr>
                <a:spLocks/>
              </p:cNvSpPr>
              <p:nvPr/>
            </p:nvSpPr>
            <p:spPr bwMode="auto">
              <a:xfrm>
                <a:off x="4331" y="1771"/>
                <a:ext cx="151" cy="87"/>
              </a:xfrm>
              <a:custGeom>
                <a:avLst/>
                <a:gdLst>
                  <a:gd name="T0" fmla="*/ 1 w 301"/>
                  <a:gd name="T1" fmla="*/ 0 h 260"/>
                  <a:gd name="T2" fmla="*/ 1 w 301"/>
                  <a:gd name="T3" fmla="*/ 0 h 260"/>
                  <a:gd name="T4" fmla="*/ 1 w 301"/>
                  <a:gd name="T5" fmla="*/ 0 h 260"/>
                  <a:gd name="T6" fmla="*/ 1 w 301"/>
                  <a:gd name="T7" fmla="*/ 0 h 260"/>
                  <a:gd name="T8" fmla="*/ 1 w 301"/>
                  <a:gd name="T9" fmla="*/ 0 h 260"/>
                  <a:gd name="T10" fmla="*/ 1 w 301"/>
                  <a:gd name="T11" fmla="*/ 0 h 260"/>
                  <a:gd name="T12" fmla="*/ 1 w 301"/>
                  <a:gd name="T13" fmla="*/ 0 h 260"/>
                  <a:gd name="T14" fmla="*/ 1 w 301"/>
                  <a:gd name="T15" fmla="*/ 0 h 260"/>
                  <a:gd name="T16" fmla="*/ 1 w 301"/>
                  <a:gd name="T17" fmla="*/ 0 h 260"/>
                  <a:gd name="T18" fmla="*/ 1 w 301"/>
                  <a:gd name="T19" fmla="*/ 0 h 260"/>
                  <a:gd name="T20" fmla="*/ 1 w 301"/>
                  <a:gd name="T21" fmla="*/ 0 h 260"/>
                  <a:gd name="T22" fmla="*/ 1 w 301"/>
                  <a:gd name="T23" fmla="*/ 0 h 260"/>
                  <a:gd name="T24" fmla="*/ 1 w 301"/>
                  <a:gd name="T25" fmla="*/ 0 h 260"/>
                  <a:gd name="T26" fmla="*/ 1 w 301"/>
                  <a:gd name="T27" fmla="*/ 0 h 260"/>
                  <a:gd name="T28" fmla="*/ 1 w 301"/>
                  <a:gd name="T29" fmla="*/ 0 h 260"/>
                  <a:gd name="T30" fmla="*/ 0 w 301"/>
                  <a:gd name="T31" fmla="*/ 0 h 260"/>
                  <a:gd name="T32" fmla="*/ 1 w 301"/>
                  <a:gd name="T33" fmla="*/ 0 h 260"/>
                  <a:gd name="T34" fmla="*/ 1 w 301"/>
                  <a:gd name="T35" fmla="*/ 0 h 260"/>
                  <a:gd name="T36" fmla="*/ 1 w 301"/>
                  <a:gd name="T37" fmla="*/ 0 h 260"/>
                  <a:gd name="T38" fmla="*/ 1 w 301"/>
                  <a:gd name="T39" fmla="*/ 0 h 260"/>
                  <a:gd name="T40" fmla="*/ 1 w 301"/>
                  <a:gd name="T41" fmla="*/ 0 h 260"/>
                  <a:gd name="T42" fmla="*/ 1 w 301"/>
                  <a:gd name="T43" fmla="*/ 0 h 260"/>
                  <a:gd name="T44" fmla="*/ 1 w 301"/>
                  <a:gd name="T45" fmla="*/ 0 h 260"/>
                  <a:gd name="T46" fmla="*/ 1 w 301"/>
                  <a:gd name="T47" fmla="*/ 0 h 260"/>
                  <a:gd name="T48" fmla="*/ 1 w 301"/>
                  <a:gd name="T49" fmla="*/ 0 h 260"/>
                  <a:gd name="T50" fmla="*/ 1 w 301"/>
                  <a:gd name="T51" fmla="*/ 0 h 260"/>
                  <a:gd name="T52" fmla="*/ 1 w 301"/>
                  <a:gd name="T53" fmla="*/ 0 h 260"/>
                  <a:gd name="T54" fmla="*/ 1 w 301"/>
                  <a:gd name="T55" fmla="*/ 0 h 260"/>
                  <a:gd name="T56" fmla="*/ 1 w 301"/>
                  <a:gd name="T57" fmla="*/ 0 h 260"/>
                  <a:gd name="T58" fmla="*/ 1 w 301"/>
                  <a:gd name="T59" fmla="*/ 0 h 260"/>
                  <a:gd name="T60" fmla="*/ 1 w 301"/>
                  <a:gd name="T61" fmla="*/ 0 h 260"/>
                  <a:gd name="T62" fmla="*/ 1 w 301"/>
                  <a:gd name="T63" fmla="*/ 0 h 260"/>
                  <a:gd name="T64" fmla="*/ 1 w 301"/>
                  <a:gd name="T65" fmla="*/ 0 h 260"/>
                  <a:gd name="T66" fmla="*/ 1 w 301"/>
                  <a:gd name="T67" fmla="*/ 0 h 260"/>
                  <a:gd name="T68" fmla="*/ 1 w 301"/>
                  <a:gd name="T69" fmla="*/ 0 h 260"/>
                  <a:gd name="T70" fmla="*/ 1 w 301"/>
                  <a:gd name="T71" fmla="*/ 0 h 260"/>
                  <a:gd name="T72" fmla="*/ 1 w 301"/>
                  <a:gd name="T73" fmla="*/ 0 h 2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1"/>
                  <a:gd name="T112" fmla="*/ 0 h 260"/>
                  <a:gd name="T113" fmla="*/ 301 w 301"/>
                  <a:gd name="T114" fmla="*/ 260 h 2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1" h="260">
                    <a:moveTo>
                      <a:pt x="275" y="99"/>
                    </a:moveTo>
                    <a:lnTo>
                      <a:pt x="275" y="99"/>
                    </a:lnTo>
                    <a:lnTo>
                      <a:pt x="258" y="127"/>
                    </a:lnTo>
                    <a:lnTo>
                      <a:pt x="233" y="150"/>
                    </a:lnTo>
                    <a:lnTo>
                      <a:pt x="209" y="177"/>
                    </a:lnTo>
                    <a:lnTo>
                      <a:pt x="180" y="201"/>
                    </a:lnTo>
                    <a:lnTo>
                      <a:pt x="154" y="219"/>
                    </a:lnTo>
                    <a:lnTo>
                      <a:pt x="126" y="235"/>
                    </a:lnTo>
                    <a:lnTo>
                      <a:pt x="94" y="247"/>
                    </a:lnTo>
                    <a:lnTo>
                      <a:pt x="68" y="259"/>
                    </a:lnTo>
                    <a:lnTo>
                      <a:pt x="43" y="260"/>
                    </a:lnTo>
                    <a:lnTo>
                      <a:pt x="28" y="260"/>
                    </a:lnTo>
                    <a:lnTo>
                      <a:pt x="11" y="253"/>
                    </a:lnTo>
                    <a:lnTo>
                      <a:pt x="4" y="244"/>
                    </a:lnTo>
                    <a:lnTo>
                      <a:pt x="0" y="228"/>
                    </a:lnTo>
                    <a:lnTo>
                      <a:pt x="4" y="209"/>
                    </a:lnTo>
                    <a:lnTo>
                      <a:pt x="11" y="189"/>
                    </a:lnTo>
                    <a:lnTo>
                      <a:pt x="28" y="163"/>
                    </a:lnTo>
                    <a:lnTo>
                      <a:pt x="46" y="131"/>
                    </a:lnTo>
                    <a:lnTo>
                      <a:pt x="68" y="108"/>
                    </a:lnTo>
                    <a:lnTo>
                      <a:pt x="95" y="87"/>
                    </a:lnTo>
                    <a:lnTo>
                      <a:pt x="129" y="61"/>
                    </a:lnTo>
                    <a:lnTo>
                      <a:pt x="155" y="41"/>
                    </a:lnTo>
                    <a:lnTo>
                      <a:pt x="184" y="25"/>
                    </a:lnTo>
                    <a:lnTo>
                      <a:pt x="211" y="16"/>
                    </a:lnTo>
                    <a:lnTo>
                      <a:pt x="238" y="5"/>
                    </a:lnTo>
                    <a:lnTo>
                      <a:pt x="261" y="0"/>
                    </a:lnTo>
                    <a:lnTo>
                      <a:pt x="279" y="0"/>
                    </a:lnTo>
                    <a:lnTo>
                      <a:pt x="293" y="11"/>
                    </a:lnTo>
                    <a:lnTo>
                      <a:pt x="299" y="22"/>
                    </a:lnTo>
                    <a:lnTo>
                      <a:pt x="301" y="34"/>
                    </a:lnTo>
                    <a:lnTo>
                      <a:pt x="299" y="53"/>
                    </a:lnTo>
                    <a:lnTo>
                      <a:pt x="293" y="76"/>
                    </a:lnTo>
                    <a:lnTo>
                      <a:pt x="275" y="9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06" name="Freeform 30">
                <a:extLst>
                  <a:ext uri="{FF2B5EF4-FFF2-40B4-BE49-F238E27FC236}">
                    <a16:creationId xmlns:a16="http://schemas.microsoft.com/office/drawing/2014/main" id="{7DA0639E-D2E8-F247-AC1E-7A103489F895}"/>
                  </a:ext>
                </a:extLst>
              </p:cNvPr>
              <p:cNvSpPr>
                <a:spLocks/>
              </p:cNvSpPr>
              <p:nvPr/>
            </p:nvSpPr>
            <p:spPr bwMode="auto">
              <a:xfrm>
                <a:off x="4359" y="1629"/>
                <a:ext cx="60" cy="131"/>
              </a:xfrm>
              <a:custGeom>
                <a:avLst/>
                <a:gdLst>
                  <a:gd name="T0" fmla="*/ 0 w 121"/>
                  <a:gd name="T1" fmla="*/ 0 h 393"/>
                  <a:gd name="T2" fmla="*/ 0 w 121"/>
                  <a:gd name="T3" fmla="*/ 0 h 393"/>
                  <a:gd name="T4" fmla="*/ 0 w 121"/>
                  <a:gd name="T5" fmla="*/ 0 h 393"/>
                  <a:gd name="T6" fmla="*/ 0 w 121"/>
                  <a:gd name="T7" fmla="*/ 0 h 393"/>
                  <a:gd name="T8" fmla="*/ 0 w 121"/>
                  <a:gd name="T9" fmla="*/ 0 h 393"/>
                  <a:gd name="T10" fmla="*/ 0 w 121"/>
                  <a:gd name="T11" fmla="*/ 0 h 393"/>
                  <a:gd name="T12" fmla="*/ 0 w 121"/>
                  <a:gd name="T13" fmla="*/ 0 h 393"/>
                  <a:gd name="T14" fmla="*/ 0 w 121"/>
                  <a:gd name="T15" fmla="*/ 0 h 393"/>
                  <a:gd name="T16" fmla="*/ 0 w 121"/>
                  <a:gd name="T17" fmla="*/ 0 h 393"/>
                  <a:gd name="T18" fmla="*/ 0 w 121"/>
                  <a:gd name="T19" fmla="*/ 0 h 393"/>
                  <a:gd name="T20" fmla="*/ 0 w 121"/>
                  <a:gd name="T21" fmla="*/ 0 h 393"/>
                  <a:gd name="T22" fmla="*/ 0 w 121"/>
                  <a:gd name="T23" fmla="*/ 0 h 393"/>
                  <a:gd name="T24" fmla="*/ 0 w 121"/>
                  <a:gd name="T25" fmla="*/ 0 h 393"/>
                  <a:gd name="T26" fmla="*/ 0 w 121"/>
                  <a:gd name="T27" fmla="*/ 0 h 393"/>
                  <a:gd name="T28" fmla="*/ 0 w 121"/>
                  <a:gd name="T29" fmla="*/ 0 h 393"/>
                  <a:gd name="T30" fmla="*/ 0 w 121"/>
                  <a:gd name="T31" fmla="*/ 0 h 393"/>
                  <a:gd name="T32" fmla="*/ 0 w 121"/>
                  <a:gd name="T33" fmla="*/ 0 h 3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393"/>
                  <a:gd name="T53" fmla="*/ 121 w 121"/>
                  <a:gd name="T54" fmla="*/ 393 h 3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393">
                    <a:moveTo>
                      <a:pt x="121" y="320"/>
                    </a:moveTo>
                    <a:lnTo>
                      <a:pt x="120" y="371"/>
                    </a:lnTo>
                    <a:lnTo>
                      <a:pt x="107" y="393"/>
                    </a:lnTo>
                    <a:lnTo>
                      <a:pt x="92" y="388"/>
                    </a:lnTo>
                    <a:lnTo>
                      <a:pt x="69" y="355"/>
                    </a:lnTo>
                    <a:lnTo>
                      <a:pt x="45" y="291"/>
                    </a:lnTo>
                    <a:lnTo>
                      <a:pt x="23" y="222"/>
                    </a:lnTo>
                    <a:lnTo>
                      <a:pt x="11" y="146"/>
                    </a:lnTo>
                    <a:lnTo>
                      <a:pt x="0" y="78"/>
                    </a:lnTo>
                    <a:lnTo>
                      <a:pt x="4" y="30"/>
                    </a:lnTo>
                    <a:lnTo>
                      <a:pt x="17" y="0"/>
                    </a:lnTo>
                    <a:lnTo>
                      <a:pt x="38" y="10"/>
                    </a:lnTo>
                    <a:lnTo>
                      <a:pt x="60" y="46"/>
                    </a:lnTo>
                    <a:lnTo>
                      <a:pt x="83" y="107"/>
                    </a:lnTo>
                    <a:lnTo>
                      <a:pt x="101" y="175"/>
                    </a:lnTo>
                    <a:lnTo>
                      <a:pt x="118" y="249"/>
                    </a:lnTo>
                    <a:lnTo>
                      <a:pt x="121" y="320"/>
                    </a:lnTo>
                    <a:close/>
                  </a:path>
                </a:pathLst>
              </a:custGeom>
              <a:solidFill>
                <a:srgbClr val="BABA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07" name="Freeform 31">
                <a:extLst>
                  <a:ext uri="{FF2B5EF4-FFF2-40B4-BE49-F238E27FC236}">
                    <a16:creationId xmlns:a16="http://schemas.microsoft.com/office/drawing/2014/main" id="{CA4F7952-7B9B-FA43-9785-AF32B7C746DA}"/>
                  </a:ext>
                </a:extLst>
              </p:cNvPr>
              <p:cNvSpPr>
                <a:spLocks/>
              </p:cNvSpPr>
              <p:nvPr/>
            </p:nvSpPr>
            <p:spPr bwMode="auto">
              <a:xfrm>
                <a:off x="4359" y="1629"/>
                <a:ext cx="60" cy="131"/>
              </a:xfrm>
              <a:custGeom>
                <a:avLst/>
                <a:gdLst>
                  <a:gd name="T0" fmla="*/ 0 w 121"/>
                  <a:gd name="T1" fmla="*/ 0 h 393"/>
                  <a:gd name="T2" fmla="*/ 0 w 121"/>
                  <a:gd name="T3" fmla="*/ 0 h 393"/>
                  <a:gd name="T4" fmla="*/ 0 w 121"/>
                  <a:gd name="T5" fmla="*/ 0 h 393"/>
                  <a:gd name="T6" fmla="*/ 0 w 121"/>
                  <a:gd name="T7" fmla="*/ 0 h 393"/>
                  <a:gd name="T8" fmla="*/ 0 w 121"/>
                  <a:gd name="T9" fmla="*/ 0 h 393"/>
                  <a:gd name="T10" fmla="*/ 0 w 121"/>
                  <a:gd name="T11" fmla="*/ 0 h 393"/>
                  <a:gd name="T12" fmla="*/ 0 w 121"/>
                  <a:gd name="T13" fmla="*/ 0 h 393"/>
                  <a:gd name="T14" fmla="*/ 0 w 121"/>
                  <a:gd name="T15" fmla="*/ 0 h 393"/>
                  <a:gd name="T16" fmla="*/ 0 w 121"/>
                  <a:gd name="T17" fmla="*/ 0 h 393"/>
                  <a:gd name="T18" fmla="*/ 0 w 121"/>
                  <a:gd name="T19" fmla="*/ 0 h 393"/>
                  <a:gd name="T20" fmla="*/ 0 w 121"/>
                  <a:gd name="T21" fmla="*/ 0 h 393"/>
                  <a:gd name="T22" fmla="*/ 0 w 121"/>
                  <a:gd name="T23" fmla="*/ 0 h 393"/>
                  <a:gd name="T24" fmla="*/ 0 w 121"/>
                  <a:gd name="T25" fmla="*/ 0 h 393"/>
                  <a:gd name="T26" fmla="*/ 0 w 121"/>
                  <a:gd name="T27" fmla="*/ 0 h 393"/>
                  <a:gd name="T28" fmla="*/ 0 w 121"/>
                  <a:gd name="T29" fmla="*/ 0 h 393"/>
                  <a:gd name="T30" fmla="*/ 0 w 121"/>
                  <a:gd name="T31" fmla="*/ 0 h 393"/>
                  <a:gd name="T32" fmla="*/ 0 w 121"/>
                  <a:gd name="T33" fmla="*/ 0 h 393"/>
                  <a:gd name="T34" fmla="*/ 0 w 121"/>
                  <a:gd name="T35" fmla="*/ 0 h 393"/>
                  <a:gd name="T36" fmla="*/ 0 w 121"/>
                  <a:gd name="T37" fmla="*/ 0 h 393"/>
                  <a:gd name="T38" fmla="*/ 0 w 121"/>
                  <a:gd name="T39" fmla="*/ 0 h 393"/>
                  <a:gd name="T40" fmla="*/ 0 w 121"/>
                  <a:gd name="T41" fmla="*/ 0 h 3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393"/>
                  <a:gd name="T65" fmla="*/ 121 w 121"/>
                  <a:gd name="T66" fmla="*/ 393 h 3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393">
                    <a:moveTo>
                      <a:pt x="121" y="320"/>
                    </a:moveTo>
                    <a:lnTo>
                      <a:pt x="121" y="320"/>
                    </a:lnTo>
                    <a:lnTo>
                      <a:pt x="120" y="371"/>
                    </a:lnTo>
                    <a:lnTo>
                      <a:pt x="107" y="393"/>
                    </a:lnTo>
                    <a:lnTo>
                      <a:pt x="92" y="388"/>
                    </a:lnTo>
                    <a:lnTo>
                      <a:pt x="69" y="355"/>
                    </a:lnTo>
                    <a:lnTo>
                      <a:pt x="45" y="291"/>
                    </a:lnTo>
                    <a:lnTo>
                      <a:pt x="23" y="222"/>
                    </a:lnTo>
                    <a:lnTo>
                      <a:pt x="11" y="146"/>
                    </a:lnTo>
                    <a:lnTo>
                      <a:pt x="0" y="78"/>
                    </a:lnTo>
                    <a:lnTo>
                      <a:pt x="4" y="30"/>
                    </a:lnTo>
                    <a:lnTo>
                      <a:pt x="17" y="0"/>
                    </a:lnTo>
                    <a:lnTo>
                      <a:pt x="38" y="10"/>
                    </a:lnTo>
                    <a:lnTo>
                      <a:pt x="60" y="46"/>
                    </a:lnTo>
                    <a:lnTo>
                      <a:pt x="83" y="107"/>
                    </a:lnTo>
                    <a:lnTo>
                      <a:pt x="101" y="175"/>
                    </a:lnTo>
                    <a:lnTo>
                      <a:pt x="118" y="249"/>
                    </a:lnTo>
                    <a:lnTo>
                      <a:pt x="121" y="32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08" name="Freeform 32">
                <a:extLst>
                  <a:ext uri="{FF2B5EF4-FFF2-40B4-BE49-F238E27FC236}">
                    <a16:creationId xmlns:a16="http://schemas.microsoft.com/office/drawing/2014/main" id="{3F98AC22-FBF9-5A42-BD6D-3F3C2EA0D8CF}"/>
                  </a:ext>
                </a:extLst>
              </p:cNvPr>
              <p:cNvSpPr>
                <a:spLocks/>
              </p:cNvSpPr>
              <p:nvPr/>
            </p:nvSpPr>
            <p:spPr bwMode="auto">
              <a:xfrm>
                <a:off x="4446" y="1475"/>
                <a:ext cx="275" cy="265"/>
              </a:xfrm>
              <a:custGeom>
                <a:avLst/>
                <a:gdLst>
                  <a:gd name="T0" fmla="*/ 1 w 549"/>
                  <a:gd name="T1" fmla="*/ 0 h 793"/>
                  <a:gd name="T2" fmla="*/ 1 w 549"/>
                  <a:gd name="T3" fmla="*/ 0 h 793"/>
                  <a:gd name="T4" fmla="*/ 1 w 549"/>
                  <a:gd name="T5" fmla="*/ 0 h 793"/>
                  <a:gd name="T6" fmla="*/ 1 w 549"/>
                  <a:gd name="T7" fmla="*/ 0 h 793"/>
                  <a:gd name="T8" fmla="*/ 1 w 549"/>
                  <a:gd name="T9" fmla="*/ 0 h 793"/>
                  <a:gd name="T10" fmla="*/ 1 w 549"/>
                  <a:gd name="T11" fmla="*/ 0 h 793"/>
                  <a:gd name="T12" fmla="*/ 1 w 549"/>
                  <a:gd name="T13" fmla="*/ 0 h 793"/>
                  <a:gd name="T14" fmla="*/ 1 w 549"/>
                  <a:gd name="T15" fmla="*/ 0 h 793"/>
                  <a:gd name="T16" fmla="*/ 1 w 549"/>
                  <a:gd name="T17" fmla="*/ 0 h 793"/>
                  <a:gd name="T18" fmla="*/ 1 w 549"/>
                  <a:gd name="T19" fmla="*/ 0 h 793"/>
                  <a:gd name="T20" fmla="*/ 1 w 549"/>
                  <a:gd name="T21" fmla="*/ 0 h 793"/>
                  <a:gd name="T22" fmla="*/ 1 w 549"/>
                  <a:gd name="T23" fmla="*/ 0 h 793"/>
                  <a:gd name="T24" fmla="*/ 1 w 549"/>
                  <a:gd name="T25" fmla="*/ 0 h 793"/>
                  <a:gd name="T26" fmla="*/ 1 w 549"/>
                  <a:gd name="T27" fmla="*/ 0 h 793"/>
                  <a:gd name="T28" fmla="*/ 1 w 549"/>
                  <a:gd name="T29" fmla="*/ 0 h 793"/>
                  <a:gd name="T30" fmla="*/ 1 w 549"/>
                  <a:gd name="T31" fmla="*/ 0 h 793"/>
                  <a:gd name="T32" fmla="*/ 1 w 549"/>
                  <a:gd name="T33" fmla="*/ 0 h 793"/>
                  <a:gd name="T34" fmla="*/ 1 w 549"/>
                  <a:gd name="T35" fmla="*/ 0 h 793"/>
                  <a:gd name="T36" fmla="*/ 1 w 549"/>
                  <a:gd name="T37" fmla="*/ 0 h 793"/>
                  <a:gd name="T38" fmla="*/ 0 w 549"/>
                  <a:gd name="T39" fmla="*/ 0 h 793"/>
                  <a:gd name="T40" fmla="*/ 1 w 549"/>
                  <a:gd name="T41" fmla="*/ 0 h 793"/>
                  <a:gd name="T42" fmla="*/ 1 w 549"/>
                  <a:gd name="T43" fmla="*/ 0 h 793"/>
                  <a:gd name="T44" fmla="*/ 1 w 549"/>
                  <a:gd name="T45" fmla="*/ 0 h 793"/>
                  <a:gd name="T46" fmla="*/ 1 w 549"/>
                  <a:gd name="T47" fmla="*/ 0 h 793"/>
                  <a:gd name="T48" fmla="*/ 1 w 549"/>
                  <a:gd name="T49" fmla="*/ 0 h 793"/>
                  <a:gd name="T50" fmla="*/ 1 w 549"/>
                  <a:gd name="T51" fmla="*/ 0 h 793"/>
                  <a:gd name="T52" fmla="*/ 1 w 549"/>
                  <a:gd name="T53" fmla="*/ 0 h 793"/>
                  <a:gd name="T54" fmla="*/ 1 w 549"/>
                  <a:gd name="T55" fmla="*/ 0 h 793"/>
                  <a:gd name="T56" fmla="*/ 1 w 549"/>
                  <a:gd name="T57" fmla="*/ 0 h 793"/>
                  <a:gd name="T58" fmla="*/ 1 w 549"/>
                  <a:gd name="T59" fmla="*/ 0 h 793"/>
                  <a:gd name="T60" fmla="*/ 1 w 549"/>
                  <a:gd name="T61" fmla="*/ 0 h 793"/>
                  <a:gd name="T62" fmla="*/ 1 w 549"/>
                  <a:gd name="T63" fmla="*/ 0 h 793"/>
                  <a:gd name="T64" fmla="*/ 1 w 549"/>
                  <a:gd name="T65" fmla="*/ 0 h 7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9"/>
                  <a:gd name="T100" fmla="*/ 0 h 793"/>
                  <a:gd name="T101" fmla="*/ 549 w 549"/>
                  <a:gd name="T102" fmla="*/ 793 h 7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9" h="793">
                    <a:moveTo>
                      <a:pt x="520" y="452"/>
                    </a:moveTo>
                    <a:lnTo>
                      <a:pt x="507" y="438"/>
                    </a:lnTo>
                    <a:lnTo>
                      <a:pt x="492" y="422"/>
                    </a:lnTo>
                    <a:lnTo>
                      <a:pt x="480" y="413"/>
                    </a:lnTo>
                    <a:lnTo>
                      <a:pt x="466" y="401"/>
                    </a:lnTo>
                    <a:lnTo>
                      <a:pt x="457" y="388"/>
                    </a:lnTo>
                    <a:lnTo>
                      <a:pt x="446" y="371"/>
                    </a:lnTo>
                    <a:lnTo>
                      <a:pt x="436" y="355"/>
                    </a:lnTo>
                    <a:lnTo>
                      <a:pt x="431" y="342"/>
                    </a:lnTo>
                    <a:lnTo>
                      <a:pt x="431" y="291"/>
                    </a:lnTo>
                    <a:lnTo>
                      <a:pt x="446" y="245"/>
                    </a:lnTo>
                    <a:lnTo>
                      <a:pt x="462" y="198"/>
                    </a:lnTo>
                    <a:lnTo>
                      <a:pt x="462" y="148"/>
                    </a:lnTo>
                    <a:lnTo>
                      <a:pt x="454" y="132"/>
                    </a:lnTo>
                    <a:lnTo>
                      <a:pt x="446" y="111"/>
                    </a:lnTo>
                    <a:lnTo>
                      <a:pt x="436" y="97"/>
                    </a:lnTo>
                    <a:lnTo>
                      <a:pt x="426" y="85"/>
                    </a:lnTo>
                    <a:lnTo>
                      <a:pt x="416" y="72"/>
                    </a:lnTo>
                    <a:lnTo>
                      <a:pt x="403" y="56"/>
                    </a:lnTo>
                    <a:lnTo>
                      <a:pt x="388" y="49"/>
                    </a:lnTo>
                    <a:lnTo>
                      <a:pt x="377" y="37"/>
                    </a:lnTo>
                    <a:lnTo>
                      <a:pt x="362" y="27"/>
                    </a:lnTo>
                    <a:lnTo>
                      <a:pt x="345" y="19"/>
                    </a:lnTo>
                    <a:lnTo>
                      <a:pt x="331" y="10"/>
                    </a:lnTo>
                    <a:lnTo>
                      <a:pt x="314" y="7"/>
                    </a:lnTo>
                    <a:lnTo>
                      <a:pt x="299" y="0"/>
                    </a:lnTo>
                    <a:lnTo>
                      <a:pt x="284" y="0"/>
                    </a:lnTo>
                    <a:lnTo>
                      <a:pt x="263" y="0"/>
                    </a:lnTo>
                    <a:lnTo>
                      <a:pt x="250" y="0"/>
                    </a:lnTo>
                    <a:lnTo>
                      <a:pt x="219" y="7"/>
                    </a:lnTo>
                    <a:lnTo>
                      <a:pt x="189" y="14"/>
                    </a:lnTo>
                    <a:lnTo>
                      <a:pt x="160" y="30"/>
                    </a:lnTo>
                    <a:lnTo>
                      <a:pt x="127" y="49"/>
                    </a:lnTo>
                    <a:lnTo>
                      <a:pt x="103" y="66"/>
                    </a:lnTo>
                    <a:lnTo>
                      <a:pt x="78" y="90"/>
                    </a:lnTo>
                    <a:lnTo>
                      <a:pt x="56" y="116"/>
                    </a:lnTo>
                    <a:lnTo>
                      <a:pt x="37" y="148"/>
                    </a:lnTo>
                    <a:lnTo>
                      <a:pt x="11" y="217"/>
                    </a:lnTo>
                    <a:lnTo>
                      <a:pt x="0" y="295"/>
                    </a:lnTo>
                    <a:lnTo>
                      <a:pt x="0" y="371"/>
                    </a:lnTo>
                    <a:lnTo>
                      <a:pt x="8" y="452"/>
                    </a:lnTo>
                    <a:lnTo>
                      <a:pt x="13" y="480"/>
                    </a:lnTo>
                    <a:lnTo>
                      <a:pt x="25" y="507"/>
                    </a:lnTo>
                    <a:lnTo>
                      <a:pt x="34" y="533"/>
                    </a:lnTo>
                    <a:lnTo>
                      <a:pt x="45" y="558"/>
                    </a:lnTo>
                    <a:lnTo>
                      <a:pt x="59" y="581"/>
                    </a:lnTo>
                    <a:lnTo>
                      <a:pt x="76" y="601"/>
                    </a:lnTo>
                    <a:lnTo>
                      <a:pt x="89" y="623"/>
                    </a:lnTo>
                    <a:lnTo>
                      <a:pt x="106" y="641"/>
                    </a:lnTo>
                    <a:lnTo>
                      <a:pt x="131" y="664"/>
                    </a:lnTo>
                    <a:lnTo>
                      <a:pt x="158" y="683"/>
                    </a:lnTo>
                    <a:lnTo>
                      <a:pt x="184" y="699"/>
                    </a:lnTo>
                    <a:lnTo>
                      <a:pt x="209" y="710"/>
                    </a:lnTo>
                    <a:lnTo>
                      <a:pt x="236" y="722"/>
                    </a:lnTo>
                    <a:lnTo>
                      <a:pt x="263" y="736"/>
                    </a:lnTo>
                    <a:lnTo>
                      <a:pt x="292" y="742"/>
                    </a:lnTo>
                    <a:lnTo>
                      <a:pt x="321" y="752"/>
                    </a:lnTo>
                    <a:lnTo>
                      <a:pt x="348" y="765"/>
                    </a:lnTo>
                    <a:lnTo>
                      <a:pt x="377" y="772"/>
                    </a:lnTo>
                    <a:lnTo>
                      <a:pt x="403" y="775"/>
                    </a:lnTo>
                    <a:lnTo>
                      <a:pt x="431" y="780"/>
                    </a:lnTo>
                    <a:lnTo>
                      <a:pt x="462" y="781"/>
                    </a:lnTo>
                    <a:lnTo>
                      <a:pt x="491" y="787"/>
                    </a:lnTo>
                    <a:lnTo>
                      <a:pt x="520" y="788"/>
                    </a:lnTo>
                    <a:lnTo>
                      <a:pt x="549" y="793"/>
                    </a:lnTo>
                    <a:lnTo>
                      <a:pt x="520" y="452"/>
                    </a:lnTo>
                    <a:close/>
                  </a:path>
                </a:pathLst>
              </a:custGeom>
              <a:solidFill>
                <a:srgbClr val="8C4C2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09" name="Freeform 33">
                <a:extLst>
                  <a:ext uri="{FF2B5EF4-FFF2-40B4-BE49-F238E27FC236}">
                    <a16:creationId xmlns:a16="http://schemas.microsoft.com/office/drawing/2014/main" id="{04086FD5-1CD6-9746-AB64-9DDD13A6DDA1}"/>
                  </a:ext>
                </a:extLst>
              </p:cNvPr>
              <p:cNvSpPr>
                <a:spLocks/>
              </p:cNvSpPr>
              <p:nvPr/>
            </p:nvSpPr>
            <p:spPr bwMode="auto">
              <a:xfrm>
                <a:off x="4446" y="1475"/>
                <a:ext cx="275" cy="265"/>
              </a:xfrm>
              <a:custGeom>
                <a:avLst/>
                <a:gdLst>
                  <a:gd name="T0" fmla="*/ 1 w 549"/>
                  <a:gd name="T1" fmla="*/ 0 h 793"/>
                  <a:gd name="T2" fmla="*/ 1 w 549"/>
                  <a:gd name="T3" fmla="*/ 0 h 793"/>
                  <a:gd name="T4" fmla="*/ 1 w 549"/>
                  <a:gd name="T5" fmla="*/ 0 h 793"/>
                  <a:gd name="T6" fmla="*/ 1 w 549"/>
                  <a:gd name="T7" fmla="*/ 0 h 793"/>
                  <a:gd name="T8" fmla="*/ 1 w 549"/>
                  <a:gd name="T9" fmla="*/ 0 h 793"/>
                  <a:gd name="T10" fmla="*/ 1 w 549"/>
                  <a:gd name="T11" fmla="*/ 0 h 793"/>
                  <a:gd name="T12" fmla="*/ 1 w 549"/>
                  <a:gd name="T13" fmla="*/ 0 h 793"/>
                  <a:gd name="T14" fmla="*/ 1 w 549"/>
                  <a:gd name="T15" fmla="*/ 0 h 793"/>
                  <a:gd name="T16" fmla="*/ 1 w 549"/>
                  <a:gd name="T17" fmla="*/ 0 h 793"/>
                  <a:gd name="T18" fmla="*/ 1 w 549"/>
                  <a:gd name="T19" fmla="*/ 0 h 793"/>
                  <a:gd name="T20" fmla="*/ 1 w 549"/>
                  <a:gd name="T21" fmla="*/ 0 h 793"/>
                  <a:gd name="T22" fmla="*/ 1 w 549"/>
                  <a:gd name="T23" fmla="*/ 0 h 793"/>
                  <a:gd name="T24" fmla="*/ 1 w 549"/>
                  <a:gd name="T25" fmla="*/ 0 h 793"/>
                  <a:gd name="T26" fmla="*/ 1 w 549"/>
                  <a:gd name="T27" fmla="*/ 0 h 793"/>
                  <a:gd name="T28" fmla="*/ 1 w 549"/>
                  <a:gd name="T29" fmla="*/ 0 h 793"/>
                  <a:gd name="T30" fmla="*/ 1 w 549"/>
                  <a:gd name="T31" fmla="*/ 0 h 793"/>
                  <a:gd name="T32" fmla="*/ 1 w 549"/>
                  <a:gd name="T33" fmla="*/ 0 h 793"/>
                  <a:gd name="T34" fmla="*/ 1 w 549"/>
                  <a:gd name="T35" fmla="*/ 0 h 793"/>
                  <a:gd name="T36" fmla="*/ 1 w 549"/>
                  <a:gd name="T37" fmla="*/ 0 h 793"/>
                  <a:gd name="T38" fmla="*/ 1 w 549"/>
                  <a:gd name="T39" fmla="*/ 0 h 793"/>
                  <a:gd name="T40" fmla="*/ 1 w 549"/>
                  <a:gd name="T41" fmla="*/ 0 h 793"/>
                  <a:gd name="T42" fmla="*/ 1 w 549"/>
                  <a:gd name="T43" fmla="*/ 0 h 793"/>
                  <a:gd name="T44" fmla="*/ 0 w 549"/>
                  <a:gd name="T45" fmla="*/ 0 h 793"/>
                  <a:gd name="T46" fmla="*/ 1 w 549"/>
                  <a:gd name="T47" fmla="*/ 0 h 793"/>
                  <a:gd name="T48" fmla="*/ 1 w 549"/>
                  <a:gd name="T49" fmla="*/ 0 h 793"/>
                  <a:gd name="T50" fmla="*/ 1 w 549"/>
                  <a:gd name="T51" fmla="*/ 0 h 793"/>
                  <a:gd name="T52" fmla="*/ 1 w 549"/>
                  <a:gd name="T53" fmla="*/ 0 h 793"/>
                  <a:gd name="T54" fmla="*/ 1 w 549"/>
                  <a:gd name="T55" fmla="*/ 0 h 793"/>
                  <a:gd name="T56" fmla="*/ 1 w 549"/>
                  <a:gd name="T57" fmla="*/ 0 h 793"/>
                  <a:gd name="T58" fmla="*/ 1 w 549"/>
                  <a:gd name="T59" fmla="*/ 0 h 793"/>
                  <a:gd name="T60" fmla="*/ 1 w 549"/>
                  <a:gd name="T61" fmla="*/ 0 h 793"/>
                  <a:gd name="T62" fmla="*/ 1 w 549"/>
                  <a:gd name="T63" fmla="*/ 0 h 793"/>
                  <a:gd name="T64" fmla="*/ 1 w 549"/>
                  <a:gd name="T65" fmla="*/ 0 h 793"/>
                  <a:gd name="T66" fmla="*/ 1 w 549"/>
                  <a:gd name="T67" fmla="*/ 0 h 793"/>
                  <a:gd name="T68" fmla="*/ 1 w 549"/>
                  <a:gd name="T69" fmla="*/ 0 h 793"/>
                  <a:gd name="T70" fmla="*/ 1 w 549"/>
                  <a:gd name="T71" fmla="*/ 0 h 793"/>
                  <a:gd name="T72" fmla="*/ 1 w 549"/>
                  <a:gd name="T73" fmla="*/ 0 h 7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9"/>
                  <a:gd name="T112" fmla="*/ 0 h 793"/>
                  <a:gd name="T113" fmla="*/ 549 w 549"/>
                  <a:gd name="T114" fmla="*/ 793 h 7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9" h="793">
                    <a:moveTo>
                      <a:pt x="520" y="452"/>
                    </a:moveTo>
                    <a:lnTo>
                      <a:pt x="520" y="452"/>
                    </a:lnTo>
                    <a:lnTo>
                      <a:pt x="507" y="438"/>
                    </a:lnTo>
                    <a:lnTo>
                      <a:pt x="492" y="422"/>
                    </a:lnTo>
                    <a:lnTo>
                      <a:pt x="480" y="413"/>
                    </a:lnTo>
                    <a:lnTo>
                      <a:pt x="466" y="401"/>
                    </a:lnTo>
                    <a:lnTo>
                      <a:pt x="457" y="388"/>
                    </a:lnTo>
                    <a:lnTo>
                      <a:pt x="446" y="371"/>
                    </a:lnTo>
                    <a:lnTo>
                      <a:pt x="436" y="355"/>
                    </a:lnTo>
                    <a:lnTo>
                      <a:pt x="431" y="342"/>
                    </a:lnTo>
                    <a:lnTo>
                      <a:pt x="431" y="291"/>
                    </a:lnTo>
                    <a:lnTo>
                      <a:pt x="446" y="245"/>
                    </a:lnTo>
                    <a:lnTo>
                      <a:pt x="462" y="198"/>
                    </a:lnTo>
                    <a:lnTo>
                      <a:pt x="462" y="148"/>
                    </a:lnTo>
                    <a:lnTo>
                      <a:pt x="454" y="132"/>
                    </a:lnTo>
                    <a:lnTo>
                      <a:pt x="446" y="111"/>
                    </a:lnTo>
                    <a:lnTo>
                      <a:pt x="436" y="97"/>
                    </a:lnTo>
                    <a:lnTo>
                      <a:pt x="426" y="85"/>
                    </a:lnTo>
                    <a:lnTo>
                      <a:pt x="416" y="72"/>
                    </a:lnTo>
                    <a:lnTo>
                      <a:pt x="403" y="56"/>
                    </a:lnTo>
                    <a:lnTo>
                      <a:pt x="388" y="49"/>
                    </a:lnTo>
                    <a:lnTo>
                      <a:pt x="377" y="37"/>
                    </a:lnTo>
                    <a:lnTo>
                      <a:pt x="362" y="27"/>
                    </a:lnTo>
                    <a:lnTo>
                      <a:pt x="345" y="19"/>
                    </a:lnTo>
                    <a:lnTo>
                      <a:pt x="331" y="10"/>
                    </a:lnTo>
                    <a:lnTo>
                      <a:pt x="314" y="7"/>
                    </a:lnTo>
                    <a:lnTo>
                      <a:pt x="299" y="0"/>
                    </a:lnTo>
                    <a:lnTo>
                      <a:pt x="284" y="0"/>
                    </a:lnTo>
                    <a:lnTo>
                      <a:pt x="263" y="0"/>
                    </a:lnTo>
                    <a:lnTo>
                      <a:pt x="250" y="0"/>
                    </a:lnTo>
                    <a:lnTo>
                      <a:pt x="219" y="7"/>
                    </a:lnTo>
                    <a:lnTo>
                      <a:pt x="189" y="14"/>
                    </a:lnTo>
                    <a:lnTo>
                      <a:pt x="160" y="30"/>
                    </a:lnTo>
                    <a:lnTo>
                      <a:pt x="127" y="49"/>
                    </a:lnTo>
                    <a:lnTo>
                      <a:pt x="103" y="66"/>
                    </a:lnTo>
                    <a:lnTo>
                      <a:pt x="78" y="90"/>
                    </a:lnTo>
                    <a:lnTo>
                      <a:pt x="56" y="116"/>
                    </a:lnTo>
                    <a:lnTo>
                      <a:pt x="37" y="148"/>
                    </a:lnTo>
                    <a:lnTo>
                      <a:pt x="11" y="217"/>
                    </a:lnTo>
                    <a:lnTo>
                      <a:pt x="0" y="295"/>
                    </a:lnTo>
                    <a:lnTo>
                      <a:pt x="0" y="371"/>
                    </a:lnTo>
                    <a:lnTo>
                      <a:pt x="8" y="452"/>
                    </a:lnTo>
                    <a:lnTo>
                      <a:pt x="13" y="480"/>
                    </a:lnTo>
                    <a:lnTo>
                      <a:pt x="25" y="507"/>
                    </a:lnTo>
                    <a:lnTo>
                      <a:pt x="34" y="533"/>
                    </a:lnTo>
                    <a:lnTo>
                      <a:pt x="45" y="558"/>
                    </a:lnTo>
                    <a:lnTo>
                      <a:pt x="59" y="581"/>
                    </a:lnTo>
                    <a:lnTo>
                      <a:pt x="76" y="601"/>
                    </a:lnTo>
                    <a:lnTo>
                      <a:pt x="89" y="623"/>
                    </a:lnTo>
                    <a:lnTo>
                      <a:pt x="106" y="641"/>
                    </a:lnTo>
                    <a:lnTo>
                      <a:pt x="131" y="664"/>
                    </a:lnTo>
                    <a:lnTo>
                      <a:pt x="158" y="683"/>
                    </a:lnTo>
                    <a:lnTo>
                      <a:pt x="184" y="699"/>
                    </a:lnTo>
                    <a:lnTo>
                      <a:pt x="209" y="710"/>
                    </a:lnTo>
                    <a:lnTo>
                      <a:pt x="236" y="722"/>
                    </a:lnTo>
                    <a:lnTo>
                      <a:pt x="263" y="736"/>
                    </a:lnTo>
                    <a:lnTo>
                      <a:pt x="292" y="742"/>
                    </a:lnTo>
                    <a:lnTo>
                      <a:pt x="321" y="752"/>
                    </a:lnTo>
                    <a:lnTo>
                      <a:pt x="348" y="765"/>
                    </a:lnTo>
                    <a:lnTo>
                      <a:pt x="377" y="772"/>
                    </a:lnTo>
                    <a:lnTo>
                      <a:pt x="403" y="775"/>
                    </a:lnTo>
                    <a:lnTo>
                      <a:pt x="431" y="780"/>
                    </a:lnTo>
                    <a:lnTo>
                      <a:pt x="462" y="781"/>
                    </a:lnTo>
                    <a:lnTo>
                      <a:pt x="491" y="787"/>
                    </a:lnTo>
                    <a:lnTo>
                      <a:pt x="520" y="788"/>
                    </a:lnTo>
                    <a:lnTo>
                      <a:pt x="549" y="79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10" name="Freeform 34">
                <a:extLst>
                  <a:ext uri="{FF2B5EF4-FFF2-40B4-BE49-F238E27FC236}">
                    <a16:creationId xmlns:a16="http://schemas.microsoft.com/office/drawing/2014/main" id="{8FE5273C-0921-A945-A707-23D087D1E500}"/>
                  </a:ext>
                </a:extLst>
              </p:cNvPr>
              <p:cNvSpPr>
                <a:spLocks/>
              </p:cNvSpPr>
              <p:nvPr/>
            </p:nvSpPr>
            <p:spPr bwMode="auto">
              <a:xfrm>
                <a:off x="4678" y="1601"/>
                <a:ext cx="63" cy="177"/>
              </a:xfrm>
              <a:custGeom>
                <a:avLst/>
                <a:gdLst>
                  <a:gd name="T0" fmla="*/ 0 w 127"/>
                  <a:gd name="T1" fmla="*/ 0 h 532"/>
                  <a:gd name="T2" fmla="*/ 0 w 127"/>
                  <a:gd name="T3" fmla="*/ 0 h 532"/>
                  <a:gd name="T4" fmla="*/ 0 w 127"/>
                  <a:gd name="T5" fmla="*/ 0 h 532"/>
                  <a:gd name="T6" fmla="*/ 0 w 127"/>
                  <a:gd name="T7" fmla="*/ 0 h 532"/>
                  <a:gd name="T8" fmla="*/ 0 w 127"/>
                  <a:gd name="T9" fmla="*/ 0 h 532"/>
                  <a:gd name="T10" fmla="*/ 0 w 127"/>
                  <a:gd name="T11" fmla="*/ 0 h 532"/>
                  <a:gd name="T12" fmla="*/ 0 60000 65536"/>
                  <a:gd name="T13" fmla="*/ 0 60000 65536"/>
                  <a:gd name="T14" fmla="*/ 0 60000 65536"/>
                  <a:gd name="T15" fmla="*/ 0 60000 65536"/>
                  <a:gd name="T16" fmla="*/ 0 60000 65536"/>
                  <a:gd name="T17" fmla="*/ 0 60000 65536"/>
                  <a:gd name="T18" fmla="*/ 0 w 127"/>
                  <a:gd name="T19" fmla="*/ 0 h 532"/>
                  <a:gd name="T20" fmla="*/ 127 w 127"/>
                  <a:gd name="T21" fmla="*/ 532 h 532"/>
                </a:gdLst>
                <a:ahLst/>
                <a:cxnLst>
                  <a:cxn ang="T12">
                    <a:pos x="T0" y="T1"/>
                  </a:cxn>
                  <a:cxn ang="T13">
                    <a:pos x="T2" y="T3"/>
                  </a:cxn>
                  <a:cxn ang="T14">
                    <a:pos x="T4" y="T5"/>
                  </a:cxn>
                  <a:cxn ang="T15">
                    <a:pos x="T6" y="T7"/>
                  </a:cxn>
                  <a:cxn ang="T16">
                    <a:pos x="T8" y="T9"/>
                  </a:cxn>
                  <a:cxn ang="T17">
                    <a:pos x="T10" y="T11"/>
                  </a:cxn>
                </a:cxnLst>
                <a:rect l="T18" t="T19" r="T20" b="T21"/>
                <a:pathLst>
                  <a:path w="127" h="532">
                    <a:moveTo>
                      <a:pt x="12" y="75"/>
                    </a:moveTo>
                    <a:lnTo>
                      <a:pt x="0" y="375"/>
                    </a:lnTo>
                    <a:lnTo>
                      <a:pt x="70" y="532"/>
                    </a:lnTo>
                    <a:lnTo>
                      <a:pt x="127" y="227"/>
                    </a:lnTo>
                    <a:lnTo>
                      <a:pt x="44" y="0"/>
                    </a:lnTo>
                    <a:lnTo>
                      <a:pt x="12" y="75"/>
                    </a:lnTo>
                    <a:close/>
                  </a:path>
                </a:pathLst>
              </a:custGeom>
              <a:solidFill>
                <a:srgbClr val="FFBA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11" name="Freeform 35">
                <a:extLst>
                  <a:ext uri="{FF2B5EF4-FFF2-40B4-BE49-F238E27FC236}">
                    <a16:creationId xmlns:a16="http://schemas.microsoft.com/office/drawing/2014/main" id="{5027A0B5-A679-1D48-B223-285FE5F3C40A}"/>
                  </a:ext>
                </a:extLst>
              </p:cNvPr>
              <p:cNvSpPr>
                <a:spLocks/>
              </p:cNvSpPr>
              <p:nvPr/>
            </p:nvSpPr>
            <p:spPr bwMode="auto">
              <a:xfrm>
                <a:off x="4678" y="1601"/>
                <a:ext cx="63" cy="177"/>
              </a:xfrm>
              <a:custGeom>
                <a:avLst/>
                <a:gdLst>
                  <a:gd name="T0" fmla="*/ 0 w 127"/>
                  <a:gd name="T1" fmla="*/ 0 h 532"/>
                  <a:gd name="T2" fmla="*/ 0 w 127"/>
                  <a:gd name="T3" fmla="*/ 0 h 532"/>
                  <a:gd name="T4" fmla="*/ 0 w 127"/>
                  <a:gd name="T5" fmla="*/ 0 h 532"/>
                  <a:gd name="T6" fmla="*/ 0 w 127"/>
                  <a:gd name="T7" fmla="*/ 0 h 532"/>
                  <a:gd name="T8" fmla="*/ 0 w 127"/>
                  <a:gd name="T9" fmla="*/ 0 h 532"/>
                  <a:gd name="T10" fmla="*/ 0 60000 65536"/>
                  <a:gd name="T11" fmla="*/ 0 60000 65536"/>
                  <a:gd name="T12" fmla="*/ 0 60000 65536"/>
                  <a:gd name="T13" fmla="*/ 0 60000 65536"/>
                  <a:gd name="T14" fmla="*/ 0 60000 65536"/>
                  <a:gd name="T15" fmla="*/ 0 w 127"/>
                  <a:gd name="T16" fmla="*/ 0 h 532"/>
                  <a:gd name="T17" fmla="*/ 127 w 127"/>
                  <a:gd name="T18" fmla="*/ 532 h 532"/>
                </a:gdLst>
                <a:ahLst/>
                <a:cxnLst>
                  <a:cxn ang="T10">
                    <a:pos x="T0" y="T1"/>
                  </a:cxn>
                  <a:cxn ang="T11">
                    <a:pos x="T2" y="T3"/>
                  </a:cxn>
                  <a:cxn ang="T12">
                    <a:pos x="T4" y="T5"/>
                  </a:cxn>
                  <a:cxn ang="T13">
                    <a:pos x="T6" y="T7"/>
                  </a:cxn>
                  <a:cxn ang="T14">
                    <a:pos x="T8" y="T9"/>
                  </a:cxn>
                </a:cxnLst>
                <a:rect l="T15" t="T16" r="T17" b="T18"/>
                <a:pathLst>
                  <a:path w="127" h="532">
                    <a:moveTo>
                      <a:pt x="12" y="75"/>
                    </a:moveTo>
                    <a:lnTo>
                      <a:pt x="0" y="375"/>
                    </a:lnTo>
                    <a:lnTo>
                      <a:pt x="70" y="532"/>
                    </a:lnTo>
                    <a:lnTo>
                      <a:pt x="127" y="227"/>
                    </a:lnTo>
                    <a:lnTo>
                      <a:pt x="4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12" name="Freeform 36">
                <a:extLst>
                  <a:ext uri="{FF2B5EF4-FFF2-40B4-BE49-F238E27FC236}">
                    <a16:creationId xmlns:a16="http://schemas.microsoft.com/office/drawing/2014/main" id="{B2B02BF7-99F7-2F43-97AF-422FC21DE567}"/>
                  </a:ext>
                </a:extLst>
              </p:cNvPr>
              <p:cNvSpPr>
                <a:spLocks/>
              </p:cNvSpPr>
              <p:nvPr/>
            </p:nvSpPr>
            <p:spPr bwMode="auto">
              <a:xfrm>
                <a:off x="4571" y="1689"/>
                <a:ext cx="58" cy="101"/>
              </a:xfrm>
              <a:custGeom>
                <a:avLst/>
                <a:gdLst>
                  <a:gd name="T0" fmla="*/ 1 w 115"/>
                  <a:gd name="T1" fmla="*/ 0 h 304"/>
                  <a:gd name="T2" fmla="*/ 1 w 115"/>
                  <a:gd name="T3" fmla="*/ 0 h 304"/>
                  <a:gd name="T4" fmla="*/ 1 w 115"/>
                  <a:gd name="T5" fmla="*/ 0 h 304"/>
                  <a:gd name="T6" fmla="*/ 1 w 115"/>
                  <a:gd name="T7" fmla="*/ 0 h 304"/>
                  <a:gd name="T8" fmla="*/ 1 w 115"/>
                  <a:gd name="T9" fmla="*/ 0 h 304"/>
                  <a:gd name="T10" fmla="*/ 1 w 115"/>
                  <a:gd name="T11" fmla="*/ 0 h 304"/>
                  <a:gd name="T12" fmla="*/ 1 w 115"/>
                  <a:gd name="T13" fmla="*/ 0 h 304"/>
                  <a:gd name="T14" fmla="*/ 1 w 115"/>
                  <a:gd name="T15" fmla="*/ 0 h 304"/>
                  <a:gd name="T16" fmla="*/ 1 w 115"/>
                  <a:gd name="T17" fmla="*/ 0 h 304"/>
                  <a:gd name="T18" fmla="*/ 1 w 115"/>
                  <a:gd name="T19" fmla="*/ 0 h 304"/>
                  <a:gd name="T20" fmla="*/ 0 w 115"/>
                  <a:gd name="T21" fmla="*/ 0 h 304"/>
                  <a:gd name="T22" fmla="*/ 1 w 115"/>
                  <a:gd name="T23" fmla="*/ 0 h 304"/>
                  <a:gd name="T24" fmla="*/ 1 w 115"/>
                  <a:gd name="T25" fmla="*/ 0 h 304"/>
                  <a:gd name="T26" fmla="*/ 1 w 115"/>
                  <a:gd name="T27" fmla="*/ 0 h 304"/>
                  <a:gd name="T28" fmla="*/ 1 w 115"/>
                  <a:gd name="T29" fmla="*/ 0 h 304"/>
                  <a:gd name="T30" fmla="*/ 1 w 115"/>
                  <a:gd name="T31" fmla="*/ 0 h 304"/>
                  <a:gd name="T32" fmla="*/ 1 w 115"/>
                  <a:gd name="T33" fmla="*/ 0 h 304"/>
                  <a:gd name="T34" fmla="*/ 1 w 115"/>
                  <a:gd name="T35" fmla="*/ 0 h 304"/>
                  <a:gd name="T36" fmla="*/ 1 w 115"/>
                  <a:gd name="T37" fmla="*/ 0 h 304"/>
                  <a:gd name="T38" fmla="*/ 1 w 115"/>
                  <a:gd name="T39" fmla="*/ 0 h 304"/>
                  <a:gd name="T40" fmla="*/ 1 w 115"/>
                  <a:gd name="T41" fmla="*/ 0 h 304"/>
                  <a:gd name="T42" fmla="*/ 1 w 115"/>
                  <a:gd name="T43" fmla="*/ 0 h 304"/>
                  <a:gd name="T44" fmla="*/ 1 w 115"/>
                  <a:gd name="T45" fmla="*/ 0 h 304"/>
                  <a:gd name="T46" fmla="*/ 1 w 115"/>
                  <a:gd name="T47" fmla="*/ 0 h 304"/>
                  <a:gd name="T48" fmla="*/ 1 w 115"/>
                  <a:gd name="T49" fmla="*/ 0 h 3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304"/>
                  <a:gd name="T77" fmla="*/ 115 w 115"/>
                  <a:gd name="T78" fmla="*/ 304 h 3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304">
                    <a:moveTo>
                      <a:pt x="95" y="261"/>
                    </a:moveTo>
                    <a:lnTo>
                      <a:pt x="86" y="279"/>
                    </a:lnTo>
                    <a:lnTo>
                      <a:pt x="75" y="292"/>
                    </a:lnTo>
                    <a:lnTo>
                      <a:pt x="64" y="300"/>
                    </a:lnTo>
                    <a:lnTo>
                      <a:pt x="55" y="304"/>
                    </a:lnTo>
                    <a:lnTo>
                      <a:pt x="43" y="300"/>
                    </a:lnTo>
                    <a:lnTo>
                      <a:pt x="37" y="292"/>
                    </a:lnTo>
                    <a:lnTo>
                      <a:pt x="23" y="279"/>
                    </a:lnTo>
                    <a:lnTo>
                      <a:pt x="13" y="261"/>
                    </a:lnTo>
                    <a:lnTo>
                      <a:pt x="5" y="208"/>
                    </a:lnTo>
                    <a:lnTo>
                      <a:pt x="0" y="152"/>
                    </a:lnTo>
                    <a:lnTo>
                      <a:pt x="5" y="95"/>
                    </a:lnTo>
                    <a:lnTo>
                      <a:pt x="13" y="46"/>
                    </a:lnTo>
                    <a:lnTo>
                      <a:pt x="23" y="23"/>
                    </a:lnTo>
                    <a:lnTo>
                      <a:pt x="37" y="10"/>
                    </a:lnTo>
                    <a:lnTo>
                      <a:pt x="43" y="2"/>
                    </a:lnTo>
                    <a:lnTo>
                      <a:pt x="55" y="0"/>
                    </a:lnTo>
                    <a:lnTo>
                      <a:pt x="64" y="2"/>
                    </a:lnTo>
                    <a:lnTo>
                      <a:pt x="75" y="10"/>
                    </a:lnTo>
                    <a:lnTo>
                      <a:pt x="86" y="23"/>
                    </a:lnTo>
                    <a:lnTo>
                      <a:pt x="95" y="46"/>
                    </a:lnTo>
                    <a:lnTo>
                      <a:pt x="108" y="95"/>
                    </a:lnTo>
                    <a:lnTo>
                      <a:pt x="115" y="152"/>
                    </a:lnTo>
                    <a:lnTo>
                      <a:pt x="108" y="208"/>
                    </a:lnTo>
                    <a:lnTo>
                      <a:pt x="95" y="261"/>
                    </a:lnTo>
                    <a:close/>
                  </a:path>
                </a:pathLst>
              </a:custGeom>
              <a:solidFill>
                <a:srgbClr val="FFBA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13" name="Freeform 37">
                <a:extLst>
                  <a:ext uri="{FF2B5EF4-FFF2-40B4-BE49-F238E27FC236}">
                    <a16:creationId xmlns:a16="http://schemas.microsoft.com/office/drawing/2014/main" id="{199DD725-CD63-FF40-8581-9BA52871CEAE}"/>
                  </a:ext>
                </a:extLst>
              </p:cNvPr>
              <p:cNvSpPr>
                <a:spLocks/>
              </p:cNvSpPr>
              <p:nvPr/>
            </p:nvSpPr>
            <p:spPr bwMode="auto">
              <a:xfrm>
                <a:off x="4571" y="1689"/>
                <a:ext cx="58" cy="101"/>
              </a:xfrm>
              <a:custGeom>
                <a:avLst/>
                <a:gdLst>
                  <a:gd name="T0" fmla="*/ 1 w 115"/>
                  <a:gd name="T1" fmla="*/ 0 h 304"/>
                  <a:gd name="T2" fmla="*/ 1 w 115"/>
                  <a:gd name="T3" fmla="*/ 0 h 304"/>
                  <a:gd name="T4" fmla="*/ 1 w 115"/>
                  <a:gd name="T5" fmla="*/ 0 h 304"/>
                  <a:gd name="T6" fmla="*/ 1 w 115"/>
                  <a:gd name="T7" fmla="*/ 0 h 304"/>
                  <a:gd name="T8" fmla="*/ 1 w 115"/>
                  <a:gd name="T9" fmla="*/ 0 h 304"/>
                  <a:gd name="T10" fmla="*/ 1 w 115"/>
                  <a:gd name="T11" fmla="*/ 0 h 304"/>
                  <a:gd name="T12" fmla="*/ 1 w 115"/>
                  <a:gd name="T13" fmla="*/ 0 h 304"/>
                  <a:gd name="T14" fmla="*/ 1 w 115"/>
                  <a:gd name="T15" fmla="*/ 0 h 304"/>
                  <a:gd name="T16" fmla="*/ 1 w 115"/>
                  <a:gd name="T17" fmla="*/ 0 h 304"/>
                  <a:gd name="T18" fmla="*/ 1 w 115"/>
                  <a:gd name="T19" fmla="*/ 0 h 304"/>
                  <a:gd name="T20" fmla="*/ 1 w 115"/>
                  <a:gd name="T21" fmla="*/ 0 h 304"/>
                  <a:gd name="T22" fmla="*/ 1 w 115"/>
                  <a:gd name="T23" fmla="*/ 0 h 304"/>
                  <a:gd name="T24" fmla="*/ 0 w 115"/>
                  <a:gd name="T25" fmla="*/ 0 h 304"/>
                  <a:gd name="T26" fmla="*/ 1 w 115"/>
                  <a:gd name="T27" fmla="*/ 0 h 304"/>
                  <a:gd name="T28" fmla="*/ 1 w 115"/>
                  <a:gd name="T29" fmla="*/ 0 h 304"/>
                  <a:gd name="T30" fmla="*/ 1 w 115"/>
                  <a:gd name="T31" fmla="*/ 0 h 304"/>
                  <a:gd name="T32" fmla="*/ 1 w 115"/>
                  <a:gd name="T33" fmla="*/ 0 h 304"/>
                  <a:gd name="T34" fmla="*/ 1 w 115"/>
                  <a:gd name="T35" fmla="*/ 0 h 304"/>
                  <a:gd name="T36" fmla="*/ 1 w 115"/>
                  <a:gd name="T37" fmla="*/ 0 h 304"/>
                  <a:gd name="T38" fmla="*/ 1 w 115"/>
                  <a:gd name="T39" fmla="*/ 0 h 304"/>
                  <a:gd name="T40" fmla="*/ 1 w 115"/>
                  <a:gd name="T41" fmla="*/ 0 h 304"/>
                  <a:gd name="T42" fmla="*/ 1 w 115"/>
                  <a:gd name="T43" fmla="*/ 0 h 304"/>
                  <a:gd name="T44" fmla="*/ 1 w 115"/>
                  <a:gd name="T45" fmla="*/ 0 h 304"/>
                  <a:gd name="T46" fmla="*/ 1 w 115"/>
                  <a:gd name="T47" fmla="*/ 0 h 304"/>
                  <a:gd name="T48" fmla="*/ 1 w 115"/>
                  <a:gd name="T49" fmla="*/ 0 h 304"/>
                  <a:gd name="T50" fmla="*/ 1 w 115"/>
                  <a:gd name="T51" fmla="*/ 0 h 304"/>
                  <a:gd name="T52" fmla="*/ 1 w 115"/>
                  <a:gd name="T53" fmla="*/ 0 h 304"/>
                  <a:gd name="T54" fmla="*/ 1 w 115"/>
                  <a:gd name="T55" fmla="*/ 0 h 304"/>
                  <a:gd name="T56" fmla="*/ 1 w 115"/>
                  <a:gd name="T57" fmla="*/ 0 h 3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5"/>
                  <a:gd name="T88" fmla="*/ 0 h 304"/>
                  <a:gd name="T89" fmla="*/ 115 w 115"/>
                  <a:gd name="T90" fmla="*/ 304 h 3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5" h="304">
                    <a:moveTo>
                      <a:pt x="95" y="261"/>
                    </a:moveTo>
                    <a:lnTo>
                      <a:pt x="95" y="261"/>
                    </a:lnTo>
                    <a:lnTo>
                      <a:pt x="86" y="279"/>
                    </a:lnTo>
                    <a:lnTo>
                      <a:pt x="75" y="292"/>
                    </a:lnTo>
                    <a:lnTo>
                      <a:pt x="64" y="300"/>
                    </a:lnTo>
                    <a:lnTo>
                      <a:pt x="55" y="304"/>
                    </a:lnTo>
                    <a:lnTo>
                      <a:pt x="43" y="300"/>
                    </a:lnTo>
                    <a:lnTo>
                      <a:pt x="37" y="292"/>
                    </a:lnTo>
                    <a:lnTo>
                      <a:pt x="23" y="279"/>
                    </a:lnTo>
                    <a:lnTo>
                      <a:pt x="13" y="261"/>
                    </a:lnTo>
                    <a:lnTo>
                      <a:pt x="5" y="208"/>
                    </a:lnTo>
                    <a:lnTo>
                      <a:pt x="0" y="152"/>
                    </a:lnTo>
                    <a:lnTo>
                      <a:pt x="5" y="95"/>
                    </a:lnTo>
                    <a:lnTo>
                      <a:pt x="13" y="46"/>
                    </a:lnTo>
                    <a:lnTo>
                      <a:pt x="23" y="23"/>
                    </a:lnTo>
                    <a:lnTo>
                      <a:pt x="37" y="10"/>
                    </a:lnTo>
                    <a:lnTo>
                      <a:pt x="43" y="2"/>
                    </a:lnTo>
                    <a:lnTo>
                      <a:pt x="55" y="0"/>
                    </a:lnTo>
                    <a:lnTo>
                      <a:pt x="64" y="2"/>
                    </a:lnTo>
                    <a:lnTo>
                      <a:pt x="75" y="10"/>
                    </a:lnTo>
                    <a:lnTo>
                      <a:pt x="86" y="23"/>
                    </a:lnTo>
                    <a:lnTo>
                      <a:pt x="95" y="46"/>
                    </a:lnTo>
                    <a:lnTo>
                      <a:pt x="108" y="95"/>
                    </a:lnTo>
                    <a:lnTo>
                      <a:pt x="115" y="152"/>
                    </a:lnTo>
                    <a:lnTo>
                      <a:pt x="108" y="208"/>
                    </a:lnTo>
                    <a:lnTo>
                      <a:pt x="95" y="26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14" name="Freeform 38">
                <a:extLst>
                  <a:ext uri="{FF2B5EF4-FFF2-40B4-BE49-F238E27FC236}">
                    <a16:creationId xmlns:a16="http://schemas.microsoft.com/office/drawing/2014/main" id="{57DC064C-CCA1-A648-B0F3-C81CD78CAEEE}"/>
                  </a:ext>
                </a:extLst>
              </p:cNvPr>
              <p:cNvSpPr>
                <a:spLocks/>
              </p:cNvSpPr>
              <p:nvPr/>
            </p:nvSpPr>
            <p:spPr bwMode="auto">
              <a:xfrm>
                <a:off x="4371" y="1363"/>
                <a:ext cx="350" cy="137"/>
              </a:xfrm>
              <a:custGeom>
                <a:avLst/>
                <a:gdLst>
                  <a:gd name="T0" fmla="*/ 1 w 699"/>
                  <a:gd name="T1" fmla="*/ 0 h 412"/>
                  <a:gd name="T2" fmla="*/ 1 w 699"/>
                  <a:gd name="T3" fmla="*/ 0 h 412"/>
                  <a:gd name="T4" fmla="*/ 1 w 699"/>
                  <a:gd name="T5" fmla="*/ 0 h 412"/>
                  <a:gd name="T6" fmla="*/ 1 w 699"/>
                  <a:gd name="T7" fmla="*/ 0 h 412"/>
                  <a:gd name="T8" fmla="*/ 1 w 699"/>
                  <a:gd name="T9" fmla="*/ 0 h 412"/>
                  <a:gd name="T10" fmla="*/ 1 w 699"/>
                  <a:gd name="T11" fmla="*/ 0 h 412"/>
                  <a:gd name="T12" fmla="*/ 1 w 699"/>
                  <a:gd name="T13" fmla="*/ 0 h 412"/>
                  <a:gd name="T14" fmla="*/ 1 w 699"/>
                  <a:gd name="T15" fmla="*/ 0 h 412"/>
                  <a:gd name="T16" fmla="*/ 0 w 699"/>
                  <a:gd name="T17" fmla="*/ 0 h 412"/>
                  <a:gd name="T18" fmla="*/ 1 w 699"/>
                  <a:gd name="T19" fmla="*/ 0 h 412"/>
                  <a:gd name="T20" fmla="*/ 1 w 699"/>
                  <a:gd name="T21" fmla="*/ 0 h 4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9"/>
                  <a:gd name="T34" fmla="*/ 0 h 412"/>
                  <a:gd name="T35" fmla="*/ 699 w 699"/>
                  <a:gd name="T36" fmla="*/ 412 h 4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9" h="412">
                    <a:moveTo>
                      <a:pt x="100" y="265"/>
                    </a:moveTo>
                    <a:lnTo>
                      <a:pt x="400" y="36"/>
                    </a:lnTo>
                    <a:lnTo>
                      <a:pt x="553" y="0"/>
                    </a:lnTo>
                    <a:lnTo>
                      <a:pt x="699" y="146"/>
                    </a:lnTo>
                    <a:lnTo>
                      <a:pt x="639" y="338"/>
                    </a:lnTo>
                    <a:lnTo>
                      <a:pt x="455" y="184"/>
                    </a:lnTo>
                    <a:lnTo>
                      <a:pt x="313" y="265"/>
                    </a:lnTo>
                    <a:lnTo>
                      <a:pt x="172" y="412"/>
                    </a:lnTo>
                    <a:lnTo>
                      <a:pt x="0" y="375"/>
                    </a:lnTo>
                    <a:lnTo>
                      <a:pt x="129" y="223"/>
                    </a:lnTo>
                    <a:lnTo>
                      <a:pt x="100" y="265"/>
                    </a:lnTo>
                    <a:close/>
                  </a:path>
                </a:pathLst>
              </a:custGeom>
              <a:solidFill>
                <a:srgbClr val="FFBA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15" name="Freeform 39">
                <a:extLst>
                  <a:ext uri="{FF2B5EF4-FFF2-40B4-BE49-F238E27FC236}">
                    <a16:creationId xmlns:a16="http://schemas.microsoft.com/office/drawing/2014/main" id="{66AAB5D3-B4D8-A449-9808-8B38CC66FD50}"/>
                  </a:ext>
                </a:extLst>
              </p:cNvPr>
              <p:cNvSpPr>
                <a:spLocks/>
              </p:cNvSpPr>
              <p:nvPr/>
            </p:nvSpPr>
            <p:spPr bwMode="auto">
              <a:xfrm>
                <a:off x="4371" y="1363"/>
                <a:ext cx="350" cy="137"/>
              </a:xfrm>
              <a:custGeom>
                <a:avLst/>
                <a:gdLst>
                  <a:gd name="T0" fmla="*/ 1 w 699"/>
                  <a:gd name="T1" fmla="*/ 0 h 412"/>
                  <a:gd name="T2" fmla="*/ 1 w 699"/>
                  <a:gd name="T3" fmla="*/ 0 h 412"/>
                  <a:gd name="T4" fmla="*/ 1 w 699"/>
                  <a:gd name="T5" fmla="*/ 0 h 412"/>
                  <a:gd name="T6" fmla="*/ 1 w 699"/>
                  <a:gd name="T7" fmla="*/ 0 h 412"/>
                  <a:gd name="T8" fmla="*/ 1 w 699"/>
                  <a:gd name="T9" fmla="*/ 0 h 412"/>
                  <a:gd name="T10" fmla="*/ 1 w 699"/>
                  <a:gd name="T11" fmla="*/ 0 h 412"/>
                  <a:gd name="T12" fmla="*/ 1 w 699"/>
                  <a:gd name="T13" fmla="*/ 0 h 412"/>
                  <a:gd name="T14" fmla="*/ 1 w 699"/>
                  <a:gd name="T15" fmla="*/ 0 h 412"/>
                  <a:gd name="T16" fmla="*/ 0 w 699"/>
                  <a:gd name="T17" fmla="*/ 0 h 412"/>
                  <a:gd name="T18" fmla="*/ 1 w 699"/>
                  <a:gd name="T19" fmla="*/ 0 h 4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9"/>
                  <a:gd name="T31" fmla="*/ 0 h 412"/>
                  <a:gd name="T32" fmla="*/ 699 w 699"/>
                  <a:gd name="T33" fmla="*/ 412 h 4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9" h="412">
                    <a:moveTo>
                      <a:pt x="100" y="265"/>
                    </a:moveTo>
                    <a:lnTo>
                      <a:pt x="400" y="36"/>
                    </a:lnTo>
                    <a:lnTo>
                      <a:pt x="553" y="0"/>
                    </a:lnTo>
                    <a:lnTo>
                      <a:pt x="699" y="146"/>
                    </a:lnTo>
                    <a:lnTo>
                      <a:pt x="639" y="338"/>
                    </a:lnTo>
                    <a:lnTo>
                      <a:pt x="455" y="184"/>
                    </a:lnTo>
                    <a:lnTo>
                      <a:pt x="313" y="265"/>
                    </a:lnTo>
                    <a:lnTo>
                      <a:pt x="172" y="412"/>
                    </a:lnTo>
                    <a:lnTo>
                      <a:pt x="0" y="375"/>
                    </a:lnTo>
                    <a:lnTo>
                      <a:pt x="129" y="22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16" name="Freeform 40">
                <a:extLst>
                  <a:ext uri="{FF2B5EF4-FFF2-40B4-BE49-F238E27FC236}">
                    <a16:creationId xmlns:a16="http://schemas.microsoft.com/office/drawing/2014/main" id="{91335E60-AB4F-7845-9FB6-1DD5A769044F}"/>
                  </a:ext>
                </a:extLst>
              </p:cNvPr>
              <p:cNvSpPr>
                <a:spLocks/>
              </p:cNvSpPr>
              <p:nvPr/>
            </p:nvSpPr>
            <p:spPr bwMode="auto">
              <a:xfrm>
                <a:off x="4225" y="1828"/>
                <a:ext cx="361" cy="805"/>
              </a:xfrm>
              <a:custGeom>
                <a:avLst/>
                <a:gdLst>
                  <a:gd name="T0" fmla="*/ 1 w 722"/>
                  <a:gd name="T1" fmla="*/ 0 h 2415"/>
                  <a:gd name="T2" fmla="*/ 1 w 722"/>
                  <a:gd name="T3" fmla="*/ 0 h 2415"/>
                  <a:gd name="T4" fmla="*/ 1 w 722"/>
                  <a:gd name="T5" fmla="*/ 0 h 2415"/>
                  <a:gd name="T6" fmla="*/ 1 w 722"/>
                  <a:gd name="T7" fmla="*/ 0 h 2415"/>
                  <a:gd name="T8" fmla="*/ 1 w 722"/>
                  <a:gd name="T9" fmla="*/ 0 h 2415"/>
                  <a:gd name="T10" fmla="*/ 1 w 722"/>
                  <a:gd name="T11" fmla="*/ 0 h 2415"/>
                  <a:gd name="T12" fmla="*/ 1 w 722"/>
                  <a:gd name="T13" fmla="*/ 0 h 2415"/>
                  <a:gd name="T14" fmla="*/ 1 w 722"/>
                  <a:gd name="T15" fmla="*/ 0 h 2415"/>
                  <a:gd name="T16" fmla="*/ 1 w 722"/>
                  <a:gd name="T17" fmla="*/ 0 h 2415"/>
                  <a:gd name="T18" fmla="*/ 1 w 722"/>
                  <a:gd name="T19" fmla="*/ 0 h 2415"/>
                  <a:gd name="T20" fmla="*/ 1 w 722"/>
                  <a:gd name="T21" fmla="*/ 0 h 2415"/>
                  <a:gd name="T22" fmla="*/ 1 w 722"/>
                  <a:gd name="T23" fmla="*/ 0 h 2415"/>
                  <a:gd name="T24" fmla="*/ 1 w 722"/>
                  <a:gd name="T25" fmla="*/ 0 h 2415"/>
                  <a:gd name="T26" fmla="*/ 1 w 722"/>
                  <a:gd name="T27" fmla="*/ 0 h 2415"/>
                  <a:gd name="T28" fmla="*/ 1 w 722"/>
                  <a:gd name="T29" fmla="*/ 0 h 2415"/>
                  <a:gd name="T30" fmla="*/ 1 w 722"/>
                  <a:gd name="T31" fmla="*/ 0 h 2415"/>
                  <a:gd name="T32" fmla="*/ 1 w 722"/>
                  <a:gd name="T33" fmla="*/ 0 h 2415"/>
                  <a:gd name="T34" fmla="*/ 1 w 722"/>
                  <a:gd name="T35" fmla="*/ 0 h 2415"/>
                  <a:gd name="T36" fmla="*/ 1 w 722"/>
                  <a:gd name="T37" fmla="*/ 0 h 2415"/>
                  <a:gd name="T38" fmla="*/ 1 w 722"/>
                  <a:gd name="T39" fmla="*/ 0 h 2415"/>
                  <a:gd name="T40" fmla="*/ 1 w 722"/>
                  <a:gd name="T41" fmla="*/ 0 h 2415"/>
                  <a:gd name="T42" fmla="*/ 1 w 722"/>
                  <a:gd name="T43" fmla="*/ 0 h 2415"/>
                  <a:gd name="T44" fmla="*/ 1 w 722"/>
                  <a:gd name="T45" fmla="*/ 0 h 2415"/>
                  <a:gd name="T46" fmla="*/ 1 w 722"/>
                  <a:gd name="T47" fmla="*/ 0 h 2415"/>
                  <a:gd name="T48" fmla="*/ 1 w 722"/>
                  <a:gd name="T49" fmla="*/ 0 h 2415"/>
                  <a:gd name="T50" fmla="*/ 1 w 722"/>
                  <a:gd name="T51" fmla="*/ 0 h 2415"/>
                  <a:gd name="T52" fmla="*/ 1 w 722"/>
                  <a:gd name="T53" fmla="*/ 0 h 2415"/>
                  <a:gd name="T54" fmla="*/ 1 w 722"/>
                  <a:gd name="T55" fmla="*/ 0 h 2415"/>
                  <a:gd name="T56" fmla="*/ 1 w 722"/>
                  <a:gd name="T57" fmla="*/ 0 h 2415"/>
                  <a:gd name="T58" fmla="*/ 1 w 722"/>
                  <a:gd name="T59" fmla="*/ 0 h 2415"/>
                  <a:gd name="T60" fmla="*/ 1 w 722"/>
                  <a:gd name="T61" fmla="*/ 0 h 2415"/>
                  <a:gd name="T62" fmla="*/ 1 w 722"/>
                  <a:gd name="T63" fmla="*/ 0 h 2415"/>
                  <a:gd name="T64" fmla="*/ 1 w 722"/>
                  <a:gd name="T65" fmla="*/ 0 h 2415"/>
                  <a:gd name="T66" fmla="*/ 1 w 722"/>
                  <a:gd name="T67" fmla="*/ 0 h 2415"/>
                  <a:gd name="T68" fmla="*/ 1 w 722"/>
                  <a:gd name="T69" fmla="*/ 0 h 2415"/>
                  <a:gd name="T70" fmla="*/ 1 w 722"/>
                  <a:gd name="T71" fmla="*/ 0 h 24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2"/>
                  <a:gd name="T109" fmla="*/ 0 h 2415"/>
                  <a:gd name="T110" fmla="*/ 722 w 722"/>
                  <a:gd name="T111" fmla="*/ 2415 h 24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2" h="2415">
                    <a:moveTo>
                      <a:pt x="112" y="36"/>
                    </a:moveTo>
                    <a:lnTo>
                      <a:pt x="40" y="716"/>
                    </a:lnTo>
                    <a:lnTo>
                      <a:pt x="0" y="1658"/>
                    </a:lnTo>
                    <a:lnTo>
                      <a:pt x="86" y="1889"/>
                    </a:lnTo>
                    <a:lnTo>
                      <a:pt x="107" y="1931"/>
                    </a:lnTo>
                    <a:lnTo>
                      <a:pt x="135" y="1967"/>
                    </a:lnTo>
                    <a:lnTo>
                      <a:pt x="167" y="1998"/>
                    </a:lnTo>
                    <a:lnTo>
                      <a:pt x="202" y="2018"/>
                    </a:lnTo>
                    <a:lnTo>
                      <a:pt x="242" y="2044"/>
                    </a:lnTo>
                    <a:lnTo>
                      <a:pt x="279" y="2063"/>
                    </a:lnTo>
                    <a:lnTo>
                      <a:pt x="320" y="2088"/>
                    </a:lnTo>
                    <a:lnTo>
                      <a:pt x="352" y="2115"/>
                    </a:lnTo>
                    <a:lnTo>
                      <a:pt x="394" y="2154"/>
                    </a:lnTo>
                    <a:lnTo>
                      <a:pt x="430" y="2201"/>
                    </a:lnTo>
                    <a:lnTo>
                      <a:pt x="469" y="2256"/>
                    </a:lnTo>
                    <a:lnTo>
                      <a:pt x="507" y="2299"/>
                    </a:lnTo>
                    <a:lnTo>
                      <a:pt x="544" y="2346"/>
                    </a:lnTo>
                    <a:lnTo>
                      <a:pt x="585" y="2383"/>
                    </a:lnTo>
                    <a:lnTo>
                      <a:pt x="628" y="2404"/>
                    </a:lnTo>
                    <a:lnTo>
                      <a:pt x="678" y="2415"/>
                    </a:lnTo>
                    <a:lnTo>
                      <a:pt x="694" y="2411"/>
                    </a:lnTo>
                    <a:lnTo>
                      <a:pt x="707" y="2404"/>
                    </a:lnTo>
                    <a:lnTo>
                      <a:pt x="717" y="2396"/>
                    </a:lnTo>
                    <a:lnTo>
                      <a:pt x="722" y="2378"/>
                    </a:lnTo>
                    <a:lnTo>
                      <a:pt x="715" y="2357"/>
                    </a:lnTo>
                    <a:lnTo>
                      <a:pt x="703" y="2346"/>
                    </a:lnTo>
                    <a:lnTo>
                      <a:pt x="686" y="2334"/>
                    </a:lnTo>
                    <a:lnTo>
                      <a:pt x="665" y="2333"/>
                    </a:lnTo>
                    <a:lnTo>
                      <a:pt x="644" y="2333"/>
                    </a:lnTo>
                    <a:lnTo>
                      <a:pt x="617" y="2321"/>
                    </a:lnTo>
                    <a:lnTo>
                      <a:pt x="596" y="2314"/>
                    </a:lnTo>
                    <a:lnTo>
                      <a:pt x="579" y="2305"/>
                    </a:lnTo>
                    <a:lnTo>
                      <a:pt x="550" y="2278"/>
                    </a:lnTo>
                    <a:lnTo>
                      <a:pt x="525" y="2244"/>
                    </a:lnTo>
                    <a:lnTo>
                      <a:pt x="503" y="2208"/>
                    </a:lnTo>
                    <a:lnTo>
                      <a:pt x="481" y="2170"/>
                    </a:lnTo>
                    <a:lnTo>
                      <a:pt x="457" y="2137"/>
                    </a:lnTo>
                    <a:lnTo>
                      <a:pt x="430" y="2099"/>
                    </a:lnTo>
                    <a:lnTo>
                      <a:pt x="409" y="2072"/>
                    </a:lnTo>
                    <a:lnTo>
                      <a:pt x="383" y="2040"/>
                    </a:lnTo>
                    <a:lnTo>
                      <a:pt x="351" y="2017"/>
                    </a:lnTo>
                    <a:lnTo>
                      <a:pt x="322" y="2001"/>
                    </a:lnTo>
                    <a:lnTo>
                      <a:pt x="285" y="1986"/>
                    </a:lnTo>
                    <a:lnTo>
                      <a:pt x="253" y="1977"/>
                    </a:lnTo>
                    <a:lnTo>
                      <a:pt x="219" y="1963"/>
                    </a:lnTo>
                    <a:lnTo>
                      <a:pt x="189" y="1943"/>
                    </a:lnTo>
                    <a:lnTo>
                      <a:pt x="164" y="1917"/>
                    </a:lnTo>
                    <a:lnTo>
                      <a:pt x="141" y="1889"/>
                    </a:lnTo>
                    <a:lnTo>
                      <a:pt x="116" y="1834"/>
                    </a:lnTo>
                    <a:lnTo>
                      <a:pt x="97" y="1774"/>
                    </a:lnTo>
                    <a:lnTo>
                      <a:pt x="86" y="1705"/>
                    </a:lnTo>
                    <a:lnTo>
                      <a:pt x="80" y="1637"/>
                    </a:lnTo>
                    <a:lnTo>
                      <a:pt x="75" y="1569"/>
                    </a:lnTo>
                    <a:lnTo>
                      <a:pt x="75" y="1497"/>
                    </a:lnTo>
                    <a:lnTo>
                      <a:pt x="75" y="1428"/>
                    </a:lnTo>
                    <a:lnTo>
                      <a:pt x="72" y="1357"/>
                    </a:lnTo>
                    <a:lnTo>
                      <a:pt x="65" y="1134"/>
                    </a:lnTo>
                    <a:lnTo>
                      <a:pt x="78" y="903"/>
                    </a:lnTo>
                    <a:lnTo>
                      <a:pt x="92" y="680"/>
                    </a:lnTo>
                    <a:lnTo>
                      <a:pt x="112" y="451"/>
                    </a:lnTo>
                    <a:lnTo>
                      <a:pt x="119" y="400"/>
                    </a:lnTo>
                    <a:lnTo>
                      <a:pt x="133" y="345"/>
                    </a:lnTo>
                    <a:lnTo>
                      <a:pt x="147" y="293"/>
                    </a:lnTo>
                    <a:lnTo>
                      <a:pt x="164" y="236"/>
                    </a:lnTo>
                    <a:lnTo>
                      <a:pt x="173" y="185"/>
                    </a:lnTo>
                    <a:lnTo>
                      <a:pt x="182" y="135"/>
                    </a:lnTo>
                    <a:lnTo>
                      <a:pt x="179" y="84"/>
                    </a:lnTo>
                    <a:lnTo>
                      <a:pt x="168" y="36"/>
                    </a:lnTo>
                    <a:lnTo>
                      <a:pt x="156" y="27"/>
                    </a:lnTo>
                    <a:lnTo>
                      <a:pt x="135" y="23"/>
                    </a:lnTo>
                    <a:lnTo>
                      <a:pt x="118" y="16"/>
                    </a:lnTo>
                    <a:lnTo>
                      <a:pt x="112" y="0"/>
                    </a:lnTo>
                    <a:lnTo>
                      <a:pt x="112" y="36"/>
                    </a:lnTo>
                    <a:close/>
                  </a:path>
                </a:pathLst>
              </a:custGeom>
              <a:solidFill>
                <a:srgbClr val="FFBA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17" name="Freeform 41">
                <a:extLst>
                  <a:ext uri="{FF2B5EF4-FFF2-40B4-BE49-F238E27FC236}">
                    <a16:creationId xmlns:a16="http://schemas.microsoft.com/office/drawing/2014/main" id="{FC942EA2-61D3-104E-922F-C4D089CB337A}"/>
                  </a:ext>
                </a:extLst>
              </p:cNvPr>
              <p:cNvSpPr>
                <a:spLocks/>
              </p:cNvSpPr>
              <p:nvPr/>
            </p:nvSpPr>
            <p:spPr bwMode="auto">
              <a:xfrm>
                <a:off x="4225" y="1828"/>
                <a:ext cx="361" cy="805"/>
              </a:xfrm>
              <a:custGeom>
                <a:avLst/>
                <a:gdLst>
                  <a:gd name="T0" fmla="*/ 1 w 722"/>
                  <a:gd name="T1" fmla="*/ 0 h 2415"/>
                  <a:gd name="T2" fmla="*/ 1 w 722"/>
                  <a:gd name="T3" fmla="*/ 0 h 2415"/>
                  <a:gd name="T4" fmla="*/ 1 w 722"/>
                  <a:gd name="T5" fmla="*/ 0 h 2415"/>
                  <a:gd name="T6" fmla="*/ 1 w 722"/>
                  <a:gd name="T7" fmla="*/ 0 h 2415"/>
                  <a:gd name="T8" fmla="*/ 1 w 722"/>
                  <a:gd name="T9" fmla="*/ 0 h 2415"/>
                  <a:gd name="T10" fmla="*/ 1 w 722"/>
                  <a:gd name="T11" fmla="*/ 0 h 2415"/>
                  <a:gd name="T12" fmla="*/ 1 w 722"/>
                  <a:gd name="T13" fmla="*/ 0 h 2415"/>
                  <a:gd name="T14" fmla="*/ 1 w 722"/>
                  <a:gd name="T15" fmla="*/ 0 h 2415"/>
                  <a:gd name="T16" fmla="*/ 1 w 722"/>
                  <a:gd name="T17" fmla="*/ 0 h 2415"/>
                  <a:gd name="T18" fmla="*/ 1 w 722"/>
                  <a:gd name="T19" fmla="*/ 0 h 2415"/>
                  <a:gd name="T20" fmla="*/ 1 w 722"/>
                  <a:gd name="T21" fmla="*/ 0 h 2415"/>
                  <a:gd name="T22" fmla="*/ 1 w 722"/>
                  <a:gd name="T23" fmla="*/ 0 h 2415"/>
                  <a:gd name="T24" fmla="*/ 1 w 722"/>
                  <a:gd name="T25" fmla="*/ 0 h 2415"/>
                  <a:gd name="T26" fmla="*/ 1 w 722"/>
                  <a:gd name="T27" fmla="*/ 0 h 2415"/>
                  <a:gd name="T28" fmla="*/ 1 w 722"/>
                  <a:gd name="T29" fmla="*/ 0 h 2415"/>
                  <a:gd name="T30" fmla="*/ 1 w 722"/>
                  <a:gd name="T31" fmla="*/ 0 h 2415"/>
                  <a:gd name="T32" fmla="*/ 1 w 722"/>
                  <a:gd name="T33" fmla="*/ 0 h 2415"/>
                  <a:gd name="T34" fmla="*/ 1 w 722"/>
                  <a:gd name="T35" fmla="*/ 0 h 2415"/>
                  <a:gd name="T36" fmla="*/ 1 w 722"/>
                  <a:gd name="T37" fmla="*/ 0 h 2415"/>
                  <a:gd name="T38" fmla="*/ 1 w 722"/>
                  <a:gd name="T39" fmla="*/ 0 h 2415"/>
                  <a:gd name="T40" fmla="*/ 1 w 722"/>
                  <a:gd name="T41" fmla="*/ 0 h 2415"/>
                  <a:gd name="T42" fmla="*/ 1 w 722"/>
                  <a:gd name="T43" fmla="*/ 0 h 2415"/>
                  <a:gd name="T44" fmla="*/ 1 w 722"/>
                  <a:gd name="T45" fmla="*/ 0 h 2415"/>
                  <a:gd name="T46" fmla="*/ 1 w 722"/>
                  <a:gd name="T47" fmla="*/ 0 h 2415"/>
                  <a:gd name="T48" fmla="*/ 1 w 722"/>
                  <a:gd name="T49" fmla="*/ 0 h 2415"/>
                  <a:gd name="T50" fmla="*/ 1 w 722"/>
                  <a:gd name="T51" fmla="*/ 0 h 2415"/>
                  <a:gd name="T52" fmla="*/ 1 w 722"/>
                  <a:gd name="T53" fmla="*/ 0 h 2415"/>
                  <a:gd name="T54" fmla="*/ 1 w 722"/>
                  <a:gd name="T55" fmla="*/ 0 h 2415"/>
                  <a:gd name="T56" fmla="*/ 1 w 722"/>
                  <a:gd name="T57" fmla="*/ 0 h 2415"/>
                  <a:gd name="T58" fmla="*/ 1 w 722"/>
                  <a:gd name="T59" fmla="*/ 0 h 2415"/>
                  <a:gd name="T60" fmla="*/ 1 w 722"/>
                  <a:gd name="T61" fmla="*/ 0 h 2415"/>
                  <a:gd name="T62" fmla="*/ 1 w 722"/>
                  <a:gd name="T63" fmla="*/ 0 h 2415"/>
                  <a:gd name="T64" fmla="*/ 1 w 722"/>
                  <a:gd name="T65" fmla="*/ 0 h 2415"/>
                  <a:gd name="T66" fmla="*/ 1 w 722"/>
                  <a:gd name="T67" fmla="*/ 0 h 2415"/>
                  <a:gd name="T68" fmla="*/ 1 w 722"/>
                  <a:gd name="T69" fmla="*/ 0 h 2415"/>
                  <a:gd name="T70" fmla="*/ 1 w 722"/>
                  <a:gd name="T71" fmla="*/ 0 h 2415"/>
                  <a:gd name="T72" fmla="*/ 1 w 722"/>
                  <a:gd name="T73" fmla="*/ 0 h 2415"/>
                  <a:gd name="T74" fmla="*/ 1 w 722"/>
                  <a:gd name="T75" fmla="*/ 0 h 2415"/>
                  <a:gd name="T76" fmla="*/ 1 w 722"/>
                  <a:gd name="T77" fmla="*/ 0 h 2415"/>
                  <a:gd name="T78" fmla="*/ 1 w 722"/>
                  <a:gd name="T79" fmla="*/ 0 h 2415"/>
                  <a:gd name="T80" fmla="*/ 1 w 722"/>
                  <a:gd name="T81" fmla="*/ 0 h 24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22"/>
                  <a:gd name="T124" fmla="*/ 0 h 2415"/>
                  <a:gd name="T125" fmla="*/ 722 w 722"/>
                  <a:gd name="T126" fmla="*/ 2415 h 241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22" h="2415">
                    <a:moveTo>
                      <a:pt x="112" y="36"/>
                    </a:moveTo>
                    <a:lnTo>
                      <a:pt x="40" y="716"/>
                    </a:lnTo>
                    <a:lnTo>
                      <a:pt x="0" y="1658"/>
                    </a:lnTo>
                    <a:lnTo>
                      <a:pt x="86" y="1889"/>
                    </a:lnTo>
                    <a:lnTo>
                      <a:pt x="107" y="1931"/>
                    </a:lnTo>
                    <a:lnTo>
                      <a:pt x="135" y="1967"/>
                    </a:lnTo>
                    <a:lnTo>
                      <a:pt x="167" y="1998"/>
                    </a:lnTo>
                    <a:lnTo>
                      <a:pt x="202" y="2018"/>
                    </a:lnTo>
                    <a:lnTo>
                      <a:pt x="242" y="2044"/>
                    </a:lnTo>
                    <a:lnTo>
                      <a:pt x="279" y="2063"/>
                    </a:lnTo>
                    <a:lnTo>
                      <a:pt x="320" y="2088"/>
                    </a:lnTo>
                    <a:lnTo>
                      <a:pt x="352" y="2115"/>
                    </a:lnTo>
                    <a:lnTo>
                      <a:pt x="394" y="2154"/>
                    </a:lnTo>
                    <a:lnTo>
                      <a:pt x="430" y="2201"/>
                    </a:lnTo>
                    <a:lnTo>
                      <a:pt x="469" y="2256"/>
                    </a:lnTo>
                    <a:lnTo>
                      <a:pt x="507" y="2299"/>
                    </a:lnTo>
                    <a:lnTo>
                      <a:pt x="544" y="2346"/>
                    </a:lnTo>
                    <a:lnTo>
                      <a:pt x="585" y="2383"/>
                    </a:lnTo>
                    <a:lnTo>
                      <a:pt x="628" y="2404"/>
                    </a:lnTo>
                    <a:lnTo>
                      <a:pt x="678" y="2415"/>
                    </a:lnTo>
                    <a:lnTo>
                      <a:pt x="694" y="2411"/>
                    </a:lnTo>
                    <a:lnTo>
                      <a:pt x="707" y="2404"/>
                    </a:lnTo>
                    <a:lnTo>
                      <a:pt x="717" y="2396"/>
                    </a:lnTo>
                    <a:lnTo>
                      <a:pt x="722" y="2378"/>
                    </a:lnTo>
                    <a:lnTo>
                      <a:pt x="715" y="2357"/>
                    </a:lnTo>
                    <a:lnTo>
                      <a:pt x="703" y="2346"/>
                    </a:lnTo>
                    <a:lnTo>
                      <a:pt x="686" y="2334"/>
                    </a:lnTo>
                    <a:lnTo>
                      <a:pt x="665" y="2333"/>
                    </a:lnTo>
                    <a:lnTo>
                      <a:pt x="644" y="2333"/>
                    </a:lnTo>
                    <a:lnTo>
                      <a:pt x="617" y="2321"/>
                    </a:lnTo>
                    <a:lnTo>
                      <a:pt x="596" y="2314"/>
                    </a:lnTo>
                    <a:lnTo>
                      <a:pt x="579" y="2305"/>
                    </a:lnTo>
                    <a:lnTo>
                      <a:pt x="550" y="2278"/>
                    </a:lnTo>
                    <a:lnTo>
                      <a:pt x="525" y="2244"/>
                    </a:lnTo>
                    <a:lnTo>
                      <a:pt x="503" y="2208"/>
                    </a:lnTo>
                    <a:lnTo>
                      <a:pt x="481" y="2170"/>
                    </a:lnTo>
                    <a:lnTo>
                      <a:pt x="457" y="2137"/>
                    </a:lnTo>
                    <a:lnTo>
                      <a:pt x="430" y="2099"/>
                    </a:lnTo>
                    <a:lnTo>
                      <a:pt x="409" y="2072"/>
                    </a:lnTo>
                    <a:lnTo>
                      <a:pt x="383" y="2040"/>
                    </a:lnTo>
                    <a:lnTo>
                      <a:pt x="351" y="2017"/>
                    </a:lnTo>
                    <a:lnTo>
                      <a:pt x="322" y="2001"/>
                    </a:lnTo>
                    <a:lnTo>
                      <a:pt x="285" y="1986"/>
                    </a:lnTo>
                    <a:lnTo>
                      <a:pt x="253" y="1977"/>
                    </a:lnTo>
                    <a:lnTo>
                      <a:pt x="219" y="1963"/>
                    </a:lnTo>
                    <a:lnTo>
                      <a:pt x="189" y="1943"/>
                    </a:lnTo>
                    <a:lnTo>
                      <a:pt x="164" y="1917"/>
                    </a:lnTo>
                    <a:lnTo>
                      <a:pt x="141" y="1889"/>
                    </a:lnTo>
                    <a:lnTo>
                      <a:pt x="116" y="1834"/>
                    </a:lnTo>
                    <a:lnTo>
                      <a:pt x="97" y="1774"/>
                    </a:lnTo>
                    <a:lnTo>
                      <a:pt x="86" y="1705"/>
                    </a:lnTo>
                    <a:lnTo>
                      <a:pt x="80" y="1637"/>
                    </a:lnTo>
                    <a:lnTo>
                      <a:pt x="75" y="1569"/>
                    </a:lnTo>
                    <a:lnTo>
                      <a:pt x="75" y="1497"/>
                    </a:lnTo>
                    <a:lnTo>
                      <a:pt x="75" y="1428"/>
                    </a:lnTo>
                    <a:lnTo>
                      <a:pt x="72" y="1357"/>
                    </a:lnTo>
                    <a:lnTo>
                      <a:pt x="65" y="1134"/>
                    </a:lnTo>
                    <a:lnTo>
                      <a:pt x="78" y="903"/>
                    </a:lnTo>
                    <a:lnTo>
                      <a:pt x="92" y="680"/>
                    </a:lnTo>
                    <a:lnTo>
                      <a:pt x="112" y="451"/>
                    </a:lnTo>
                    <a:lnTo>
                      <a:pt x="119" y="400"/>
                    </a:lnTo>
                    <a:lnTo>
                      <a:pt x="133" y="345"/>
                    </a:lnTo>
                    <a:lnTo>
                      <a:pt x="147" y="293"/>
                    </a:lnTo>
                    <a:lnTo>
                      <a:pt x="164" y="236"/>
                    </a:lnTo>
                    <a:lnTo>
                      <a:pt x="173" y="185"/>
                    </a:lnTo>
                    <a:lnTo>
                      <a:pt x="182" y="135"/>
                    </a:lnTo>
                    <a:lnTo>
                      <a:pt x="179" y="84"/>
                    </a:lnTo>
                    <a:lnTo>
                      <a:pt x="168" y="36"/>
                    </a:lnTo>
                    <a:lnTo>
                      <a:pt x="156" y="27"/>
                    </a:lnTo>
                    <a:lnTo>
                      <a:pt x="135" y="23"/>
                    </a:lnTo>
                    <a:lnTo>
                      <a:pt x="118" y="16"/>
                    </a:lnTo>
                    <a:lnTo>
                      <a:pt x="11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18" name="Freeform 42">
                <a:extLst>
                  <a:ext uri="{FF2B5EF4-FFF2-40B4-BE49-F238E27FC236}">
                    <a16:creationId xmlns:a16="http://schemas.microsoft.com/office/drawing/2014/main" id="{7504291A-BBE4-E247-8822-D628F640A9BD}"/>
                  </a:ext>
                </a:extLst>
              </p:cNvPr>
              <p:cNvSpPr>
                <a:spLocks/>
              </p:cNvSpPr>
              <p:nvPr/>
            </p:nvSpPr>
            <p:spPr bwMode="auto">
              <a:xfrm>
                <a:off x="4026" y="1891"/>
                <a:ext cx="234" cy="642"/>
              </a:xfrm>
              <a:custGeom>
                <a:avLst/>
                <a:gdLst>
                  <a:gd name="T0" fmla="*/ 0 w 469"/>
                  <a:gd name="T1" fmla="*/ 0 h 1924"/>
                  <a:gd name="T2" fmla="*/ 0 w 469"/>
                  <a:gd name="T3" fmla="*/ 0 h 1924"/>
                  <a:gd name="T4" fmla="*/ 0 w 469"/>
                  <a:gd name="T5" fmla="*/ 0 h 1924"/>
                  <a:gd name="T6" fmla="*/ 0 w 469"/>
                  <a:gd name="T7" fmla="*/ 0 h 1924"/>
                  <a:gd name="T8" fmla="*/ 0 w 469"/>
                  <a:gd name="T9" fmla="*/ 0 h 1924"/>
                  <a:gd name="T10" fmla="*/ 0 w 469"/>
                  <a:gd name="T11" fmla="*/ 0 h 1924"/>
                  <a:gd name="T12" fmla="*/ 0 w 469"/>
                  <a:gd name="T13" fmla="*/ 0 h 1924"/>
                  <a:gd name="T14" fmla="*/ 0 w 469"/>
                  <a:gd name="T15" fmla="*/ 0 h 1924"/>
                  <a:gd name="T16" fmla="*/ 0 w 469"/>
                  <a:gd name="T17" fmla="*/ 0 h 1924"/>
                  <a:gd name="T18" fmla="*/ 0 w 469"/>
                  <a:gd name="T19" fmla="*/ 0 h 1924"/>
                  <a:gd name="T20" fmla="*/ 0 w 469"/>
                  <a:gd name="T21" fmla="*/ 0 h 1924"/>
                  <a:gd name="T22" fmla="*/ 0 w 469"/>
                  <a:gd name="T23" fmla="*/ 0 h 1924"/>
                  <a:gd name="T24" fmla="*/ 0 w 469"/>
                  <a:gd name="T25" fmla="*/ 0 h 1924"/>
                  <a:gd name="T26" fmla="*/ 0 w 469"/>
                  <a:gd name="T27" fmla="*/ 0 h 1924"/>
                  <a:gd name="T28" fmla="*/ 0 w 469"/>
                  <a:gd name="T29" fmla="*/ 0 h 1924"/>
                  <a:gd name="T30" fmla="*/ 0 w 469"/>
                  <a:gd name="T31" fmla="*/ 0 h 1924"/>
                  <a:gd name="T32" fmla="*/ 0 w 469"/>
                  <a:gd name="T33" fmla="*/ 0 h 1924"/>
                  <a:gd name="T34" fmla="*/ 0 w 469"/>
                  <a:gd name="T35" fmla="*/ 0 h 1924"/>
                  <a:gd name="T36" fmla="*/ 0 w 469"/>
                  <a:gd name="T37" fmla="*/ 0 h 1924"/>
                  <a:gd name="T38" fmla="*/ 0 w 469"/>
                  <a:gd name="T39" fmla="*/ 0 h 1924"/>
                  <a:gd name="T40" fmla="*/ 0 w 469"/>
                  <a:gd name="T41" fmla="*/ 0 h 1924"/>
                  <a:gd name="T42" fmla="*/ 0 w 469"/>
                  <a:gd name="T43" fmla="*/ 0 h 19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9"/>
                  <a:gd name="T67" fmla="*/ 0 h 1924"/>
                  <a:gd name="T68" fmla="*/ 469 w 469"/>
                  <a:gd name="T69" fmla="*/ 1924 h 19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9" h="1924">
                    <a:moveTo>
                      <a:pt x="15" y="1885"/>
                    </a:moveTo>
                    <a:lnTo>
                      <a:pt x="156" y="1736"/>
                    </a:lnTo>
                    <a:lnTo>
                      <a:pt x="325" y="1736"/>
                    </a:lnTo>
                    <a:lnTo>
                      <a:pt x="426" y="1924"/>
                    </a:lnTo>
                    <a:lnTo>
                      <a:pt x="469" y="1654"/>
                    </a:lnTo>
                    <a:lnTo>
                      <a:pt x="353" y="1431"/>
                    </a:lnTo>
                    <a:lnTo>
                      <a:pt x="437" y="36"/>
                    </a:lnTo>
                    <a:lnTo>
                      <a:pt x="256" y="0"/>
                    </a:lnTo>
                    <a:lnTo>
                      <a:pt x="271" y="189"/>
                    </a:lnTo>
                    <a:lnTo>
                      <a:pt x="382" y="189"/>
                    </a:lnTo>
                    <a:lnTo>
                      <a:pt x="382" y="525"/>
                    </a:lnTo>
                    <a:lnTo>
                      <a:pt x="256" y="525"/>
                    </a:lnTo>
                    <a:lnTo>
                      <a:pt x="256" y="713"/>
                    </a:lnTo>
                    <a:lnTo>
                      <a:pt x="368" y="754"/>
                    </a:lnTo>
                    <a:lnTo>
                      <a:pt x="342" y="1056"/>
                    </a:lnTo>
                    <a:lnTo>
                      <a:pt x="216" y="1056"/>
                    </a:lnTo>
                    <a:lnTo>
                      <a:pt x="242" y="1282"/>
                    </a:lnTo>
                    <a:lnTo>
                      <a:pt x="368" y="1322"/>
                    </a:lnTo>
                    <a:lnTo>
                      <a:pt x="325" y="1467"/>
                    </a:lnTo>
                    <a:lnTo>
                      <a:pt x="216" y="1467"/>
                    </a:lnTo>
                    <a:lnTo>
                      <a:pt x="0" y="1772"/>
                    </a:lnTo>
                    <a:lnTo>
                      <a:pt x="15" y="1885"/>
                    </a:lnTo>
                    <a:close/>
                  </a:path>
                </a:pathLst>
              </a:custGeom>
              <a:solidFill>
                <a:srgbClr val="EFEFB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19" name="Freeform 43">
                <a:extLst>
                  <a:ext uri="{FF2B5EF4-FFF2-40B4-BE49-F238E27FC236}">
                    <a16:creationId xmlns:a16="http://schemas.microsoft.com/office/drawing/2014/main" id="{233199A5-6AA4-754D-94F2-796A5ADE8F2E}"/>
                  </a:ext>
                </a:extLst>
              </p:cNvPr>
              <p:cNvSpPr>
                <a:spLocks/>
              </p:cNvSpPr>
              <p:nvPr/>
            </p:nvSpPr>
            <p:spPr bwMode="auto">
              <a:xfrm>
                <a:off x="4379" y="2408"/>
                <a:ext cx="121" cy="162"/>
              </a:xfrm>
              <a:custGeom>
                <a:avLst/>
                <a:gdLst>
                  <a:gd name="T0" fmla="*/ 0 w 241"/>
                  <a:gd name="T1" fmla="*/ 0 h 488"/>
                  <a:gd name="T2" fmla="*/ 0 w 241"/>
                  <a:gd name="T3" fmla="*/ 0 h 488"/>
                  <a:gd name="T4" fmla="*/ 1 w 241"/>
                  <a:gd name="T5" fmla="*/ 0 h 488"/>
                  <a:gd name="T6" fmla="*/ 1 w 241"/>
                  <a:gd name="T7" fmla="*/ 0 h 488"/>
                  <a:gd name="T8" fmla="*/ 1 w 241"/>
                  <a:gd name="T9" fmla="*/ 0 h 488"/>
                  <a:gd name="T10" fmla="*/ 1 w 241"/>
                  <a:gd name="T11" fmla="*/ 0 h 488"/>
                  <a:gd name="T12" fmla="*/ 1 w 241"/>
                  <a:gd name="T13" fmla="*/ 0 h 488"/>
                  <a:gd name="T14" fmla="*/ 1 w 241"/>
                  <a:gd name="T15" fmla="*/ 0 h 488"/>
                  <a:gd name="T16" fmla="*/ 1 w 241"/>
                  <a:gd name="T17" fmla="*/ 0 h 488"/>
                  <a:gd name="T18" fmla="*/ 1 w 241"/>
                  <a:gd name="T19" fmla="*/ 0 h 488"/>
                  <a:gd name="T20" fmla="*/ 1 w 241"/>
                  <a:gd name="T21" fmla="*/ 0 h 488"/>
                  <a:gd name="T22" fmla="*/ 1 w 241"/>
                  <a:gd name="T23" fmla="*/ 0 h 488"/>
                  <a:gd name="T24" fmla="*/ 1 w 241"/>
                  <a:gd name="T25" fmla="*/ 0 h 488"/>
                  <a:gd name="T26" fmla="*/ 1 w 241"/>
                  <a:gd name="T27" fmla="*/ 0 h 488"/>
                  <a:gd name="T28" fmla="*/ 1 w 241"/>
                  <a:gd name="T29" fmla="*/ 0 h 488"/>
                  <a:gd name="T30" fmla="*/ 1 w 241"/>
                  <a:gd name="T31" fmla="*/ 0 h 488"/>
                  <a:gd name="T32" fmla="*/ 1 w 241"/>
                  <a:gd name="T33" fmla="*/ 0 h 488"/>
                  <a:gd name="T34" fmla="*/ 1 w 241"/>
                  <a:gd name="T35" fmla="*/ 0 h 488"/>
                  <a:gd name="T36" fmla="*/ 1 w 241"/>
                  <a:gd name="T37" fmla="*/ 0 h 488"/>
                  <a:gd name="T38" fmla="*/ 1 w 241"/>
                  <a:gd name="T39" fmla="*/ 0 h 4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488"/>
                  <a:gd name="T62" fmla="*/ 241 w 241"/>
                  <a:gd name="T63" fmla="*/ 488 h 4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488">
                    <a:moveTo>
                      <a:pt x="0" y="0"/>
                    </a:moveTo>
                    <a:lnTo>
                      <a:pt x="0" y="0"/>
                    </a:lnTo>
                    <a:lnTo>
                      <a:pt x="11" y="55"/>
                    </a:lnTo>
                    <a:lnTo>
                      <a:pt x="14" y="116"/>
                    </a:lnTo>
                    <a:lnTo>
                      <a:pt x="25" y="172"/>
                    </a:lnTo>
                    <a:lnTo>
                      <a:pt x="43" y="223"/>
                    </a:lnTo>
                    <a:lnTo>
                      <a:pt x="60" y="245"/>
                    </a:lnTo>
                    <a:lnTo>
                      <a:pt x="77" y="253"/>
                    </a:lnTo>
                    <a:lnTo>
                      <a:pt x="94" y="261"/>
                    </a:lnTo>
                    <a:lnTo>
                      <a:pt x="114" y="262"/>
                    </a:lnTo>
                    <a:lnTo>
                      <a:pt x="135" y="269"/>
                    </a:lnTo>
                    <a:lnTo>
                      <a:pt x="152" y="277"/>
                    </a:lnTo>
                    <a:lnTo>
                      <a:pt x="169" y="285"/>
                    </a:lnTo>
                    <a:lnTo>
                      <a:pt x="184" y="300"/>
                    </a:lnTo>
                    <a:lnTo>
                      <a:pt x="204" y="340"/>
                    </a:lnTo>
                    <a:lnTo>
                      <a:pt x="218" y="387"/>
                    </a:lnTo>
                    <a:lnTo>
                      <a:pt x="232" y="438"/>
                    </a:lnTo>
                    <a:lnTo>
                      <a:pt x="241" y="48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20" name="Freeform 44">
                <a:extLst>
                  <a:ext uri="{FF2B5EF4-FFF2-40B4-BE49-F238E27FC236}">
                    <a16:creationId xmlns:a16="http://schemas.microsoft.com/office/drawing/2014/main" id="{3830E142-300A-264B-952D-984A09B7F129}"/>
                  </a:ext>
                </a:extLst>
              </p:cNvPr>
              <p:cNvSpPr>
                <a:spLocks/>
              </p:cNvSpPr>
              <p:nvPr/>
            </p:nvSpPr>
            <p:spPr bwMode="auto">
              <a:xfrm>
                <a:off x="4387" y="2357"/>
                <a:ext cx="113" cy="200"/>
              </a:xfrm>
              <a:custGeom>
                <a:avLst/>
                <a:gdLst>
                  <a:gd name="T0" fmla="*/ 1 w 225"/>
                  <a:gd name="T1" fmla="*/ 0 h 601"/>
                  <a:gd name="T2" fmla="*/ 1 w 225"/>
                  <a:gd name="T3" fmla="*/ 0 h 601"/>
                  <a:gd name="T4" fmla="*/ 1 w 225"/>
                  <a:gd name="T5" fmla="*/ 0 h 601"/>
                  <a:gd name="T6" fmla="*/ 1 w 225"/>
                  <a:gd name="T7" fmla="*/ 0 h 601"/>
                  <a:gd name="T8" fmla="*/ 1 w 225"/>
                  <a:gd name="T9" fmla="*/ 0 h 601"/>
                  <a:gd name="T10" fmla="*/ 1 w 225"/>
                  <a:gd name="T11" fmla="*/ 0 h 601"/>
                  <a:gd name="T12" fmla="*/ 1 w 225"/>
                  <a:gd name="T13" fmla="*/ 0 h 601"/>
                  <a:gd name="T14" fmla="*/ 1 w 225"/>
                  <a:gd name="T15" fmla="*/ 0 h 601"/>
                  <a:gd name="T16" fmla="*/ 1 w 225"/>
                  <a:gd name="T17" fmla="*/ 0 h 601"/>
                  <a:gd name="T18" fmla="*/ 0 w 225"/>
                  <a:gd name="T19" fmla="*/ 0 h 601"/>
                  <a:gd name="T20" fmla="*/ 0 w 225"/>
                  <a:gd name="T21" fmla="*/ 0 h 601"/>
                  <a:gd name="T22" fmla="*/ 0 w 225"/>
                  <a:gd name="T23" fmla="*/ 0 h 601"/>
                  <a:gd name="T24" fmla="*/ 1 w 225"/>
                  <a:gd name="T25" fmla="*/ 0 h 601"/>
                  <a:gd name="T26" fmla="*/ 1 w 225"/>
                  <a:gd name="T27" fmla="*/ 0 h 601"/>
                  <a:gd name="T28" fmla="*/ 1 w 225"/>
                  <a:gd name="T29" fmla="*/ 0 h 601"/>
                  <a:gd name="T30" fmla="*/ 1 w 225"/>
                  <a:gd name="T31" fmla="*/ 0 h 601"/>
                  <a:gd name="T32" fmla="*/ 1 w 225"/>
                  <a:gd name="T33" fmla="*/ 0 h 601"/>
                  <a:gd name="T34" fmla="*/ 1 w 225"/>
                  <a:gd name="T35" fmla="*/ 0 h 601"/>
                  <a:gd name="T36" fmla="*/ 1 w 225"/>
                  <a:gd name="T37" fmla="*/ 0 h 601"/>
                  <a:gd name="T38" fmla="*/ 1 w 225"/>
                  <a:gd name="T39" fmla="*/ 0 h 601"/>
                  <a:gd name="T40" fmla="*/ 1 w 225"/>
                  <a:gd name="T41" fmla="*/ 0 h 601"/>
                  <a:gd name="T42" fmla="*/ 1 w 225"/>
                  <a:gd name="T43" fmla="*/ 0 h 601"/>
                  <a:gd name="T44" fmla="*/ 1 w 225"/>
                  <a:gd name="T45" fmla="*/ 0 h 601"/>
                  <a:gd name="T46" fmla="*/ 1 w 225"/>
                  <a:gd name="T47" fmla="*/ 0 h 601"/>
                  <a:gd name="T48" fmla="*/ 1 w 225"/>
                  <a:gd name="T49" fmla="*/ 0 h 601"/>
                  <a:gd name="T50" fmla="*/ 1 w 225"/>
                  <a:gd name="T51" fmla="*/ 0 h 601"/>
                  <a:gd name="T52" fmla="*/ 1 w 225"/>
                  <a:gd name="T53" fmla="*/ 0 h 601"/>
                  <a:gd name="T54" fmla="*/ 1 w 225"/>
                  <a:gd name="T55" fmla="*/ 0 h 6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5"/>
                  <a:gd name="T85" fmla="*/ 0 h 601"/>
                  <a:gd name="T86" fmla="*/ 225 w 225"/>
                  <a:gd name="T87" fmla="*/ 601 h 60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5" h="601">
                    <a:moveTo>
                      <a:pt x="225" y="601"/>
                    </a:moveTo>
                    <a:lnTo>
                      <a:pt x="225" y="601"/>
                    </a:lnTo>
                    <a:lnTo>
                      <a:pt x="197" y="579"/>
                    </a:lnTo>
                    <a:lnTo>
                      <a:pt x="162" y="563"/>
                    </a:lnTo>
                    <a:lnTo>
                      <a:pt x="127" y="544"/>
                    </a:lnTo>
                    <a:lnTo>
                      <a:pt x="93" y="528"/>
                    </a:lnTo>
                    <a:lnTo>
                      <a:pt x="63" y="508"/>
                    </a:lnTo>
                    <a:lnTo>
                      <a:pt x="35" y="485"/>
                    </a:lnTo>
                    <a:lnTo>
                      <a:pt x="15" y="453"/>
                    </a:lnTo>
                    <a:lnTo>
                      <a:pt x="0" y="415"/>
                    </a:lnTo>
                    <a:lnTo>
                      <a:pt x="0" y="380"/>
                    </a:lnTo>
                    <a:lnTo>
                      <a:pt x="9" y="344"/>
                    </a:lnTo>
                    <a:lnTo>
                      <a:pt x="26" y="312"/>
                    </a:lnTo>
                    <a:lnTo>
                      <a:pt x="49" y="285"/>
                    </a:lnTo>
                    <a:lnTo>
                      <a:pt x="73" y="250"/>
                    </a:lnTo>
                    <a:lnTo>
                      <a:pt x="93" y="222"/>
                    </a:lnTo>
                    <a:lnTo>
                      <a:pt x="105" y="187"/>
                    </a:lnTo>
                    <a:lnTo>
                      <a:pt x="113" y="153"/>
                    </a:lnTo>
                    <a:lnTo>
                      <a:pt x="109" y="129"/>
                    </a:lnTo>
                    <a:lnTo>
                      <a:pt x="100" y="111"/>
                    </a:lnTo>
                    <a:lnTo>
                      <a:pt x="90" y="93"/>
                    </a:lnTo>
                    <a:lnTo>
                      <a:pt x="78" y="71"/>
                    </a:lnTo>
                    <a:lnTo>
                      <a:pt x="64" y="54"/>
                    </a:lnTo>
                    <a:lnTo>
                      <a:pt x="58" y="35"/>
                    </a:lnTo>
                    <a:lnTo>
                      <a:pt x="50" y="15"/>
                    </a:lnTo>
                    <a:lnTo>
                      <a:pt x="5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21" name="Freeform 45">
                <a:extLst>
                  <a:ext uri="{FF2B5EF4-FFF2-40B4-BE49-F238E27FC236}">
                    <a16:creationId xmlns:a16="http://schemas.microsoft.com/office/drawing/2014/main" id="{945FACC7-166C-4641-9B9C-0FFC9C596EF7}"/>
                  </a:ext>
                </a:extLst>
              </p:cNvPr>
              <p:cNvSpPr>
                <a:spLocks/>
              </p:cNvSpPr>
              <p:nvPr/>
            </p:nvSpPr>
            <p:spPr bwMode="auto">
              <a:xfrm>
                <a:off x="4471" y="2357"/>
                <a:ext cx="86" cy="200"/>
              </a:xfrm>
              <a:custGeom>
                <a:avLst/>
                <a:gdLst>
                  <a:gd name="T0" fmla="*/ 1 w 172"/>
                  <a:gd name="T1" fmla="*/ 0 h 601"/>
                  <a:gd name="T2" fmla="*/ 1 w 172"/>
                  <a:gd name="T3" fmla="*/ 0 h 601"/>
                  <a:gd name="T4" fmla="*/ 1 w 172"/>
                  <a:gd name="T5" fmla="*/ 0 h 601"/>
                  <a:gd name="T6" fmla="*/ 1 w 172"/>
                  <a:gd name="T7" fmla="*/ 0 h 601"/>
                  <a:gd name="T8" fmla="*/ 1 w 172"/>
                  <a:gd name="T9" fmla="*/ 0 h 601"/>
                  <a:gd name="T10" fmla="*/ 1 w 172"/>
                  <a:gd name="T11" fmla="*/ 0 h 601"/>
                  <a:gd name="T12" fmla="*/ 1 w 172"/>
                  <a:gd name="T13" fmla="*/ 0 h 601"/>
                  <a:gd name="T14" fmla="*/ 1 w 172"/>
                  <a:gd name="T15" fmla="*/ 0 h 601"/>
                  <a:gd name="T16" fmla="*/ 1 w 172"/>
                  <a:gd name="T17" fmla="*/ 0 h 601"/>
                  <a:gd name="T18" fmla="*/ 1 w 172"/>
                  <a:gd name="T19" fmla="*/ 0 h 601"/>
                  <a:gd name="T20" fmla="*/ 1 w 172"/>
                  <a:gd name="T21" fmla="*/ 0 h 601"/>
                  <a:gd name="T22" fmla="*/ 1 w 172"/>
                  <a:gd name="T23" fmla="*/ 0 h 601"/>
                  <a:gd name="T24" fmla="*/ 1 w 172"/>
                  <a:gd name="T25" fmla="*/ 0 h 601"/>
                  <a:gd name="T26" fmla="*/ 1 w 172"/>
                  <a:gd name="T27" fmla="*/ 0 h 601"/>
                  <a:gd name="T28" fmla="*/ 1 w 172"/>
                  <a:gd name="T29" fmla="*/ 0 h 601"/>
                  <a:gd name="T30" fmla="*/ 1 w 172"/>
                  <a:gd name="T31" fmla="*/ 0 h 601"/>
                  <a:gd name="T32" fmla="*/ 1 w 172"/>
                  <a:gd name="T33" fmla="*/ 0 h 601"/>
                  <a:gd name="T34" fmla="*/ 1 w 172"/>
                  <a:gd name="T35" fmla="*/ 0 h 601"/>
                  <a:gd name="T36" fmla="*/ 0 w 172"/>
                  <a:gd name="T37" fmla="*/ 0 h 601"/>
                  <a:gd name="T38" fmla="*/ 0 w 172"/>
                  <a:gd name="T39" fmla="*/ 0 h 601"/>
                  <a:gd name="T40" fmla="*/ 1 w 172"/>
                  <a:gd name="T41" fmla="*/ 0 h 601"/>
                  <a:gd name="T42" fmla="*/ 1 w 172"/>
                  <a:gd name="T43" fmla="*/ 0 h 601"/>
                  <a:gd name="T44" fmla="*/ 1 w 172"/>
                  <a:gd name="T45" fmla="*/ 0 h 601"/>
                  <a:gd name="T46" fmla="*/ 1 w 172"/>
                  <a:gd name="T47" fmla="*/ 0 h 601"/>
                  <a:gd name="T48" fmla="*/ 1 w 172"/>
                  <a:gd name="T49" fmla="*/ 0 h 601"/>
                  <a:gd name="T50" fmla="*/ 1 w 172"/>
                  <a:gd name="T51" fmla="*/ 0 h 601"/>
                  <a:gd name="T52" fmla="*/ 1 w 172"/>
                  <a:gd name="T53" fmla="*/ 0 h 601"/>
                  <a:gd name="T54" fmla="*/ 1 w 172"/>
                  <a:gd name="T55" fmla="*/ 0 h 6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2"/>
                  <a:gd name="T85" fmla="*/ 0 h 601"/>
                  <a:gd name="T86" fmla="*/ 172 w 172"/>
                  <a:gd name="T87" fmla="*/ 601 h 60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2" h="601">
                    <a:moveTo>
                      <a:pt x="57" y="601"/>
                    </a:moveTo>
                    <a:lnTo>
                      <a:pt x="57" y="601"/>
                    </a:lnTo>
                    <a:lnTo>
                      <a:pt x="74" y="572"/>
                    </a:lnTo>
                    <a:lnTo>
                      <a:pt x="92" y="535"/>
                    </a:lnTo>
                    <a:lnTo>
                      <a:pt x="112" y="505"/>
                    </a:lnTo>
                    <a:lnTo>
                      <a:pt x="135" y="476"/>
                    </a:lnTo>
                    <a:lnTo>
                      <a:pt x="155" y="448"/>
                    </a:lnTo>
                    <a:lnTo>
                      <a:pt x="163" y="414"/>
                    </a:lnTo>
                    <a:lnTo>
                      <a:pt x="172" y="376"/>
                    </a:lnTo>
                    <a:lnTo>
                      <a:pt x="172" y="340"/>
                    </a:lnTo>
                    <a:lnTo>
                      <a:pt x="161" y="302"/>
                    </a:lnTo>
                    <a:lnTo>
                      <a:pt x="141" y="285"/>
                    </a:lnTo>
                    <a:lnTo>
                      <a:pt x="112" y="258"/>
                    </a:lnTo>
                    <a:lnTo>
                      <a:pt x="82" y="247"/>
                    </a:lnTo>
                    <a:lnTo>
                      <a:pt x="54" y="227"/>
                    </a:lnTo>
                    <a:lnTo>
                      <a:pt x="29" y="208"/>
                    </a:lnTo>
                    <a:lnTo>
                      <a:pt x="7" y="187"/>
                    </a:lnTo>
                    <a:lnTo>
                      <a:pt x="0" y="153"/>
                    </a:lnTo>
                    <a:lnTo>
                      <a:pt x="3" y="128"/>
                    </a:lnTo>
                    <a:lnTo>
                      <a:pt x="10" y="106"/>
                    </a:lnTo>
                    <a:lnTo>
                      <a:pt x="20" y="83"/>
                    </a:lnTo>
                    <a:lnTo>
                      <a:pt x="34" y="67"/>
                    </a:lnTo>
                    <a:lnTo>
                      <a:pt x="54" y="54"/>
                    </a:lnTo>
                    <a:lnTo>
                      <a:pt x="69" y="35"/>
                    </a:lnTo>
                    <a:lnTo>
                      <a:pt x="86" y="15"/>
                    </a:lnTo>
                    <a:lnTo>
                      <a:pt x="10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22" name="Freeform 46">
                <a:extLst>
                  <a:ext uri="{FF2B5EF4-FFF2-40B4-BE49-F238E27FC236}">
                    <a16:creationId xmlns:a16="http://schemas.microsoft.com/office/drawing/2014/main" id="{71F331AD-05E2-B442-9D38-2BB6303DC45B}"/>
                  </a:ext>
                </a:extLst>
              </p:cNvPr>
              <p:cNvSpPr>
                <a:spLocks/>
              </p:cNvSpPr>
              <p:nvPr/>
            </p:nvSpPr>
            <p:spPr bwMode="auto">
              <a:xfrm>
                <a:off x="4543" y="2357"/>
                <a:ext cx="70" cy="226"/>
              </a:xfrm>
              <a:custGeom>
                <a:avLst/>
                <a:gdLst>
                  <a:gd name="T0" fmla="*/ 1 w 140"/>
                  <a:gd name="T1" fmla="*/ 0 h 680"/>
                  <a:gd name="T2" fmla="*/ 1 w 140"/>
                  <a:gd name="T3" fmla="*/ 0 h 680"/>
                  <a:gd name="T4" fmla="*/ 1 w 140"/>
                  <a:gd name="T5" fmla="*/ 0 h 680"/>
                  <a:gd name="T6" fmla="*/ 1 w 140"/>
                  <a:gd name="T7" fmla="*/ 0 h 680"/>
                  <a:gd name="T8" fmla="*/ 1 w 140"/>
                  <a:gd name="T9" fmla="*/ 0 h 680"/>
                  <a:gd name="T10" fmla="*/ 1 w 140"/>
                  <a:gd name="T11" fmla="*/ 0 h 680"/>
                  <a:gd name="T12" fmla="*/ 1 w 140"/>
                  <a:gd name="T13" fmla="*/ 0 h 680"/>
                  <a:gd name="T14" fmla="*/ 1 w 140"/>
                  <a:gd name="T15" fmla="*/ 0 h 680"/>
                  <a:gd name="T16" fmla="*/ 1 w 140"/>
                  <a:gd name="T17" fmla="*/ 0 h 680"/>
                  <a:gd name="T18" fmla="*/ 1 w 140"/>
                  <a:gd name="T19" fmla="*/ 0 h 680"/>
                  <a:gd name="T20" fmla="*/ 1 w 140"/>
                  <a:gd name="T21" fmla="*/ 0 h 680"/>
                  <a:gd name="T22" fmla="*/ 1 w 140"/>
                  <a:gd name="T23" fmla="*/ 0 h 680"/>
                  <a:gd name="T24" fmla="*/ 1 w 140"/>
                  <a:gd name="T25" fmla="*/ 0 h 680"/>
                  <a:gd name="T26" fmla="*/ 1 w 140"/>
                  <a:gd name="T27" fmla="*/ 0 h 680"/>
                  <a:gd name="T28" fmla="*/ 1 w 140"/>
                  <a:gd name="T29" fmla="*/ 0 h 680"/>
                  <a:gd name="T30" fmla="*/ 1 w 140"/>
                  <a:gd name="T31" fmla="*/ 0 h 680"/>
                  <a:gd name="T32" fmla="*/ 1 w 140"/>
                  <a:gd name="T33" fmla="*/ 0 h 680"/>
                  <a:gd name="T34" fmla="*/ 1 w 140"/>
                  <a:gd name="T35" fmla="*/ 0 h 680"/>
                  <a:gd name="T36" fmla="*/ 1 w 140"/>
                  <a:gd name="T37" fmla="*/ 0 h 680"/>
                  <a:gd name="T38" fmla="*/ 1 w 140"/>
                  <a:gd name="T39" fmla="*/ 0 h 680"/>
                  <a:gd name="T40" fmla="*/ 1 w 140"/>
                  <a:gd name="T41" fmla="*/ 0 h 680"/>
                  <a:gd name="T42" fmla="*/ 1 w 140"/>
                  <a:gd name="T43" fmla="*/ 0 h 680"/>
                  <a:gd name="T44" fmla="*/ 1 w 140"/>
                  <a:gd name="T45" fmla="*/ 0 h 680"/>
                  <a:gd name="T46" fmla="*/ 0 w 140"/>
                  <a:gd name="T47" fmla="*/ 0 h 6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0"/>
                  <a:gd name="T73" fmla="*/ 0 h 680"/>
                  <a:gd name="T74" fmla="*/ 140 w 140"/>
                  <a:gd name="T75" fmla="*/ 680 h 6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0" h="680">
                    <a:moveTo>
                      <a:pt x="28" y="680"/>
                    </a:moveTo>
                    <a:lnTo>
                      <a:pt x="28" y="680"/>
                    </a:lnTo>
                    <a:lnTo>
                      <a:pt x="43" y="641"/>
                    </a:lnTo>
                    <a:lnTo>
                      <a:pt x="65" y="602"/>
                    </a:lnTo>
                    <a:lnTo>
                      <a:pt x="85" y="567"/>
                    </a:lnTo>
                    <a:lnTo>
                      <a:pt x="106" y="535"/>
                    </a:lnTo>
                    <a:lnTo>
                      <a:pt x="120" y="496"/>
                    </a:lnTo>
                    <a:lnTo>
                      <a:pt x="132" y="461"/>
                    </a:lnTo>
                    <a:lnTo>
                      <a:pt x="140" y="418"/>
                    </a:lnTo>
                    <a:lnTo>
                      <a:pt x="140" y="376"/>
                    </a:lnTo>
                    <a:lnTo>
                      <a:pt x="132" y="344"/>
                    </a:lnTo>
                    <a:lnTo>
                      <a:pt x="120" y="321"/>
                    </a:lnTo>
                    <a:lnTo>
                      <a:pt x="100" y="298"/>
                    </a:lnTo>
                    <a:lnTo>
                      <a:pt x="85" y="280"/>
                    </a:lnTo>
                    <a:lnTo>
                      <a:pt x="62" y="257"/>
                    </a:lnTo>
                    <a:lnTo>
                      <a:pt x="43" y="238"/>
                    </a:lnTo>
                    <a:lnTo>
                      <a:pt x="26" y="212"/>
                    </a:lnTo>
                    <a:lnTo>
                      <a:pt x="14" y="187"/>
                    </a:lnTo>
                    <a:lnTo>
                      <a:pt x="12" y="132"/>
                    </a:lnTo>
                    <a:lnTo>
                      <a:pt x="17" y="71"/>
                    </a:lnTo>
                    <a:lnTo>
                      <a:pt x="17" y="1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23" name="Freeform 47">
                <a:extLst>
                  <a:ext uri="{FF2B5EF4-FFF2-40B4-BE49-F238E27FC236}">
                    <a16:creationId xmlns:a16="http://schemas.microsoft.com/office/drawing/2014/main" id="{994D99E1-8D32-3241-9E75-AD7C4567ECCF}"/>
                  </a:ext>
                </a:extLst>
              </p:cNvPr>
              <p:cNvSpPr>
                <a:spLocks/>
              </p:cNvSpPr>
              <p:nvPr/>
            </p:nvSpPr>
            <p:spPr bwMode="auto">
              <a:xfrm>
                <a:off x="4557" y="2544"/>
                <a:ext cx="155" cy="42"/>
              </a:xfrm>
              <a:custGeom>
                <a:avLst/>
                <a:gdLst>
                  <a:gd name="T0" fmla="*/ 0 w 311"/>
                  <a:gd name="T1" fmla="*/ 0 h 125"/>
                  <a:gd name="T2" fmla="*/ 0 w 311"/>
                  <a:gd name="T3" fmla="*/ 0 h 125"/>
                  <a:gd name="T4" fmla="*/ 0 w 311"/>
                  <a:gd name="T5" fmla="*/ 0 h 125"/>
                  <a:gd name="T6" fmla="*/ 0 w 311"/>
                  <a:gd name="T7" fmla="*/ 0 h 125"/>
                  <a:gd name="T8" fmla="*/ 0 w 311"/>
                  <a:gd name="T9" fmla="*/ 0 h 125"/>
                  <a:gd name="T10" fmla="*/ 0 w 311"/>
                  <a:gd name="T11" fmla="*/ 0 h 125"/>
                  <a:gd name="T12" fmla="*/ 0 w 311"/>
                  <a:gd name="T13" fmla="*/ 0 h 125"/>
                  <a:gd name="T14" fmla="*/ 0 w 311"/>
                  <a:gd name="T15" fmla="*/ 0 h 125"/>
                  <a:gd name="T16" fmla="*/ 0 w 311"/>
                  <a:gd name="T17" fmla="*/ 0 h 125"/>
                  <a:gd name="T18" fmla="*/ 0 w 311"/>
                  <a:gd name="T19" fmla="*/ 0 h 125"/>
                  <a:gd name="T20" fmla="*/ 0 w 311"/>
                  <a:gd name="T21" fmla="*/ 0 h 125"/>
                  <a:gd name="T22" fmla="*/ 0 w 311"/>
                  <a:gd name="T23" fmla="*/ 0 h 125"/>
                  <a:gd name="T24" fmla="*/ 0 w 311"/>
                  <a:gd name="T25" fmla="*/ 0 h 125"/>
                  <a:gd name="T26" fmla="*/ 0 w 311"/>
                  <a:gd name="T27" fmla="*/ 0 h 125"/>
                  <a:gd name="T28" fmla="*/ 0 w 311"/>
                  <a:gd name="T29" fmla="*/ 0 h 125"/>
                  <a:gd name="T30" fmla="*/ 0 w 311"/>
                  <a:gd name="T31" fmla="*/ 0 h 125"/>
                  <a:gd name="T32" fmla="*/ 0 w 311"/>
                  <a:gd name="T33" fmla="*/ 0 h 125"/>
                  <a:gd name="T34" fmla="*/ 0 w 311"/>
                  <a:gd name="T35" fmla="*/ 0 h 125"/>
                  <a:gd name="T36" fmla="*/ 0 w 311"/>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1"/>
                  <a:gd name="T58" fmla="*/ 0 h 125"/>
                  <a:gd name="T59" fmla="*/ 311 w 311"/>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1" h="125">
                    <a:moveTo>
                      <a:pt x="0" y="38"/>
                    </a:moveTo>
                    <a:lnTo>
                      <a:pt x="0" y="38"/>
                    </a:lnTo>
                    <a:lnTo>
                      <a:pt x="29" y="51"/>
                    </a:lnTo>
                    <a:lnTo>
                      <a:pt x="57" y="65"/>
                    </a:lnTo>
                    <a:lnTo>
                      <a:pt x="84" y="81"/>
                    </a:lnTo>
                    <a:lnTo>
                      <a:pt x="112" y="97"/>
                    </a:lnTo>
                    <a:lnTo>
                      <a:pt x="141" y="110"/>
                    </a:lnTo>
                    <a:lnTo>
                      <a:pt x="170" y="120"/>
                    </a:lnTo>
                    <a:lnTo>
                      <a:pt x="198" y="125"/>
                    </a:lnTo>
                    <a:lnTo>
                      <a:pt x="225" y="117"/>
                    </a:lnTo>
                    <a:lnTo>
                      <a:pt x="241" y="110"/>
                    </a:lnTo>
                    <a:lnTo>
                      <a:pt x="251" y="97"/>
                    </a:lnTo>
                    <a:lnTo>
                      <a:pt x="259" y="78"/>
                    </a:lnTo>
                    <a:lnTo>
                      <a:pt x="270" y="62"/>
                    </a:lnTo>
                    <a:lnTo>
                      <a:pt x="280" y="43"/>
                    </a:lnTo>
                    <a:lnTo>
                      <a:pt x="290" y="28"/>
                    </a:lnTo>
                    <a:lnTo>
                      <a:pt x="299" y="12"/>
                    </a:lnTo>
                    <a:lnTo>
                      <a:pt x="3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24" name="Freeform 48">
                <a:extLst>
                  <a:ext uri="{FF2B5EF4-FFF2-40B4-BE49-F238E27FC236}">
                    <a16:creationId xmlns:a16="http://schemas.microsoft.com/office/drawing/2014/main" id="{19E8C8C5-216D-6647-9485-6BAE15CFB929}"/>
                  </a:ext>
                </a:extLst>
              </p:cNvPr>
              <p:cNvSpPr>
                <a:spLocks/>
              </p:cNvSpPr>
              <p:nvPr/>
            </p:nvSpPr>
            <p:spPr bwMode="auto">
              <a:xfrm>
                <a:off x="4557" y="2533"/>
                <a:ext cx="197" cy="91"/>
              </a:xfrm>
              <a:custGeom>
                <a:avLst/>
                <a:gdLst>
                  <a:gd name="T0" fmla="*/ 0 w 395"/>
                  <a:gd name="T1" fmla="*/ 0 h 273"/>
                  <a:gd name="T2" fmla="*/ 0 w 395"/>
                  <a:gd name="T3" fmla="*/ 0 h 273"/>
                  <a:gd name="T4" fmla="*/ 0 w 395"/>
                  <a:gd name="T5" fmla="*/ 0 h 273"/>
                  <a:gd name="T6" fmla="*/ 0 w 395"/>
                  <a:gd name="T7" fmla="*/ 0 h 273"/>
                  <a:gd name="T8" fmla="*/ 0 w 395"/>
                  <a:gd name="T9" fmla="*/ 0 h 273"/>
                  <a:gd name="T10" fmla="*/ 0 w 395"/>
                  <a:gd name="T11" fmla="*/ 0 h 273"/>
                  <a:gd name="T12" fmla="*/ 0 w 395"/>
                  <a:gd name="T13" fmla="*/ 0 h 273"/>
                  <a:gd name="T14" fmla="*/ 0 w 395"/>
                  <a:gd name="T15" fmla="*/ 0 h 273"/>
                  <a:gd name="T16" fmla="*/ 0 w 395"/>
                  <a:gd name="T17" fmla="*/ 0 h 273"/>
                  <a:gd name="T18" fmla="*/ 0 w 395"/>
                  <a:gd name="T19" fmla="*/ 0 h 273"/>
                  <a:gd name="T20" fmla="*/ 0 w 395"/>
                  <a:gd name="T21" fmla="*/ 0 h 273"/>
                  <a:gd name="T22" fmla="*/ 0 w 395"/>
                  <a:gd name="T23" fmla="*/ 0 h 273"/>
                  <a:gd name="T24" fmla="*/ 0 w 395"/>
                  <a:gd name="T25" fmla="*/ 0 h 273"/>
                  <a:gd name="T26" fmla="*/ 0 w 395"/>
                  <a:gd name="T27" fmla="*/ 0 h 273"/>
                  <a:gd name="T28" fmla="*/ 0 w 395"/>
                  <a:gd name="T29" fmla="*/ 0 h 273"/>
                  <a:gd name="T30" fmla="*/ 0 w 395"/>
                  <a:gd name="T31" fmla="*/ 0 h 273"/>
                  <a:gd name="T32" fmla="*/ 0 w 395"/>
                  <a:gd name="T33" fmla="*/ 0 h 273"/>
                  <a:gd name="T34" fmla="*/ 0 w 395"/>
                  <a:gd name="T35" fmla="*/ 0 h 273"/>
                  <a:gd name="T36" fmla="*/ 0 w 395"/>
                  <a:gd name="T37" fmla="*/ 0 h 273"/>
                  <a:gd name="T38" fmla="*/ 0 w 395"/>
                  <a:gd name="T39" fmla="*/ 0 h 273"/>
                  <a:gd name="T40" fmla="*/ 0 w 395"/>
                  <a:gd name="T41" fmla="*/ 0 h 273"/>
                  <a:gd name="T42" fmla="*/ 0 w 395"/>
                  <a:gd name="T43" fmla="*/ 0 h 273"/>
                  <a:gd name="T44" fmla="*/ 0 w 395"/>
                  <a:gd name="T45" fmla="*/ 0 h 273"/>
                  <a:gd name="T46" fmla="*/ 0 w 395"/>
                  <a:gd name="T47" fmla="*/ 0 h 2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5"/>
                  <a:gd name="T73" fmla="*/ 0 h 273"/>
                  <a:gd name="T74" fmla="*/ 395 w 395"/>
                  <a:gd name="T75" fmla="*/ 273 h 2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5" h="273">
                    <a:moveTo>
                      <a:pt x="0" y="190"/>
                    </a:moveTo>
                    <a:lnTo>
                      <a:pt x="0" y="190"/>
                    </a:lnTo>
                    <a:lnTo>
                      <a:pt x="21" y="163"/>
                    </a:lnTo>
                    <a:lnTo>
                      <a:pt x="40" y="129"/>
                    </a:lnTo>
                    <a:lnTo>
                      <a:pt x="61" y="93"/>
                    </a:lnTo>
                    <a:lnTo>
                      <a:pt x="78" y="61"/>
                    </a:lnTo>
                    <a:lnTo>
                      <a:pt x="100" y="32"/>
                    </a:lnTo>
                    <a:lnTo>
                      <a:pt x="120" y="7"/>
                    </a:lnTo>
                    <a:lnTo>
                      <a:pt x="146" y="0"/>
                    </a:lnTo>
                    <a:lnTo>
                      <a:pt x="170" y="0"/>
                    </a:lnTo>
                    <a:lnTo>
                      <a:pt x="199" y="47"/>
                    </a:lnTo>
                    <a:lnTo>
                      <a:pt x="205" y="121"/>
                    </a:lnTo>
                    <a:lnTo>
                      <a:pt x="210" y="206"/>
                    </a:lnTo>
                    <a:lnTo>
                      <a:pt x="241" y="263"/>
                    </a:lnTo>
                    <a:lnTo>
                      <a:pt x="254" y="273"/>
                    </a:lnTo>
                    <a:lnTo>
                      <a:pt x="276" y="273"/>
                    </a:lnTo>
                    <a:lnTo>
                      <a:pt x="297" y="273"/>
                    </a:lnTo>
                    <a:lnTo>
                      <a:pt x="317" y="263"/>
                    </a:lnTo>
                    <a:lnTo>
                      <a:pt x="336" y="252"/>
                    </a:lnTo>
                    <a:lnTo>
                      <a:pt x="356" y="242"/>
                    </a:lnTo>
                    <a:lnTo>
                      <a:pt x="375" y="235"/>
                    </a:lnTo>
                    <a:lnTo>
                      <a:pt x="395" y="22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25" name="Freeform 49">
                <a:extLst>
                  <a:ext uri="{FF2B5EF4-FFF2-40B4-BE49-F238E27FC236}">
                    <a16:creationId xmlns:a16="http://schemas.microsoft.com/office/drawing/2014/main" id="{60044503-E93D-FA48-BC3E-73D98D515FC3}"/>
                  </a:ext>
                </a:extLst>
              </p:cNvPr>
              <p:cNvSpPr>
                <a:spLocks/>
              </p:cNvSpPr>
              <p:nvPr/>
            </p:nvSpPr>
            <p:spPr bwMode="auto">
              <a:xfrm>
                <a:off x="4557" y="2620"/>
                <a:ext cx="197" cy="113"/>
              </a:xfrm>
              <a:custGeom>
                <a:avLst/>
                <a:gdLst>
                  <a:gd name="T0" fmla="*/ 0 w 395"/>
                  <a:gd name="T1" fmla="*/ 0 h 339"/>
                  <a:gd name="T2" fmla="*/ 0 w 395"/>
                  <a:gd name="T3" fmla="*/ 0 h 339"/>
                  <a:gd name="T4" fmla="*/ 0 w 395"/>
                  <a:gd name="T5" fmla="*/ 0 h 339"/>
                  <a:gd name="T6" fmla="*/ 0 w 395"/>
                  <a:gd name="T7" fmla="*/ 0 h 339"/>
                  <a:gd name="T8" fmla="*/ 0 w 395"/>
                  <a:gd name="T9" fmla="*/ 0 h 339"/>
                  <a:gd name="T10" fmla="*/ 0 w 395"/>
                  <a:gd name="T11" fmla="*/ 0 h 339"/>
                  <a:gd name="T12" fmla="*/ 0 w 395"/>
                  <a:gd name="T13" fmla="*/ 0 h 339"/>
                  <a:gd name="T14" fmla="*/ 0 w 395"/>
                  <a:gd name="T15" fmla="*/ 0 h 339"/>
                  <a:gd name="T16" fmla="*/ 0 w 395"/>
                  <a:gd name="T17" fmla="*/ 0 h 339"/>
                  <a:gd name="T18" fmla="*/ 0 w 395"/>
                  <a:gd name="T19" fmla="*/ 0 h 339"/>
                  <a:gd name="T20" fmla="*/ 0 w 395"/>
                  <a:gd name="T21" fmla="*/ 0 h 339"/>
                  <a:gd name="T22" fmla="*/ 0 w 395"/>
                  <a:gd name="T23" fmla="*/ 0 h 339"/>
                  <a:gd name="T24" fmla="*/ 0 w 395"/>
                  <a:gd name="T25" fmla="*/ 0 h 339"/>
                  <a:gd name="T26" fmla="*/ 0 w 395"/>
                  <a:gd name="T27" fmla="*/ 0 h 339"/>
                  <a:gd name="T28" fmla="*/ 0 w 395"/>
                  <a:gd name="T29" fmla="*/ 0 h 339"/>
                  <a:gd name="T30" fmla="*/ 0 w 395"/>
                  <a:gd name="T31" fmla="*/ 0 h 339"/>
                  <a:gd name="T32" fmla="*/ 0 w 395"/>
                  <a:gd name="T33" fmla="*/ 0 h 339"/>
                  <a:gd name="T34" fmla="*/ 0 w 395"/>
                  <a:gd name="T35" fmla="*/ 0 h 339"/>
                  <a:gd name="T36" fmla="*/ 0 w 395"/>
                  <a:gd name="T37" fmla="*/ 0 h 339"/>
                  <a:gd name="T38" fmla="*/ 0 w 395"/>
                  <a:gd name="T39" fmla="*/ 0 h 339"/>
                  <a:gd name="T40" fmla="*/ 0 w 395"/>
                  <a:gd name="T41" fmla="*/ 0 h 339"/>
                  <a:gd name="T42" fmla="*/ 0 w 395"/>
                  <a:gd name="T43" fmla="*/ 0 h 339"/>
                  <a:gd name="T44" fmla="*/ 0 w 395"/>
                  <a:gd name="T45" fmla="*/ 0 h 339"/>
                  <a:gd name="T46" fmla="*/ 0 w 395"/>
                  <a:gd name="T47" fmla="*/ 0 h 339"/>
                  <a:gd name="T48" fmla="*/ 0 w 395"/>
                  <a:gd name="T49" fmla="*/ 0 h 339"/>
                  <a:gd name="T50" fmla="*/ 0 w 395"/>
                  <a:gd name="T51" fmla="*/ 0 h 339"/>
                  <a:gd name="T52" fmla="*/ 0 w 395"/>
                  <a:gd name="T53" fmla="*/ 0 h 339"/>
                  <a:gd name="T54" fmla="*/ 0 w 395"/>
                  <a:gd name="T55" fmla="*/ 0 h 3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5"/>
                  <a:gd name="T85" fmla="*/ 0 h 339"/>
                  <a:gd name="T86" fmla="*/ 395 w 395"/>
                  <a:gd name="T87" fmla="*/ 339 h 3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5" h="339">
                    <a:moveTo>
                      <a:pt x="0" y="0"/>
                    </a:moveTo>
                    <a:lnTo>
                      <a:pt x="0" y="0"/>
                    </a:lnTo>
                    <a:lnTo>
                      <a:pt x="8" y="46"/>
                    </a:lnTo>
                    <a:lnTo>
                      <a:pt x="13" y="95"/>
                    </a:lnTo>
                    <a:lnTo>
                      <a:pt x="15" y="152"/>
                    </a:lnTo>
                    <a:lnTo>
                      <a:pt x="21" y="201"/>
                    </a:lnTo>
                    <a:lnTo>
                      <a:pt x="29" y="248"/>
                    </a:lnTo>
                    <a:lnTo>
                      <a:pt x="38" y="288"/>
                    </a:lnTo>
                    <a:lnTo>
                      <a:pt x="57" y="319"/>
                    </a:lnTo>
                    <a:lnTo>
                      <a:pt x="84" y="339"/>
                    </a:lnTo>
                    <a:lnTo>
                      <a:pt x="112" y="337"/>
                    </a:lnTo>
                    <a:lnTo>
                      <a:pt x="133" y="311"/>
                    </a:lnTo>
                    <a:lnTo>
                      <a:pt x="156" y="277"/>
                    </a:lnTo>
                    <a:lnTo>
                      <a:pt x="173" y="233"/>
                    </a:lnTo>
                    <a:lnTo>
                      <a:pt x="195" y="190"/>
                    </a:lnTo>
                    <a:lnTo>
                      <a:pt x="215" y="150"/>
                    </a:lnTo>
                    <a:lnTo>
                      <a:pt x="241" y="120"/>
                    </a:lnTo>
                    <a:lnTo>
                      <a:pt x="268" y="111"/>
                    </a:lnTo>
                    <a:lnTo>
                      <a:pt x="295" y="123"/>
                    </a:lnTo>
                    <a:lnTo>
                      <a:pt x="311" y="140"/>
                    </a:lnTo>
                    <a:lnTo>
                      <a:pt x="329" y="174"/>
                    </a:lnTo>
                    <a:lnTo>
                      <a:pt x="346" y="201"/>
                    </a:lnTo>
                    <a:lnTo>
                      <a:pt x="356" y="237"/>
                    </a:lnTo>
                    <a:lnTo>
                      <a:pt x="368" y="272"/>
                    </a:lnTo>
                    <a:lnTo>
                      <a:pt x="378" y="307"/>
                    </a:lnTo>
                    <a:lnTo>
                      <a:pt x="395" y="33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26" name="Freeform 50">
                <a:extLst>
                  <a:ext uri="{FF2B5EF4-FFF2-40B4-BE49-F238E27FC236}">
                    <a16:creationId xmlns:a16="http://schemas.microsoft.com/office/drawing/2014/main" id="{56A23E11-F27C-C742-9FC3-6D738FCCCBBB}"/>
                  </a:ext>
                </a:extLst>
              </p:cNvPr>
              <p:cNvSpPr>
                <a:spLocks/>
              </p:cNvSpPr>
              <p:nvPr/>
            </p:nvSpPr>
            <p:spPr bwMode="auto">
              <a:xfrm>
                <a:off x="4613" y="2608"/>
                <a:ext cx="149" cy="125"/>
              </a:xfrm>
              <a:custGeom>
                <a:avLst/>
                <a:gdLst>
                  <a:gd name="T0" fmla="*/ 0 w 299"/>
                  <a:gd name="T1" fmla="*/ 0 h 376"/>
                  <a:gd name="T2" fmla="*/ 0 w 299"/>
                  <a:gd name="T3" fmla="*/ 0 h 376"/>
                  <a:gd name="T4" fmla="*/ 0 w 299"/>
                  <a:gd name="T5" fmla="*/ 0 h 376"/>
                  <a:gd name="T6" fmla="*/ 0 w 299"/>
                  <a:gd name="T7" fmla="*/ 0 h 376"/>
                  <a:gd name="T8" fmla="*/ 0 w 299"/>
                  <a:gd name="T9" fmla="*/ 0 h 376"/>
                  <a:gd name="T10" fmla="*/ 0 w 299"/>
                  <a:gd name="T11" fmla="*/ 0 h 376"/>
                  <a:gd name="T12" fmla="*/ 0 w 299"/>
                  <a:gd name="T13" fmla="*/ 0 h 376"/>
                  <a:gd name="T14" fmla="*/ 0 w 299"/>
                  <a:gd name="T15" fmla="*/ 0 h 376"/>
                  <a:gd name="T16" fmla="*/ 0 w 299"/>
                  <a:gd name="T17" fmla="*/ 0 h 376"/>
                  <a:gd name="T18" fmla="*/ 0 w 299"/>
                  <a:gd name="T19" fmla="*/ 0 h 376"/>
                  <a:gd name="T20" fmla="*/ 0 w 299"/>
                  <a:gd name="T21" fmla="*/ 0 h 376"/>
                  <a:gd name="T22" fmla="*/ 0 w 299"/>
                  <a:gd name="T23" fmla="*/ 0 h 376"/>
                  <a:gd name="T24" fmla="*/ 0 w 299"/>
                  <a:gd name="T25" fmla="*/ 0 h 376"/>
                  <a:gd name="T26" fmla="*/ 0 w 299"/>
                  <a:gd name="T27" fmla="*/ 0 h 376"/>
                  <a:gd name="T28" fmla="*/ 0 w 299"/>
                  <a:gd name="T29" fmla="*/ 0 h 376"/>
                  <a:gd name="T30" fmla="*/ 0 w 299"/>
                  <a:gd name="T31" fmla="*/ 0 h 376"/>
                  <a:gd name="T32" fmla="*/ 0 w 299"/>
                  <a:gd name="T33" fmla="*/ 0 h 376"/>
                  <a:gd name="T34" fmla="*/ 0 w 299"/>
                  <a:gd name="T35" fmla="*/ 0 h 376"/>
                  <a:gd name="T36" fmla="*/ 0 w 299"/>
                  <a:gd name="T37" fmla="*/ 0 h 3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9"/>
                  <a:gd name="T58" fmla="*/ 0 h 376"/>
                  <a:gd name="T59" fmla="*/ 299 w 299"/>
                  <a:gd name="T60" fmla="*/ 376 h 3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9" h="376">
                    <a:moveTo>
                      <a:pt x="0" y="0"/>
                    </a:moveTo>
                    <a:lnTo>
                      <a:pt x="0" y="0"/>
                    </a:lnTo>
                    <a:lnTo>
                      <a:pt x="12" y="51"/>
                    </a:lnTo>
                    <a:lnTo>
                      <a:pt x="20" y="106"/>
                    </a:lnTo>
                    <a:lnTo>
                      <a:pt x="25" y="169"/>
                    </a:lnTo>
                    <a:lnTo>
                      <a:pt x="34" y="231"/>
                    </a:lnTo>
                    <a:lnTo>
                      <a:pt x="44" y="285"/>
                    </a:lnTo>
                    <a:lnTo>
                      <a:pt x="58" y="325"/>
                    </a:lnTo>
                    <a:lnTo>
                      <a:pt x="81" y="357"/>
                    </a:lnTo>
                    <a:lnTo>
                      <a:pt x="113" y="376"/>
                    </a:lnTo>
                    <a:lnTo>
                      <a:pt x="142" y="376"/>
                    </a:lnTo>
                    <a:lnTo>
                      <a:pt x="174" y="356"/>
                    </a:lnTo>
                    <a:lnTo>
                      <a:pt x="196" y="325"/>
                    </a:lnTo>
                    <a:lnTo>
                      <a:pt x="217" y="285"/>
                    </a:lnTo>
                    <a:lnTo>
                      <a:pt x="237" y="245"/>
                    </a:lnTo>
                    <a:lnTo>
                      <a:pt x="259" y="195"/>
                    </a:lnTo>
                    <a:lnTo>
                      <a:pt x="277" y="148"/>
                    </a:lnTo>
                    <a:lnTo>
                      <a:pt x="299" y="11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27" name="Freeform 51">
                <a:extLst>
                  <a:ext uri="{FF2B5EF4-FFF2-40B4-BE49-F238E27FC236}">
                    <a16:creationId xmlns:a16="http://schemas.microsoft.com/office/drawing/2014/main" id="{C902B0F8-573C-9248-ACD9-8E494DE6E1D4}"/>
                  </a:ext>
                </a:extLst>
              </p:cNvPr>
              <p:cNvSpPr>
                <a:spLocks/>
              </p:cNvSpPr>
              <p:nvPr/>
            </p:nvSpPr>
            <p:spPr bwMode="auto">
              <a:xfrm>
                <a:off x="4670" y="2757"/>
                <a:ext cx="128" cy="77"/>
              </a:xfrm>
              <a:custGeom>
                <a:avLst/>
                <a:gdLst>
                  <a:gd name="T0" fmla="*/ 0 w 256"/>
                  <a:gd name="T1" fmla="*/ 0 h 231"/>
                  <a:gd name="T2" fmla="*/ 0 w 256"/>
                  <a:gd name="T3" fmla="*/ 0 h 231"/>
                  <a:gd name="T4" fmla="*/ 1 w 256"/>
                  <a:gd name="T5" fmla="*/ 0 h 231"/>
                  <a:gd name="T6" fmla="*/ 1 w 256"/>
                  <a:gd name="T7" fmla="*/ 0 h 231"/>
                  <a:gd name="T8" fmla="*/ 1 w 256"/>
                  <a:gd name="T9" fmla="*/ 0 h 231"/>
                  <a:gd name="T10" fmla="*/ 1 w 256"/>
                  <a:gd name="T11" fmla="*/ 0 h 231"/>
                  <a:gd name="T12" fmla="*/ 1 w 256"/>
                  <a:gd name="T13" fmla="*/ 0 h 231"/>
                  <a:gd name="T14" fmla="*/ 1 w 256"/>
                  <a:gd name="T15" fmla="*/ 0 h 231"/>
                  <a:gd name="T16" fmla="*/ 1 w 256"/>
                  <a:gd name="T17" fmla="*/ 0 h 231"/>
                  <a:gd name="T18" fmla="*/ 1 w 256"/>
                  <a:gd name="T19" fmla="*/ 0 h 231"/>
                  <a:gd name="T20" fmla="*/ 1 w 256"/>
                  <a:gd name="T21" fmla="*/ 0 h 231"/>
                  <a:gd name="T22" fmla="*/ 1 w 256"/>
                  <a:gd name="T23" fmla="*/ 0 h 231"/>
                  <a:gd name="T24" fmla="*/ 1 w 256"/>
                  <a:gd name="T25" fmla="*/ 0 h 231"/>
                  <a:gd name="T26" fmla="*/ 1 w 256"/>
                  <a:gd name="T27" fmla="*/ 0 h 231"/>
                  <a:gd name="T28" fmla="*/ 1 w 256"/>
                  <a:gd name="T29" fmla="*/ 0 h 231"/>
                  <a:gd name="T30" fmla="*/ 1 w 256"/>
                  <a:gd name="T31" fmla="*/ 0 h 231"/>
                  <a:gd name="T32" fmla="*/ 1 w 256"/>
                  <a:gd name="T33" fmla="*/ 0 h 231"/>
                  <a:gd name="T34" fmla="*/ 1 w 256"/>
                  <a:gd name="T35" fmla="*/ 0 h 231"/>
                  <a:gd name="T36" fmla="*/ 1 w 256"/>
                  <a:gd name="T37" fmla="*/ 0 h 2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6"/>
                  <a:gd name="T58" fmla="*/ 0 h 231"/>
                  <a:gd name="T59" fmla="*/ 256 w 256"/>
                  <a:gd name="T60" fmla="*/ 231 h 2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6" h="231">
                    <a:moveTo>
                      <a:pt x="0" y="0"/>
                    </a:moveTo>
                    <a:lnTo>
                      <a:pt x="0" y="0"/>
                    </a:lnTo>
                    <a:lnTo>
                      <a:pt x="11" y="34"/>
                    </a:lnTo>
                    <a:lnTo>
                      <a:pt x="20" y="69"/>
                    </a:lnTo>
                    <a:lnTo>
                      <a:pt x="28" y="103"/>
                    </a:lnTo>
                    <a:lnTo>
                      <a:pt x="40" y="138"/>
                    </a:lnTo>
                    <a:lnTo>
                      <a:pt x="51" y="170"/>
                    </a:lnTo>
                    <a:lnTo>
                      <a:pt x="65" y="200"/>
                    </a:lnTo>
                    <a:lnTo>
                      <a:pt x="78" y="219"/>
                    </a:lnTo>
                    <a:lnTo>
                      <a:pt x="103" y="231"/>
                    </a:lnTo>
                    <a:lnTo>
                      <a:pt x="124" y="231"/>
                    </a:lnTo>
                    <a:lnTo>
                      <a:pt x="143" y="214"/>
                    </a:lnTo>
                    <a:lnTo>
                      <a:pt x="164" y="198"/>
                    </a:lnTo>
                    <a:lnTo>
                      <a:pt x="181" y="169"/>
                    </a:lnTo>
                    <a:lnTo>
                      <a:pt x="198" y="140"/>
                    </a:lnTo>
                    <a:lnTo>
                      <a:pt x="218" y="118"/>
                    </a:lnTo>
                    <a:lnTo>
                      <a:pt x="233" y="95"/>
                    </a:lnTo>
                    <a:lnTo>
                      <a:pt x="256" y="8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28" name="Freeform 52">
                <a:extLst>
                  <a:ext uri="{FF2B5EF4-FFF2-40B4-BE49-F238E27FC236}">
                    <a16:creationId xmlns:a16="http://schemas.microsoft.com/office/drawing/2014/main" id="{AA0B245F-14E9-0846-B371-3BC843C4B27A}"/>
                  </a:ext>
                </a:extLst>
              </p:cNvPr>
              <p:cNvSpPr>
                <a:spLocks/>
              </p:cNvSpPr>
              <p:nvPr/>
            </p:nvSpPr>
            <p:spPr bwMode="auto">
              <a:xfrm>
                <a:off x="4629" y="2780"/>
                <a:ext cx="161" cy="80"/>
              </a:xfrm>
              <a:custGeom>
                <a:avLst/>
                <a:gdLst>
                  <a:gd name="T0" fmla="*/ 0 w 323"/>
                  <a:gd name="T1" fmla="*/ 0 h 240"/>
                  <a:gd name="T2" fmla="*/ 0 w 323"/>
                  <a:gd name="T3" fmla="*/ 0 h 240"/>
                  <a:gd name="T4" fmla="*/ 0 w 323"/>
                  <a:gd name="T5" fmla="*/ 0 h 240"/>
                  <a:gd name="T6" fmla="*/ 0 w 323"/>
                  <a:gd name="T7" fmla="*/ 0 h 240"/>
                  <a:gd name="T8" fmla="*/ 0 w 323"/>
                  <a:gd name="T9" fmla="*/ 0 h 240"/>
                  <a:gd name="T10" fmla="*/ 0 w 323"/>
                  <a:gd name="T11" fmla="*/ 0 h 240"/>
                  <a:gd name="T12" fmla="*/ 0 w 323"/>
                  <a:gd name="T13" fmla="*/ 0 h 240"/>
                  <a:gd name="T14" fmla="*/ 0 w 323"/>
                  <a:gd name="T15" fmla="*/ 0 h 240"/>
                  <a:gd name="T16" fmla="*/ 0 w 323"/>
                  <a:gd name="T17" fmla="*/ 0 h 240"/>
                  <a:gd name="T18" fmla="*/ 0 w 323"/>
                  <a:gd name="T19" fmla="*/ 0 h 240"/>
                  <a:gd name="T20" fmla="*/ 0 w 323"/>
                  <a:gd name="T21" fmla="*/ 0 h 240"/>
                  <a:gd name="T22" fmla="*/ 0 w 323"/>
                  <a:gd name="T23" fmla="*/ 0 h 240"/>
                  <a:gd name="T24" fmla="*/ 0 w 323"/>
                  <a:gd name="T25" fmla="*/ 0 h 240"/>
                  <a:gd name="T26" fmla="*/ 0 w 323"/>
                  <a:gd name="T27" fmla="*/ 0 h 240"/>
                  <a:gd name="T28" fmla="*/ 0 w 323"/>
                  <a:gd name="T29" fmla="*/ 0 h 240"/>
                  <a:gd name="T30" fmla="*/ 0 w 323"/>
                  <a:gd name="T31" fmla="*/ 0 h 240"/>
                  <a:gd name="T32" fmla="*/ 0 w 323"/>
                  <a:gd name="T33" fmla="*/ 0 h 240"/>
                  <a:gd name="T34" fmla="*/ 0 w 323"/>
                  <a:gd name="T35" fmla="*/ 0 h 240"/>
                  <a:gd name="T36" fmla="*/ 0 w 323"/>
                  <a:gd name="T37" fmla="*/ 0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3"/>
                  <a:gd name="T58" fmla="*/ 0 h 240"/>
                  <a:gd name="T59" fmla="*/ 323 w 323"/>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3" h="240">
                    <a:moveTo>
                      <a:pt x="0" y="85"/>
                    </a:moveTo>
                    <a:lnTo>
                      <a:pt x="0" y="85"/>
                    </a:lnTo>
                    <a:lnTo>
                      <a:pt x="29" y="71"/>
                    </a:lnTo>
                    <a:lnTo>
                      <a:pt x="60" y="58"/>
                    </a:lnTo>
                    <a:lnTo>
                      <a:pt x="89" y="39"/>
                    </a:lnTo>
                    <a:lnTo>
                      <a:pt x="121" y="26"/>
                    </a:lnTo>
                    <a:lnTo>
                      <a:pt x="153" y="10"/>
                    </a:lnTo>
                    <a:lnTo>
                      <a:pt x="179" y="0"/>
                    </a:lnTo>
                    <a:lnTo>
                      <a:pt x="210" y="2"/>
                    </a:lnTo>
                    <a:lnTo>
                      <a:pt x="238" y="11"/>
                    </a:lnTo>
                    <a:lnTo>
                      <a:pt x="256" y="30"/>
                    </a:lnTo>
                    <a:lnTo>
                      <a:pt x="271" y="49"/>
                    </a:lnTo>
                    <a:lnTo>
                      <a:pt x="282" y="76"/>
                    </a:lnTo>
                    <a:lnTo>
                      <a:pt x="290" y="105"/>
                    </a:lnTo>
                    <a:lnTo>
                      <a:pt x="300" y="139"/>
                    </a:lnTo>
                    <a:lnTo>
                      <a:pt x="305" y="172"/>
                    </a:lnTo>
                    <a:lnTo>
                      <a:pt x="312" y="205"/>
                    </a:lnTo>
                    <a:lnTo>
                      <a:pt x="323" y="24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29" name="Freeform 53">
                <a:extLst>
                  <a:ext uri="{FF2B5EF4-FFF2-40B4-BE49-F238E27FC236}">
                    <a16:creationId xmlns:a16="http://schemas.microsoft.com/office/drawing/2014/main" id="{35EE1577-6936-8A40-9C7E-4D84D037D1D8}"/>
                  </a:ext>
                </a:extLst>
              </p:cNvPr>
              <p:cNvSpPr>
                <a:spLocks/>
              </p:cNvSpPr>
              <p:nvPr/>
            </p:nvSpPr>
            <p:spPr bwMode="auto">
              <a:xfrm>
                <a:off x="4656" y="2721"/>
                <a:ext cx="164" cy="76"/>
              </a:xfrm>
              <a:custGeom>
                <a:avLst/>
                <a:gdLst>
                  <a:gd name="T0" fmla="*/ 1 w 328"/>
                  <a:gd name="T1" fmla="*/ 0 h 226"/>
                  <a:gd name="T2" fmla="*/ 1 w 328"/>
                  <a:gd name="T3" fmla="*/ 0 h 226"/>
                  <a:gd name="T4" fmla="*/ 1 w 328"/>
                  <a:gd name="T5" fmla="*/ 0 h 226"/>
                  <a:gd name="T6" fmla="*/ 1 w 328"/>
                  <a:gd name="T7" fmla="*/ 0 h 226"/>
                  <a:gd name="T8" fmla="*/ 1 w 328"/>
                  <a:gd name="T9" fmla="*/ 0 h 226"/>
                  <a:gd name="T10" fmla="*/ 1 w 328"/>
                  <a:gd name="T11" fmla="*/ 0 h 226"/>
                  <a:gd name="T12" fmla="*/ 1 w 328"/>
                  <a:gd name="T13" fmla="*/ 0 h 226"/>
                  <a:gd name="T14" fmla="*/ 1 w 328"/>
                  <a:gd name="T15" fmla="*/ 0 h 226"/>
                  <a:gd name="T16" fmla="*/ 1 w 328"/>
                  <a:gd name="T17" fmla="*/ 0 h 226"/>
                  <a:gd name="T18" fmla="*/ 1 w 328"/>
                  <a:gd name="T19" fmla="*/ 0 h 226"/>
                  <a:gd name="T20" fmla="*/ 1 w 328"/>
                  <a:gd name="T21" fmla="*/ 0 h 226"/>
                  <a:gd name="T22" fmla="*/ 1 w 328"/>
                  <a:gd name="T23" fmla="*/ 0 h 226"/>
                  <a:gd name="T24" fmla="*/ 1 w 328"/>
                  <a:gd name="T25" fmla="*/ 0 h 226"/>
                  <a:gd name="T26" fmla="*/ 1 w 328"/>
                  <a:gd name="T27" fmla="*/ 0 h 226"/>
                  <a:gd name="T28" fmla="*/ 1 w 328"/>
                  <a:gd name="T29" fmla="*/ 0 h 226"/>
                  <a:gd name="T30" fmla="*/ 1 w 328"/>
                  <a:gd name="T31" fmla="*/ 0 h 226"/>
                  <a:gd name="T32" fmla="*/ 1 w 328"/>
                  <a:gd name="T33" fmla="*/ 0 h 226"/>
                  <a:gd name="T34" fmla="*/ 1 w 328"/>
                  <a:gd name="T35" fmla="*/ 0 h 226"/>
                  <a:gd name="T36" fmla="*/ 0 w 328"/>
                  <a:gd name="T37" fmla="*/ 0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226"/>
                  <a:gd name="T59" fmla="*/ 328 w 328"/>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226">
                    <a:moveTo>
                      <a:pt x="328" y="0"/>
                    </a:moveTo>
                    <a:lnTo>
                      <a:pt x="328" y="0"/>
                    </a:lnTo>
                    <a:lnTo>
                      <a:pt x="311" y="20"/>
                    </a:lnTo>
                    <a:lnTo>
                      <a:pt x="295" y="47"/>
                    </a:lnTo>
                    <a:lnTo>
                      <a:pt x="279" y="75"/>
                    </a:lnTo>
                    <a:lnTo>
                      <a:pt x="266" y="103"/>
                    </a:lnTo>
                    <a:lnTo>
                      <a:pt x="251" y="130"/>
                    </a:lnTo>
                    <a:lnTo>
                      <a:pt x="234" y="152"/>
                    </a:lnTo>
                    <a:lnTo>
                      <a:pt x="217" y="175"/>
                    </a:lnTo>
                    <a:lnTo>
                      <a:pt x="197" y="188"/>
                    </a:lnTo>
                    <a:lnTo>
                      <a:pt x="176" y="203"/>
                    </a:lnTo>
                    <a:lnTo>
                      <a:pt x="151" y="208"/>
                    </a:lnTo>
                    <a:lnTo>
                      <a:pt x="125" y="216"/>
                    </a:lnTo>
                    <a:lnTo>
                      <a:pt x="101" y="216"/>
                    </a:lnTo>
                    <a:lnTo>
                      <a:pt x="73" y="219"/>
                    </a:lnTo>
                    <a:lnTo>
                      <a:pt x="47" y="219"/>
                    </a:lnTo>
                    <a:lnTo>
                      <a:pt x="26" y="223"/>
                    </a:lnTo>
                    <a:lnTo>
                      <a:pt x="0" y="22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30" name="Freeform 54">
                <a:extLst>
                  <a:ext uri="{FF2B5EF4-FFF2-40B4-BE49-F238E27FC236}">
                    <a16:creationId xmlns:a16="http://schemas.microsoft.com/office/drawing/2014/main" id="{6EDC6E30-528E-9F4F-B277-7ED07BAEA006}"/>
                  </a:ext>
                </a:extLst>
              </p:cNvPr>
              <p:cNvSpPr>
                <a:spLocks/>
              </p:cNvSpPr>
              <p:nvPr/>
            </p:nvSpPr>
            <p:spPr bwMode="auto">
              <a:xfrm>
                <a:off x="4597" y="2834"/>
                <a:ext cx="114" cy="250"/>
              </a:xfrm>
              <a:custGeom>
                <a:avLst/>
                <a:gdLst>
                  <a:gd name="T0" fmla="*/ 1 w 227"/>
                  <a:gd name="T1" fmla="*/ 0 h 748"/>
                  <a:gd name="T2" fmla="*/ 1 w 227"/>
                  <a:gd name="T3" fmla="*/ 0 h 748"/>
                  <a:gd name="T4" fmla="*/ 1 w 227"/>
                  <a:gd name="T5" fmla="*/ 0 h 748"/>
                  <a:gd name="T6" fmla="*/ 1 w 227"/>
                  <a:gd name="T7" fmla="*/ 0 h 748"/>
                  <a:gd name="T8" fmla="*/ 0 w 227"/>
                  <a:gd name="T9" fmla="*/ 0 h 748"/>
                  <a:gd name="T10" fmla="*/ 1 w 227"/>
                  <a:gd name="T11" fmla="*/ 0 h 748"/>
                  <a:gd name="T12" fmla="*/ 1 w 227"/>
                  <a:gd name="T13" fmla="*/ 0 h 748"/>
                  <a:gd name="T14" fmla="*/ 1 w 227"/>
                  <a:gd name="T15" fmla="*/ 0 h 748"/>
                  <a:gd name="T16" fmla="*/ 1 w 227"/>
                  <a:gd name="T17" fmla="*/ 0 h 748"/>
                  <a:gd name="T18" fmla="*/ 1 w 227"/>
                  <a:gd name="T19" fmla="*/ 0 h 748"/>
                  <a:gd name="T20" fmla="*/ 1 w 227"/>
                  <a:gd name="T21" fmla="*/ 0 h 748"/>
                  <a:gd name="T22" fmla="*/ 1 w 227"/>
                  <a:gd name="T23" fmla="*/ 0 h 748"/>
                  <a:gd name="T24" fmla="*/ 1 w 227"/>
                  <a:gd name="T25" fmla="*/ 0 h 748"/>
                  <a:gd name="T26" fmla="*/ 1 w 227"/>
                  <a:gd name="T27" fmla="*/ 0 h 748"/>
                  <a:gd name="T28" fmla="*/ 1 w 227"/>
                  <a:gd name="T29" fmla="*/ 0 h 748"/>
                  <a:gd name="T30" fmla="*/ 1 w 227"/>
                  <a:gd name="T31" fmla="*/ 0 h 748"/>
                  <a:gd name="T32" fmla="*/ 1 w 227"/>
                  <a:gd name="T33" fmla="*/ 0 h 748"/>
                  <a:gd name="T34" fmla="*/ 1 w 227"/>
                  <a:gd name="T35" fmla="*/ 0 h 748"/>
                  <a:gd name="T36" fmla="*/ 1 w 227"/>
                  <a:gd name="T37" fmla="*/ 0 h 748"/>
                  <a:gd name="T38" fmla="*/ 1 w 227"/>
                  <a:gd name="T39" fmla="*/ 0 h 7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7"/>
                  <a:gd name="T61" fmla="*/ 0 h 748"/>
                  <a:gd name="T62" fmla="*/ 227 w 227"/>
                  <a:gd name="T63" fmla="*/ 748 h 7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7" h="748">
                    <a:moveTo>
                      <a:pt x="31" y="0"/>
                    </a:moveTo>
                    <a:lnTo>
                      <a:pt x="31" y="0"/>
                    </a:lnTo>
                    <a:lnTo>
                      <a:pt x="22" y="110"/>
                    </a:lnTo>
                    <a:lnTo>
                      <a:pt x="3" y="219"/>
                    </a:lnTo>
                    <a:lnTo>
                      <a:pt x="0" y="322"/>
                    </a:lnTo>
                    <a:lnTo>
                      <a:pt x="31" y="415"/>
                    </a:lnTo>
                    <a:lnTo>
                      <a:pt x="48" y="426"/>
                    </a:lnTo>
                    <a:lnTo>
                      <a:pt x="68" y="428"/>
                    </a:lnTo>
                    <a:lnTo>
                      <a:pt x="92" y="426"/>
                    </a:lnTo>
                    <a:lnTo>
                      <a:pt x="117" y="415"/>
                    </a:lnTo>
                    <a:lnTo>
                      <a:pt x="139" y="404"/>
                    </a:lnTo>
                    <a:lnTo>
                      <a:pt x="163" y="399"/>
                    </a:lnTo>
                    <a:lnTo>
                      <a:pt x="184" y="399"/>
                    </a:lnTo>
                    <a:lnTo>
                      <a:pt x="204" y="415"/>
                    </a:lnTo>
                    <a:lnTo>
                      <a:pt x="227" y="497"/>
                    </a:lnTo>
                    <a:lnTo>
                      <a:pt x="226" y="610"/>
                    </a:lnTo>
                    <a:lnTo>
                      <a:pt x="210" y="708"/>
                    </a:lnTo>
                    <a:lnTo>
                      <a:pt x="204" y="7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31" name="Freeform 55">
                <a:extLst>
                  <a:ext uri="{FF2B5EF4-FFF2-40B4-BE49-F238E27FC236}">
                    <a16:creationId xmlns:a16="http://schemas.microsoft.com/office/drawing/2014/main" id="{51CEC49F-B926-804F-9A90-659F9C3BBEC8}"/>
                  </a:ext>
                </a:extLst>
              </p:cNvPr>
              <p:cNvSpPr>
                <a:spLocks/>
              </p:cNvSpPr>
              <p:nvPr/>
            </p:nvSpPr>
            <p:spPr bwMode="auto">
              <a:xfrm>
                <a:off x="4632" y="2809"/>
                <a:ext cx="38" cy="239"/>
              </a:xfrm>
              <a:custGeom>
                <a:avLst/>
                <a:gdLst>
                  <a:gd name="T0" fmla="*/ 1 w 76"/>
                  <a:gd name="T1" fmla="*/ 0 h 718"/>
                  <a:gd name="T2" fmla="*/ 1 w 76"/>
                  <a:gd name="T3" fmla="*/ 0 h 718"/>
                  <a:gd name="T4" fmla="*/ 1 w 76"/>
                  <a:gd name="T5" fmla="*/ 0 h 718"/>
                  <a:gd name="T6" fmla="*/ 1 w 76"/>
                  <a:gd name="T7" fmla="*/ 0 h 718"/>
                  <a:gd name="T8" fmla="*/ 1 w 76"/>
                  <a:gd name="T9" fmla="*/ 0 h 718"/>
                  <a:gd name="T10" fmla="*/ 1 w 76"/>
                  <a:gd name="T11" fmla="*/ 0 h 718"/>
                  <a:gd name="T12" fmla="*/ 1 w 76"/>
                  <a:gd name="T13" fmla="*/ 0 h 718"/>
                  <a:gd name="T14" fmla="*/ 1 w 76"/>
                  <a:gd name="T15" fmla="*/ 0 h 718"/>
                  <a:gd name="T16" fmla="*/ 1 w 76"/>
                  <a:gd name="T17" fmla="*/ 0 h 718"/>
                  <a:gd name="T18" fmla="*/ 1 w 76"/>
                  <a:gd name="T19" fmla="*/ 0 h 718"/>
                  <a:gd name="T20" fmla="*/ 0 w 76"/>
                  <a:gd name="T21" fmla="*/ 0 h 718"/>
                  <a:gd name="T22" fmla="*/ 0 w 76"/>
                  <a:gd name="T23" fmla="*/ 0 h 718"/>
                  <a:gd name="T24" fmla="*/ 1 w 76"/>
                  <a:gd name="T25" fmla="*/ 0 h 718"/>
                  <a:gd name="T26" fmla="*/ 1 w 76"/>
                  <a:gd name="T27" fmla="*/ 0 h 718"/>
                  <a:gd name="T28" fmla="*/ 1 w 76"/>
                  <a:gd name="T29" fmla="*/ 0 h 7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6"/>
                  <a:gd name="T46" fmla="*/ 0 h 718"/>
                  <a:gd name="T47" fmla="*/ 76 w 76"/>
                  <a:gd name="T48" fmla="*/ 718 h 7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6" h="718">
                    <a:moveTo>
                      <a:pt x="76" y="0"/>
                    </a:moveTo>
                    <a:lnTo>
                      <a:pt x="76" y="0"/>
                    </a:lnTo>
                    <a:lnTo>
                      <a:pt x="58" y="94"/>
                    </a:lnTo>
                    <a:lnTo>
                      <a:pt x="41" y="189"/>
                    </a:lnTo>
                    <a:lnTo>
                      <a:pt x="29" y="284"/>
                    </a:lnTo>
                    <a:lnTo>
                      <a:pt x="21" y="376"/>
                    </a:lnTo>
                    <a:lnTo>
                      <a:pt x="18" y="426"/>
                    </a:lnTo>
                    <a:lnTo>
                      <a:pt x="12" y="477"/>
                    </a:lnTo>
                    <a:lnTo>
                      <a:pt x="7" y="538"/>
                    </a:lnTo>
                    <a:lnTo>
                      <a:pt x="0" y="590"/>
                    </a:lnTo>
                    <a:lnTo>
                      <a:pt x="0" y="641"/>
                    </a:lnTo>
                    <a:lnTo>
                      <a:pt x="10" y="677"/>
                    </a:lnTo>
                    <a:lnTo>
                      <a:pt x="24" y="712"/>
                    </a:lnTo>
                    <a:lnTo>
                      <a:pt x="49" y="71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32" name="Freeform 56">
                <a:extLst>
                  <a:ext uri="{FF2B5EF4-FFF2-40B4-BE49-F238E27FC236}">
                    <a16:creationId xmlns:a16="http://schemas.microsoft.com/office/drawing/2014/main" id="{DC08ED5E-C637-744F-A5B9-433C1E799F74}"/>
                  </a:ext>
                </a:extLst>
              </p:cNvPr>
              <p:cNvSpPr>
                <a:spLocks/>
              </p:cNvSpPr>
              <p:nvPr/>
            </p:nvSpPr>
            <p:spPr bwMode="auto">
              <a:xfrm>
                <a:off x="4599" y="2797"/>
                <a:ext cx="199" cy="227"/>
              </a:xfrm>
              <a:custGeom>
                <a:avLst/>
                <a:gdLst>
                  <a:gd name="T0" fmla="*/ 0 w 397"/>
                  <a:gd name="T1" fmla="*/ 0 h 681"/>
                  <a:gd name="T2" fmla="*/ 0 w 397"/>
                  <a:gd name="T3" fmla="*/ 0 h 681"/>
                  <a:gd name="T4" fmla="*/ 1 w 397"/>
                  <a:gd name="T5" fmla="*/ 0 h 681"/>
                  <a:gd name="T6" fmla="*/ 1 w 397"/>
                  <a:gd name="T7" fmla="*/ 0 h 681"/>
                  <a:gd name="T8" fmla="*/ 1 w 397"/>
                  <a:gd name="T9" fmla="*/ 0 h 681"/>
                  <a:gd name="T10" fmla="*/ 1 w 397"/>
                  <a:gd name="T11" fmla="*/ 0 h 681"/>
                  <a:gd name="T12" fmla="*/ 1 w 397"/>
                  <a:gd name="T13" fmla="*/ 0 h 681"/>
                  <a:gd name="T14" fmla="*/ 1 w 397"/>
                  <a:gd name="T15" fmla="*/ 0 h 681"/>
                  <a:gd name="T16" fmla="*/ 1 w 397"/>
                  <a:gd name="T17" fmla="*/ 0 h 681"/>
                  <a:gd name="T18" fmla="*/ 1 w 397"/>
                  <a:gd name="T19" fmla="*/ 0 h 681"/>
                  <a:gd name="T20" fmla="*/ 1 w 397"/>
                  <a:gd name="T21" fmla="*/ 0 h 681"/>
                  <a:gd name="T22" fmla="*/ 1 w 397"/>
                  <a:gd name="T23" fmla="*/ 0 h 681"/>
                  <a:gd name="T24" fmla="*/ 1 w 397"/>
                  <a:gd name="T25" fmla="*/ 0 h 681"/>
                  <a:gd name="T26" fmla="*/ 1 w 397"/>
                  <a:gd name="T27" fmla="*/ 0 h 681"/>
                  <a:gd name="T28" fmla="*/ 1 w 397"/>
                  <a:gd name="T29" fmla="*/ 0 h 681"/>
                  <a:gd name="T30" fmla="*/ 1 w 397"/>
                  <a:gd name="T31" fmla="*/ 0 h 681"/>
                  <a:gd name="T32" fmla="*/ 1 w 397"/>
                  <a:gd name="T33" fmla="*/ 0 h 681"/>
                  <a:gd name="T34" fmla="*/ 1 w 397"/>
                  <a:gd name="T35" fmla="*/ 0 h 681"/>
                  <a:gd name="T36" fmla="*/ 1 w 397"/>
                  <a:gd name="T37" fmla="*/ 0 h 681"/>
                  <a:gd name="T38" fmla="*/ 1 w 397"/>
                  <a:gd name="T39" fmla="*/ 0 h 681"/>
                  <a:gd name="T40" fmla="*/ 1 w 397"/>
                  <a:gd name="T41" fmla="*/ 0 h 681"/>
                  <a:gd name="T42" fmla="*/ 1 w 397"/>
                  <a:gd name="T43" fmla="*/ 0 h 681"/>
                  <a:gd name="T44" fmla="*/ 1 w 397"/>
                  <a:gd name="T45" fmla="*/ 0 h 681"/>
                  <a:gd name="T46" fmla="*/ 1 w 397"/>
                  <a:gd name="T47" fmla="*/ 0 h 681"/>
                  <a:gd name="T48" fmla="*/ 1 w 397"/>
                  <a:gd name="T49" fmla="*/ 0 h 681"/>
                  <a:gd name="T50" fmla="*/ 1 w 397"/>
                  <a:gd name="T51" fmla="*/ 0 h 681"/>
                  <a:gd name="T52" fmla="*/ 1 w 397"/>
                  <a:gd name="T53" fmla="*/ 0 h 681"/>
                  <a:gd name="T54" fmla="*/ 1 w 397"/>
                  <a:gd name="T55" fmla="*/ 0 h 681"/>
                  <a:gd name="T56" fmla="*/ 1 w 397"/>
                  <a:gd name="T57" fmla="*/ 0 h 681"/>
                  <a:gd name="T58" fmla="*/ 1 w 397"/>
                  <a:gd name="T59" fmla="*/ 0 h 681"/>
                  <a:gd name="T60" fmla="*/ 1 w 397"/>
                  <a:gd name="T61" fmla="*/ 0 h 681"/>
                  <a:gd name="T62" fmla="*/ 1 w 397"/>
                  <a:gd name="T63" fmla="*/ 0 h 681"/>
                  <a:gd name="T64" fmla="*/ 1 w 397"/>
                  <a:gd name="T65" fmla="*/ 0 h 681"/>
                  <a:gd name="T66" fmla="*/ 1 w 397"/>
                  <a:gd name="T67" fmla="*/ 0 h 681"/>
                  <a:gd name="T68" fmla="*/ 1 w 397"/>
                  <a:gd name="T69" fmla="*/ 0 h 681"/>
                  <a:gd name="T70" fmla="*/ 1 w 397"/>
                  <a:gd name="T71" fmla="*/ 0 h 681"/>
                  <a:gd name="T72" fmla="*/ 1 w 397"/>
                  <a:gd name="T73" fmla="*/ 0 h 6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7"/>
                  <a:gd name="T112" fmla="*/ 0 h 681"/>
                  <a:gd name="T113" fmla="*/ 397 w 397"/>
                  <a:gd name="T114" fmla="*/ 681 h 6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7" h="681">
                    <a:moveTo>
                      <a:pt x="0" y="0"/>
                    </a:moveTo>
                    <a:lnTo>
                      <a:pt x="0" y="0"/>
                    </a:lnTo>
                    <a:lnTo>
                      <a:pt x="5" y="52"/>
                    </a:lnTo>
                    <a:lnTo>
                      <a:pt x="5" y="113"/>
                    </a:lnTo>
                    <a:lnTo>
                      <a:pt x="5" y="162"/>
                    </a:lnTo>
                    <a:lnTo>
                      <a:pt x="8" y="225"/>
                    </a:lnTo>
                    <a:lnTo>
                      <a:pt x="9" y="281"/>
                    </a:lnTo>
                    <a:lnTo>
                      <a:pt x="19" y="329"/>
                    </a:lnTo>
                    <a:lnTo>
                      <a:pt x="34" y="372"/>
                    </a:lnTo>
                    <a:lnTo>
                      <a:pt x="60" y="412"/>
                    </a:lnTo>
                    <a:lnTo>
                      <a:pt x="80" y="428"/>
                    </a:lnTo>
                    <a:lnTo>
                      <a:pt x="109" y="428"/>
                    </a:lnTo>
                    <a:lnTo>
                      <a:pt x="140" y="422"/>
                    </a:lnTo>
                    <a:lnTo>
                      <a:pt x="169" y="407"/>
                    </a:lnTo>
                    <a:lnTo>
                      <a:pt x="206" y="399"/>
                    </a:lnTo>
                    <a:lnTo>
                      <a:pt x="233" y="391"/>
                    </a:lnTo>
                    <a:lnTo>
                      <a:pt x="262" y="396"/>
                    </a:lnTo>
                    <a:lnTo>
                      <a:pt x="284" y="412"/>
                    </a:lnTo>
                    <a:lnTo>
                      <a:pt x="294" y="435"/>
                    </a:lnTo>
                    <a:lnTo>
                      <a:pt x="294" y="474"/>
                    </a:lnTo>
                    <a:lnTo>
                      <a:pt x="291" y="512"/>
                    </a:lnTo>
                    <a:lnTo>
                      <a:pt x="281" y="548"/>
                    </a:lnTo>
                    <a:lnTo>
                      <a:pt x="270" y="590"/>
                    </a:lnTo>
                    <a:lnTo>
                      <a:pt x="265" y="622"/>
                    </a:lnTo>
                    <a:lnTo>
                      <a:pt x="267" y="654"/>
                    </a:lnTo>
                    <a:lnTo>
                      <a:pt x="284" y="677"/>
                    </a:lnTo>
                    <a:lnTo>
                      <a:pt x="294" y="681"/>
                    </a:lnTo>
                    <a:lnTo>
                      <a:pt x="311" y="680"/>
                    </a:lnTo>
                    <a:lnTo>
                      <a:pt x="323" y="670"/>
                    </a:lnTo>
                    <a:lnTo>
                      <a:pt x="340" y="657"/>
                    </a:lnTo>
                    <a:lnTo>
                      <a:pt x="354" y="645"/>
                    </a:lnTo>
                    <a:lnTo>
                      <a:pt x="369" y="626"/>
                    </a:lnTo>
                    <a:lnTo>
                      <a:pt x="383" y="610"/>
                    </a:lnTo>
                    <a:lnTo>
                      <a:pt x="397" y="60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33" name="Freeform 57">
                <a:extLst>
                  <a:ext uri="{FF2B5EF4-FFF2-40B4-BE49-F238E27FC236}">
                    <a16:creationId xmlns:a16="http://schemas.microsoft.com/office/drawing/2014/main" id="{E210BD4F-8AAB-144F-AC17-5E7D9BEC348F}"/>
                  </a:ext>
                </a:extLst>
              </p:cNvPr>
              <p:cNvSpPr>
                <a:spLocks/>
              </p:cNvSpPr>
              <p:nvPr/>
            </p:nvSpPr>
            <p:spPr bwMode="auto">
              <a:xfrm>
                <a:off x="4642" y="2884"/>
                <a:ext cx="156" cy="89"/>
              </a:xfrm>
              <a:custGeom>
                <a:avLst/>
                <a:gdLst>
                  <a:gd name="T0" fmla="*/ 1 w 311"/>
                  <a:gd name="T1" fmla="*/ 0 h 266"/>
                  <a:gd name="T2" fmla="*/ 1 w 311"/>
                  <a:gd name="T3" fmla="*/ 0 h 266"/>
                  <a:gd name="T4" fmla="*/ 1 w 311"/>
                  <a:gd name="T5" fmla="*/ 0 h 266"/>
                  <a:gd name="T6" fmla="*/ 1 w 311"/>
                  <a:gd name="T7" fmla="*/ 0 h 266"/>
                  <a:gd name="T8" fmla="*/ 1 w 311"/>
                  <a:gd name="T9" fmla="*/ 0 h 266"/>
                  <a:gd name="T10" fmla="*/ 1 w 311"/>
                  <a:gd name="T11" fmla="*/ 0 h 266"/>
                  <a:gd name="T12" fmla="*/ 1 w 311"/>
                  <a:gd name="T13" fmla="*/ 0 h 266"/>
                  <a:gd name="T14" fmla="*/ 1 w 311"/>
                  <a:gd name="T15" fmla="*/ 0 h 266"/>
                  <a:gd name="T16" fmla="*/ 1 w 311"/>
                  <a:gd name="T17" fmla="*/ 0 h 266"/>
                  <a:gd name="T18" fmla="*/ 1 w 311"/>
                  <a:gd name="T19" fmla="*/ 0 h 266"/>
                  <a:gd name="T20" fmla="*/ 1 w 311"/>
                  <a:gd name="T21" fmla="*/ 0 h 266"/>
                  <a:gd name="T22" fmla="*/ 1 w 311"/>
                  <a:gd name="T23" fmla="*/ 0 h 266"/>
                  <a:gd name="T24" fmla="*/ 1 w 311"/>
                  <a:gd name="T25" fmla="*/ 0 h 266"/>
                  <a:gd name="T26" fmla="*/ 1 w 311"/>
                  <a:gd name="T27" fmla="*/ 0 h 266"/>
                  <a:gd name="T28" fmla="*/ 1 w 311"/>
                  <a:gd name="T29" fmla="*/ 0 h 266"/>
                  <a:gd name="T30" fmla="*/ 1 w 311"/>
                  <a:gd name="T31" fmla="*/ 0 h 266"/>
                  <a:gd name="T32" fmla="*/ 1 w 311"/>
                  <a:gd name="T33" fmla="*/ 0 h 266"/>
                  <a:gd name="T34" fmla="*/ 1 w 311"/>
                  <a:gd name="T35" fmla="*/ 0 h 266"/>
                  <a:gd name="T36" fmla="*/ 0 w 311"/>
                  <a:gd name="T37" fmla="*/ 0 h 2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1"/>
                  <a:gd name="T58" fmla="*/ 0 h 266"/>
                  <a:gd name="T59" fmla="*/ 311 w 311"/>
                  <a:gd name="T60" fmla="*/ 266 h 2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1" h="266">
                    <a:moveTo>
                      <a:pt x="311" y="76"/>
                    </a:moveTo>
                    <a:lnTo>
                      <a:pt x="311" y="76"/>
                    </a:lnTo>
                    <a:lnTo>
                      <a:pt x="299" y="99"/>
                    </a:lnTo>
                    <a:lnTo>
                      <a:pt x="286" y="129"/>
                    </a:lnTo>
                    <a:lnTo>
                      <a:pt x="274" y="160"/>
                    </a:lnTo>
                    <a:lnTo>
                      <a:pt x="262" y="189"/>
                    </a:lnTo>
                    <a:lnTo>
                      <a:pt x="253" y="219"/>
                    </a:lnTo>
                    <a:lnTo>
                      <a:pt x="236" y="242"/>
                    </a:lnTo>
                    <a:lnTo>
                      <a:pt x="219" y="255"/>
                    </a:lnTo>
                    <a:lnTo>
                      <a:pt x="198" y="266"/>
                    </a:lnTo>
                    <a:lnTo>
                      <a:pt x="164" y="255"/>
                    </a:lnTo>
                    <a:lnTo>
                      <a:pt x="137" y="238"/>
                    </a:lnTo>
                    <a:lnTo>
                      <a:pt x="112" y="208"/>
                    </a:lnTo>
                    <a:lnTo>
                      <a:pt x="84" y="164"/>
                    </a:lnTo>
                    <a:lnTo>
                      <a:pt x="66" y="122"/>
                    </a:lnTo>
                    <a:lnTo>
                      <a:pt x="45" y="76"/>
                    </a:lnTo>
                    <a:lnTo>
                      <a:pt x="23" y="3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34" name="Freeform 58">
                <a:extLst>
                  <a:ext uri="{FF2B5EF4-FFF2-40B4-BE49-F238E27FC236}">
                    <a16:creationId xmlns:a16="http://schemas.microsoft.com/office/drawing/2014/main" id="{3C3FFEA2-B2F3-F542-AC86-23819AB6761C}"/>
                  </a:ext>
                </a:extLst>
              </p:cNvPr>
              <p:cNvSpPr>
                <a:spLocks/>
              </p:cNvSpPr>
              <p:nvPr/>
            </p:nvSpPr>
            <p:spPr bwMode="auto">
              <a:xfrm>
                <a:off x="4670" y="3048"/>
                <a:ext cx="51" cy="125"/>
              </a:xfrm>
              <a:custGeom>
                <a:avLst/>
                <a:gdLst>
                  <a:gd name="T0" fmla="*/ 0 w 103"/>
                  <a:gd name="T1" fmla="*/ 0 h 375"/>
                  <a:gd name="T2" fmla="*/ 0 w 103"/>
                  <a:gd name="T3" fmla="*/ 0 h 375"/>
                  <a:gd name="T4" fmla="*/ 0 w 103"/>
                  <a:gd name="T5" fmla="*/ 0 h 375"/>
                  <a:gd name="T6" fmla="*/ 0 w 103"/>
                  <a:gd name="T7" fmla="*/ 0 h 375"/>
                  <a:gd name="T8" fmla="*/ 0 w 103"/>
                  <a:gd name="T9" fmla="*/ 0 h 375"/>
                  <a:gd name="T10" fmla="*/ 0 w 103"/>
                  <a:gd name="T11" fmla="*/ 0 h 375"/>
                  <a:gd name="T12" fmla="*/ 0 w 103"/>
                  <a:gd name="T13" fmla="*/ 0 h 375"/>
                  <a:gd name="T14" fmla="*/ 0 w 103"/>
                  <a:gd name="T15" fmla="*/ 0 h 375"/>
                  <a:gd name="T16" fmla="*/ 0 w 103"/>
                  <a:gd name="T17" fmla="*/ 0 h 375"/>
                  <a:gd name="T18" fmla="*/ 0 w 103"/>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375"/>
                  <a:gd name="T32" fmla="*/ 103 w 103"/>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375">
                    <a:moveTo>
                      <a:pt x="0" y="0"/>
                    </a:moveTo>
                    <a:lnTo>
                      <a:pt x="0" y="0"/>
                    </a:lnTo>
                    <a:lnTo>
                      <a:pt x="11" y="45"/>
                    </a:lnTo>
                    <a:lnTo>
                      <a:pt x="20" y="96"/>
                    </a:lnTo>
                    <a:lnTo>
                      <a:pt x="28" y="145"/>
                    </a:lnTo>
                    <a:lnTo>
                      <a:pt x="36" y="197"/>
                    </a:lnTo>
                    <a:lnTo>
                      <a:pt x="46" y="243"/>
                    </a:lnTo>
                    <a:lnTo>
                      <a:pt x="61" y="294"/>
                    </a:lnTo>
                    <a:lnTo>
                      <a:pt x="78" y="338"/>
                    </a:lnTo>
                    <a:lnTo>
                      <a:pt x="103" y="37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35" name="Freeform 59">
                <a:extLst>
                  <a:ext uri="{FF2B5EF4-FFF2-40B4-BE49-F238E27FC236}">
                    <a16:creationId xmlns:a16="http://schemas.microsoft.com/office/drawing/2014/main" id="{A4A18176-2DC5-F749-B546-7460B1D47F04}"/>
                  </a:ext>
                </a:extLst>
              </p:cNvPr>
              <p:cNvSpPr>
                <a:spLocks/>
              </p:cNvSpPr>
              <p:nvPr/>
            </p:nvSpPr>
            <p:spPr bwMode="auto">
              <a:xfrm>
                <a:off x="4670" y="3072"/>
                <a:ext cx="104" cy="238"/>
              </a:xfrm>
              <a:custGeom>
                <a:avLst/>
                <a:gdLst>
                  <a:gd name="T0" fmla="*/ 0 w 209"/>
                  <a:gd name="T1" fmla="*/ 0 h 714"/>
                  <a:gd name="T2" fmla="*/ 0 w 209"/>
                  <a:gd name="T3" fmla="*/ 0 h 714"/>
                  <a:gd name="T4" fmla="*/ 0 w 209"/>
                  <a:gd name="T5" fmla="*/ 0 h 714"/>
                  <a:gd name="T6" fmla="*/ 0 w 209"/>
                  <a:gd name="T7" fmla="*/ 0 h 714"/>
                  <a:gd name="T8" fmla="*/ 0 w 209"/>
                  <a:gd name="T9" fmla="*/ 0 h 714"/>
                  <a:gd name="T10" fmla="*/ 0 w 209"/>
                  <a:gd name="T11" fmla="*/ 0 h 714"/>
                  <a:gd name="T12" fmla="*/ 0 w 209"/>
                  <a:gd name="T13" fmla="*/ 0 h 714"/>
                  <a:gd name="T14" fmla="*/ 0 w 209"/>
                  <a:gd name="T15" fmla="*/ 0 h 714"/>
                  <a:gd name="T16" fmla="*/ 0 w 209"/>
                  <a:gd name="T17" fmla="*/ 0 h 714"/>
                  <a:gd name="T18" fmla="*/ 0 w 209"/>
                  <a:gd name="T19" fmla="*/ 0 h 714"/>
                  <a:gd name="T20" fmla="*/ 0 w 209"/>
                  <a:gd name="T21" fmla="*/ 0 h 714"/>
                  <a:gd name="T22" fmla="*/ 0 w 209"/>
                  <a:gd name="T23" fmla="*/ 0 h 714"/>
                  <a:gd name="T24" fmla="*/ 0 w 209"/>
                  <a:gd name="T25" fmla="*/ 0 h 714"/>
                  <a:gd name="T26" fmla="*/ 0 w 209"/>
                  <a:gd name="T27" fmla="*/ 0 h 714"/>
                  <a:gd name="T28" fmla="*/ 0 w 209"/>
                  <a:gd name="T29" fmla="*/ 0 h 714"/>
                  <a:gd name="T30" fmla="*/ 0 w 209"/>
                  <a:gd name="T31" fmla="*/ 0 h 714"/>
                  <a:gd name="T32" fmla="*/ 0 w 209"/>
                  <a:gd name="T33" fmla="*/ 0 h 714"/>
                  <a:gd name="T34" fmla="*/ 0 w 209"/>
                  <a:gd name="T35" fmla="*/ 0 h 714"/>
                  <a:gd name="T36" fmla="*/ 0 w 209"/>
                  <a:gd name="T37" fmla="*/ 0 h 714"/>
                  <a:gd name="T38" fmla="*/ 0 w 209"/>
                  <a:gd name="T39" fmla="*/ 0 h 714"/>
                  <a:gd name="T40" fmla="*/ 0 w 209"/>
                  <a:gd name="T41" fmla="*/ 0 h 714"/>
                  <a:gd name="T42" fmla="*/ 0 w 209"/>
                  <a:gd name="T43" fmla="*/ 0 h 714"/>
                  <a:gd name="T44" fmla="*/ 0 w 209"/>
                  <a:gd name="T45" fmla="*/ 0 h 714"/>
                  <a:gd name="T46" fmla="*/ 0 w 209"/>
                  <a:gd name="T47" fmla="*/ 0 h 7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9"/>
                  <a:gd name="T73" fmla="*/ 0 h 714"/>
                  <a:gd name="T74" fmla="*/ 209 w 209"/>
                  <a:gd name="T75" fmla="*/ 714 h 7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9" h="714">
                    <a:moveTo>
                      <a:pt x="143" y="714"/>
                    </a:moveTo>
                    <a:lnTo>
                      <a:pt x="143" y="714"/>
                    </a:lnTo>
                    <a:lnTo>
                      <a:pt x="152" y="672"/>
                    </a:lnTo>
                    <a:lnTo>
                      <a:pt x="165" y="630"/>
                    </a:lnTo>
                    <a:lnTo>
                      <a:pt x="181" y="585"/>
                    </a:lnTo>
                    <a:lnTo>
                      <a:pt x="192" y="545"/>
                    </a:lnTo>
                    <a:lnTo>
                      <a:pt x="202" y="501"/>
                    </a:lnTo>
                    <a:lnTo>
                      <a:pt x="209" y="456"/>
                    </a:lnTo>
                    <a:lnTo>
                      <a:pt x="209" y="416"/>
                    </a:lnTo>
                    <a:lnTo>
                      <a:pt x="201" y="377"/>
                    </a:lnTo>
                    <a:lnTo>
                      <a:pt x="189" y="360"/>
                    </a:lnTo>
                    <a:lnTo>
                      <a:pt x="173" y="344"/>
                    </a:lnTo>
                    <a:lnTo>
                      <a:pt x="152" y="344"/>
                    </a:lnTo>
                    <a:lnTo>
                      <a:pt x="131" y="335"/>
                    </a:lnTo>
                    <a:lnTo>
                      <a:pt x="111" y="332"/>
                    </a:lnTo>
                    <a:lnTo>
                      <a:pt x="92" y="327"/>
                    </a:lnTo>
                    <a:lnTo>
                      <a:pt x="74" y="319"/>
                    </a:lnTo>
                    <a:lnTo>
                      <a:pt x="60" y="303"/>
                    </a:lnTo>
                    <a:lnTo>
                      <a:pt x="28" y="237"/>
                    </a:lnTo>
                    <a:lnTo>
                      <a:pt x="17" y="160"/>
                    </a:lnTo>
                    <a:lnTo>
                      <a:pt x="11" y="74"/>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36" name="Freeform 60">
                <a:extLst>
                  <a:ext uri="{FF2B5EF4-FFF2-40B4-BE49-F238E27FC236}">
                    <a16:creationId xmlns:a16="http://schemas.microsoft.com/office/drawing/2014/main" id="{F9DF2836-FDD0-9047-86F7-8D638FBF5AD2}"/>
                  </a:ext>
                </a:extLst>
              </p:cNvPr>
              <p:cNvSpPr>
                <a:spLocks/>
              </p:cNvSpPr>
              <p:nvPr/>
            </p:nvSpPr>
            <p:spPr bwMode="auto">
              <a:xfrm>
                <a:off x="4670" y="3121"/>
                <a:ext cx="64" cy="176"/>
              </a:xfrm>
              <a:custGeom>
                <a:avLst/>
                <a:gdLst>
                  <a:gd name="T0" fmla="*/ 0 w 129"/>
                  <a:gd name="T1" fmla="*/ 0 h 529"/>
                  <a:gd name="T2" fmla="*/ 0 w 129"/>
                  <a:gd name="T3" fmla="*/ 0 h 529"/>
                  <a:gd name="T4" fmla="*/ 0 w 129"/>
                  <a:gd name="T5" fmla="*/ 0 h 529"/>
                  <a:gd name="T6" fmla="*/ 0 w 129"/>
                  <a:gd name="T7" fmla="*/ 0 h 529"/>
                  <a:gd name="T8" fmla="*/ 0 w 129"/>
                  <a:gd name="T9" fmla="*/ 0 h 529"/>
                  <a:gd name="T10" fmla="*/ 0 w 129"/>
                  <a:gd name="T11" fmla="*/ 0 h 529"/>
                  <a:gd name="T12" fmla="*/ 0 w 129"/>
                  <a:gd name="T13" fmla="*/ 0 h 529"/>
                  <a:gd name="T14" fmla="*/ 0 w 129"/>
                  <a:gd name="T15" fmla="*/ 0 h 529"/>
                  <a:gd name="T16" fmla="*/ 0 w 129"/>
                  <a:gd name="T17" fmla="*/ 0 h 529"/>
                  <a:gd name="T18" fmla="*/ 0 w 129"/>
                  <a:gd name="T19" fmla="*/ 0 h 529"/>
                  <a:gd name="T20" fmla="*/ 0 w 129"/>
                  <a:gd name="T21" fmla="*/ 0 h 529"/>
                  <a:gd name="T22" fmla="*/ 0 w 129"/>
                  <a:gd name="T23" fmla="*/ 0 h 529"/>
                  <a:gd name="T24" fmla="*/ 0 w 129"/>
                  <a:gd name="T25" fmla="*/ 0 h 529"/>
                  <a:gd name="T26" fmla="*/ 0 w 129"/>
                  <a:gd name="T27" fmla="*/ 0 h 529"/>
                  <a:gd name="T28" fmla="*/ 0 w 129"/>
                  <a:gd name="T29" fmla="*/ 0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529"/>
                  <a:gd name="T47" fmla="*/ 129 w 129"/>
                  <a:gd name="T48" fmla="*/ 529 h 5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529">
                    <a:moveTo>
                      <a:pt x="129" y="0"/>
                    </a:moveTo>
                    <a:lnTo>
                      <a:pt x="129" y="0"/>
                    </a:lnTo>
                    <a:lnTo>
                      <a:pt x="126" y="71"/>
                    </a:lnTo>
                    <a:lnTo>
                      <a:pt x="126" y="140"/>
                    </a:lnTo>
                    <a:lnTo>
                      <a:pt x="124" y="201"/>
                    </a:lnTo>
                    <a:lnTo>
                      <a:pt x="114" y="264"/>
                    </a:lnTo>
                    <a:lnTo>
                      <a:pt x="103" y="298"/>
                    </a:lnTo>
                    <a:lnTo>
                      <a:pt x="86" y="336"/>
                    </a:lnTo>
                    <a:lnTo>
                      <a:pt x="70" y="371"/>
                    </a:lnTo>
                    <a:lnTo>
                      <a:pt x="46" y="403"/>
                    </a:lnTo>
                    <a:lnTo>
                      <a:pt x="28" y="432"/>
                    </a:lnTo>
                    <a:lnTo>
                      <a:pt x="16" y="461"/>
                    </a:lnTo>
                    <a:lnTo>
                      <a:pt x="2" y="493"/>
                    </a:lnTo>
                    <a:lnTo>
                      <a:pt x="0"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37" name="Freeform 61">
                <a:extLst>
                  <a:ext uri="{FF2B5EF4-FFF2-40B4-BE49-F238E27FC236}">
                    <a16:creationId xmlns:a16="http://schemas.microsoft.com/office/drawing/2014/main" id="{A33A6320-C78D-AA43-92AD-227F533D8F56}"/>
                  </a:ext>
                </a:extLst>
              </p:cNvPr>
              <p:cNvSpPr>
                <a:spLocks/>
              </p:cNvSpPr>
              <p:nvPr/>
            </p:nvSpPr>
            <p:spPr bwMode="auto">
              <a:xfrm>
                <a:off x="4613" y="3046"/>
                <a:ext cx="125" cy="277"/>
              </a:xfrm>
              <a:custGeom>
                <a:avLst/>
                <a:gdLst>
                  <a:gd name="T0" fmla="*/ 0 w 251"/>
                  <a:gd name="T1" fmla="*/ 0 h 831"/>
                  <a:gd name="T2" fmla="*/ 0 w 251"/>
                  <a:gd name="T3" fmla="*/ 0 h 831"/>
                  <a:gd name="T4" fmla="*/ 0 w 251"/>
                  <a:gd name="T5" fmla="*/ 0 h 831"/>
                  <a:gd name="T6" fmla="*/ 0 w 251"/>
                  <a:gd name="T7" fmla="*/ 0 h 831"/>
                  <a:gd name="T8" fmla="*/ 0 w 251"/>
                  <a:gd name="T9" fmla="*/ 0 h 831"/>
                  <a:gd name="T10" fmla="*/ 0 w 251"/>
                  <a:gd name="T11" fmla="*/ 0 h 831"/>
                  <a:gd name="T12" fmla="*/ 0 w 251"/>
                  <a:gd name="T13" fmla="*/ 0 h 831"/>
                  <a:gd name="T14" fmla="*/ 0 w 251"/>
                  <a:gd name="T15" fmla="*/ 0 h 831"/>
                  <a:gd name="T16" fmla="*/ 0 w 251"/>
                  <a:gd name="T17" fmla="*/ 0 h 831"/>
                  <a:gd name="T18" fmla="*/ 0 w 251"/>
                  <a:gd name="T19" fmla="*/ 0 h 831"/>
                  <a:gd name="T20" fmla="*/ 0 w 251"/>
                  <a:gd name="T21" fmla="*/ 0 h 831"/>
                  <a:gd name="T22" fmla="*/ 0 w 251"/>
                  <a:gd name="T23" fmla="*/ 0 h 831"/>
                  <a:gd name="T24" fmla="*/ 0 w 251"/>
                  <a:gd name="T25" fmla="*/ 0 h 831"/>
                  <a:gd name="T26" fmla="*/ 0 w 251"/>
                  <a:gd name="T27" fmla="*/ 0 h 831"/>
                  <a:gd name="T28" fmla="*/ 0 w 251"/>
                  <a:gd name="T29" fmla="*/ 0 h 831"/>
                  <a:gd name="T30" fmla="*/ 0 w 251"/>
                  <a:gd name="T31" fmla="*/ 0 h 831"/>
                  <a:gd name="T32" fmla="*/ 0 w 251"/>
                  <a:gd name="T33" fmla="*/ 0 h 831"/>
                  <a:gd name="T34" fmla="*/ 0 w 251"/>
                  <a:gd name="T35" fmla="*/ 0 h 831"/>
                  <a:gd name="T36" fmla="*/ 0 w 251"/>
                  <a:gd name="T37" fmla="*/ 0 h 8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1"/>
                  <a:gd name="T58" fmla="*/ 0 h 831"/>
                  <a:gd name="T59" fmla="*/ 251 w 251"/>
                  <a:gd name="T60" fmla="*/ 831 h 8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1" h="831">
                    <a:moveTo>
                      <a:pt x="141" y="831"/>
                    </a:moveTo>
                    <a:lnTo>
                      <a:pt x="141" y="831"/>
                    </a:lnTo>
                    <a:lnTo>
                      <a:pt x="153" y="718"/>
                    </a:lnTo>
                    <a:lnTo>
                      <a:pt x="179" y="600"/>
                    </a:lnTo>
                    <a:lnTo>
                      <a:pt x="208" y="473"/>
                    </a:lnTo>
                    <a:lnTo>
                      <a:pt x="236" y="348"/>
                    </a:lnTo>
                    <a:lnTo>
                      <a:pt x="251" y="229"/>
                    </a:lnTo>
                    <a:lnTo>
                      <a:pt x="251" y="129"/>
                    </a:lnTo>
                    <a:lnTo>
                      <a:pt x="227" y="51"/>
                    </a:lnTo>
                    <a:lnTo>
                      <a:pt x="173" y="6"/>
                    </a:lnTo>
                    <a:lnTo>
                      <a:pt x="136" y="0"/>
                    </a:lnTo>
                    <a:lnTo>
                      <a:pt x="112" y="26"/>
                    </a:lnTo>
                    <a:lnTo>
                      <a:pt x="87" y="61"/>
                    </a:lnTo>
                    <a:lnTo>
                      <a:pt x="70" y="113"/>
                    </a:lnTo>
                    <a:lnTo>
                      <a:pt x="52" y="174"/>
                    </a:lnTo>
                    <a:lnTo>
                      <a:pt x="37" y="233"/>
                    </a:lnTo>
                    <a:lnTo>
                      <a:pt x="20" y="293"/>
                    </a:lnTo>
                    <a:lnTo>
                      <a:pt x="0" y="34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38" name="Freeform 62">
                <a:extLst>
                  <a:ext uri="{FF2B5EF4-FFF2-40B4-BE49-F238E27FC236}">
                    <a16:creationId xmlns:a16="http://schemas.microsoft.com/office/drawing/2014/main" id="{5A86E14F-048F-1641-A397-2E2A2AD28BC4}"/>
                  </a:ext>
                </a:extLst>
              </p:cNvPr>
              <p:cNvSpPr>
                <a:spLocks/>
              </p:cNvSpPr>
              <p:nvPr/>
            </p:nvSpPr>
            <p:spPr bwMode="auto">
              <a:xfrm>
                <a:off x="4612" y="3134"/>
                <a:ext cx="79" cy="151"/>
              </a:xfrm>
              <a:custGeom>
                <a:avLst/>
                <a:gdLst>
                  <a:gd name="T0" fmla="*/ 1 w 158"/>
                  <a:gd name="T1" fmla="*/ 0 h 453"/>
                  <a:gd name="T2" fmla="*/ 1 w 158"/>
                  <a:gd name="T3" fmla="*/ 0 h 453"/>
                  <a:gd name="T4" fmla="*/ 1 w 158"/>
                  <a:gd name="T5" fmla="*/ 0 h 453"/>
                  <a:gd name="T6" fmla="*/ 1 w 158"/>
                  <a:gd name="T7" fmla="*/ 0 h 453"/>
                  <a:gd name="T8" fmla="*/ 1 w 158"/>
                  <a:gd name="T9" fmla="*/ 0 h 453"/>
                  <a:gd name="T10" fmla="*/ 1 w 158"/>
                  <a:gd name="T11" fmla="*/ 0 h 453"/>
                  <a:gd name="T12" fmla="*/ 1 w 158"/>
                  <a:gd name="T13" fmla="*/ 0 h 453"/>
                  <a:gd name="T14" fmla="*/ 1 w 158"/>
                  <a:gd name="T15" fmla="*/ 0 h 453"/>
                  <a:gd name="T16" fmla="*/ 1 w 158"/>
                  <a:gd name="T17" fmla="*/ 0 h 453"/>
                  <a:gd name="T18" fmla="*/ 1 w 158"/>
                  <a:gd name="T19" fmla="*/ 0 h 453"/>
                  <a:gd name="T20" fmla="*/ 1 w 158"/>
                  <a:gd name="T21" fmla="*/ 0 h 453"/>
                  <a:gd name="T22" fmla="*/ 0 w 158"/>
                  <a:gd name="T23" fmla="*/ 0 h 453"/>
                  <a:gd name="T24" fmla="*/ 1 w 158"/>
                  <a:gd name="T25" fmla="*/ 0 h 453"/>
                  <a:gd name="T26" fmla="*/ 1 w 158"/>
                  <a:gd name="T27" fmla="*/ 0 h 453"/>
                  <a:gd name="T28" fmla="*/ 1 w 158"/>
                  <a:gd name="T29" fmla="*/ 0 h 453"/>
                  <a:gd name="T30" fmla="*/ 1 w 158"/>
                  <a:gd name="T31" fmla="*/ 0 h 453"/>
                  <a:gd name="T32" fmla="*/ 1 w 158"/>
                  <a:gd name="T33" fmla="*/ 0 h 453"/>
                  <a:gd name="T34" fmla="*/ 1 w 158"/>
                  <a:gd name="T35" fmla="*/ 0 h 453"/>
                  <a:gd name="T36" fmla="*/ 1 w 158"/>
                  <a:gd name="T37" fmla="*/ 0 h 4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453"/>
                  <a:gd name="T59" fmla="*/ 158 w 158"/>
                  <a:gd name="T60" fmla="*/ 453 h 4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453">
                    <a:moveTo>
                      <a:pt x="158" y="453"/>
                    </a:moveTo>
                    <a:lnTo>
                      <a:pt x="158" y="453"/>
                    </a:lnTo>
                    <a:lnTo>
                      <a:pt x="135" y="437"/>
                    </a:lnTo>
                    <a:lnTo>
                      <a:pt x="114" y="421"/>
                    </a:lnTo>
                    <a:lnTo>
                      <a:pt x="89" y="406"/>
                    </a:lnTo>
                    <a:lnTo>
                      <a:pt x="68" y="392"/>
                    </a:lnTo>
                    <a:lnTo>
                      <a:pt x="49" y="374"/>
                    </a:lnTo>
                    <a:lnTo>
                      <a:pt x="27" y="353"/>
                    </a:lnTo>
                    <a:lnTo>
                      <a:pt x="10" y="331"/>
                    </a:lnTo>
                    <a:lnTo>
                      <a:pt x="2" y="302"/>
                    </a:lnTo>
                    <a:lnTo>
                      <a:pt x="0" y="263"/>
                    </a:lnTo>
                    <a:lnTo>
                      <a:pt x="8" y="224"/>
                    </a:lnTo>
                    <a:lnTo>
                      <a:pt x="19" y="190"/>
                    </a:lnTo>
                    <a:lnTo>
                      <a:pt x="36" y="153"/>
                    </a:lnTo>
                    <a:lnTo>
                      <a:pt x="54" y="118"/>
                    </a:lnTo>
                    <a:lnTo>
                      <a:pt x="72" y="83"/>
                    </a:lnTo>
                    <a:lnTo>
                      <a:pt x="83" y="44"/>
                    </a:lnTo>
                    <a:lnTo>
                      <a:pt x="8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39" name="Freeform 63">
                <a:extLst>
                  <a:ext uri="{FF2B5EF4-FFF2-40B4-BE49-F238E27FC236}">
                    <a16:creationId xmlns:a16="http://schemas.microsoft.com/office/drawing/2014/main" id="{5CDC6389-BBE5-FB43-8B76-5BE1733F9E19}"/>
                  </a:ext>
                </a:extLst>
              </p:cNvPr>
              <p:cNvSpPr>
                <a:spLocks/>
              </p:cNvSpPr>
              <p:nvPr/>
            </p:nvSpPr>
            <p:spPr bwMode="auto">
              <a:xfrm>
                <a:off x="4581" y="3096"/>
                <a:ext cx="89" cy="139"/>
              </a:xfrm>
              <a:custGeom>
                <a:avLst/>
                <a:gdLst>
                  <a:gd name="T0" fmla="*/ 1 w 176"/>
                  <a:gd name="T1" fmla="*/ 0 h 416"/>
                  <a:gd name="T2" fmla="*/ 1 w 176"/>
                  <a:gd name="T3" fmla="*/ 0 h 416"/>
                  <a:gd name="T4" fmla="*/ 1 w 176"/>
                  <a:gd name="T5" fmla="*/ 0 h 416"/>
                  <a:gd name="T6" fmla="*/ 1 w 176"/>
                  <a:gd name="T7" fmla="*/ 0 h 416"/>
                  <a:gd name="T8" fmla="*/ 1 w 176"/>
                  <a:gd name="T9" fmla="*/ 0 h 416"/>
                  <a:gd name="T10" fmla="*/ 1 w 176"/>
                  <a:gd name="T11" fmla="*/ 0 h 416"/>
                  <a:gd name="T12" fmla="*/ 1 w 176"/>
                  <a:gd name="T13" fmla="*/ 0 h 416"/>
                  <a:gd name="T14" fmla="*/ 1 w 176"/>
                  <a:gd name="T15" fmla="*/ 0 h 416"/>
                  <a:gd name="T16" fmla="*/ 1 w 176"/>
                  <a:gd name="T17" fmla="*/ 0 h 416"/>
                  <a:gd name="T18" fmla="*/ 1 w 176"/>
                  <a:gd name="T19" fmla="*/ 0 h 416"/>
                  <a:gd name="T20" fmla="*/ 1 w 176"/>
                  <a:gd name="T21" fmla="*/ 0 h 416"/>
                  <a:gd name="T22" fmla="*/ 0 w 176"/>
                  <a:gd name="T23" fmla="*/ 0 h 416"/>
                  <a:gd name="T24" fmla="*/ 0 w 176"/>
                  <a:gd name="T25" fmla="*/ 0 h 416"/>
                  <a:gd name="T26" fmla="*/ 1 w 176"/>
                  <a:gd name="T27" fmla="*/ 0 h 416"/>
                  <a:gd name="T28" fmla="*/ 1 w 176"/>
                  <a:gd name="T29" fmla="*/ 0 h 416"/>
                  <a:gd name="T30" fmla="*/ 1 w 176"/>
                  <a:gd name="T31" fmla="*/ 0 h 416"/>
                  <a:gd name="T32" fmla="*/ 1 w 176"/>
                  <a:gd name="T33" fmla="*/ 0 h 416"/>
                  <a:gd name="T34" fmla="*/ 1 w 176"/>
                  <a:gd name="T35" fmla="*/ 0 h 416"/>
                  <a:gd name="T36" fmla="*/ 1 w 176"/>
                  <a:gd name="T37" fmla="*/ 0 h 4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416"/>
                  <a:gd name="T59" fmla="*/ 176 w 176"/>
                  <a:gd name="T60" fmla="*/ 416 h 4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416">
                    <a:moveTo>
                      <a:pt x="176" y="416"/>
                    </a:moveTo>
                    <a:lnTo>
                      <a:pt x="176" y="416"/>
                    </a:lnTo>
                    <a:lnTo>
                      <a:pt x="155" y="400"/>
                    </a:lnTo>
                    <a:lnTo>
                      <a:pt x="132" y="391"/>
                    </a:lnTo>
                    <a:lnTo>
                      <a:pt x="107" y="383"/>
                    </a:lnTo>
                    <a:lnTo>
                      <a:pt x="80" y="372"/>
                    </a:lnTo>
                    <a:lnTo>
                      <a:pt x="58" y="364"/>
                    </a:lnTo>
                    <a:lnTo>
                      <a:pt x="37" y="345"/>
                    </a:lnTo>
                    <a:lnTo>
                      <a:pt x="18" y="332"/>
                    </a:lnTo>
                    <a:lnTo>
                      <a:pt x="8" y="304"/>
                    </a:lnTo>
                    <a:lnTo>
                      <a:pt x="0" y="271"/>
                    </a:lnTo>
                    <a:lnTo>
                      <a:pt x="0" y="232"/>
                    </a:lnTo>
                    <a:lnTo>
                      <a:pt x="3" y="197"/>
                    </a:lnTo>
                    <a:lnTo>
                      <a:pt x="17" y="161"/>
                    </a:lnTo>
                    <a:lnTo>
                      <a:pt x="29" y="114"/>
                    </a:lnTo>
                    <a:lnTo>
                      <a:pt x="43" y="78"/>
                    </a:lnTo>
                    <a:lnTo>
                      <a:pt x="55" y="39"/>
                    </a:lnTo>
                    <a:lnTo>
                      <a:pt x="6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40" name="Freeform 64">
                <a:extLst>
                  <a:ext uri="{FF2B5EF4-FFF2-40B4-BE49-F238E27FC236}">
                    <a16:creationId xmlns:a16="http://schemas.microsoft.com/office/drawing/2014/main" id="{BE8FB276-1848-2E48-90B6-0B998E7AD610}"/>
                  </a:ext>
                </a:extLst>
              </p:cNvPr>
              <p:cNvSpPr>
                <a:spLocks/>
              </p:cNvSpPr>
              <p:nvPr/>
            </p:nvSpPr>
            <p:spPr bwMode="auto">
              <a:xfrm>
                <a:off x="4528" y="3009"/>
                <a:ext cx="58" cy="226"/>
              </a:xfrm>
              <a:custGeom>
                <a:avLst/>
                <a:gdLst>
                  <a:gd name="T0" fmla="*/ 1 w 115"/>
                  <a:gd name="T1" fmla="*/ 0 h 677"/>
                  <a:gd name="T2" fmla="*/ 1 w 115"/>
                  <a:gd name="T3" fmla="*/ 0 h 677"/>
                  <a:gd name="T4" fmla="*/ 1 w 115"/>
                  <a:gd name="T5" fmla="*/ 0 h 677"/>
                  <a:gd name="T6" fmla="*/ 1 w 115"/>
                  <a:gd name="T7" fmla="*/ 0 h 677"/>
                  <a:gd name="T8" fmla="*/ 1 w 115"/>
                  <a:gd name="T9" fmla="*/ 0 h 677"/>
                  <a:gd name="T10" fmla="*/ 1 w 115"/>
                  <a:gd name="T11" fmla="*/ 0 h 677"/>
                  <a:gd name="T12" fmla="*/ 1 w 115"/>
                  <a:gd name="T13" fmla="*/ 0 h 677"/>
                  <a:gd name="T14" fmla="*/ 1 w 115"/>
                  <a:gd name="T15" fmla="*/ 0 h 677"/>
                  <a:gd name="T16" fmla="*/ 1 w 115"/>
                  <a:gd name="T17" fmla="*/ 0 h 677"/>
                  <a:gd name="T18" fmla="*/ 0 w 115"/>
                  <a:gd name="T19" fmla="*/ 0 h 677"/>
                  <a:gd name="T20" fmla="*/ 0 w 115"/>
                  <a:gd name="T21" fmla="*/ 0 h 677"/>
                  <a:gd name="T22" fmla="*/ 1 w 115"/>
                  <a:gd name="T23" fmla="*/ 0 h 677"/>
                  <a:gd name="T24" fmla="*/ 1 w 115"/>
                  <a:gd name="T25" fmla="*/ 0 h 677"/>
                  <a:gd name="T26" fmla="*/ 1 w 115"/>
                  <a:gd name="T27" fmla="*/ 0 h 677"/>
                  <a:gd name="T28" fmla="*/ 1 w 115"/>
                  <a:gd name="T29" fmla="*/ 0 h 6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
                  <a:gd name="T46" fmla="*/ 0 h 677"/>
                  <a:gd name="T47" fmla="*/ 115 w 115"/>
                  <a:gd name="T48" fmla="*/ 677 h 6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 h="677">
                    <a:moveTo>
                      <a:pt x="115" y="0"/>
                    </a:moveTo>
                    <a:lnTo>
                      <a:pt x="115" y="0"/>
                    </a:lnTo>
                    <a:lnTo>
                      <a:pt x="98" y="43"/>
                    </a:lnTo>
                    <a:lnTo>
                      <a:pt x="81" y="90"/>
                    </a:lnTo>
                    <a:lnTo>
                      <a:pt x="64" y="143"/>
                    </a:lnTo>
                    <a:lnTo>
                      <a:pt x="46" y="183"/>
                    </a:lnTo>
                    <a:lnTo>
                      <a:pt x="30" y="233"/>
                    </a:lnTo>
                    <a:lnTo>
                      <a:pt x="18" y="278"/>
                    </a:lnTo>
                    <a:lnTo>
                      <a:pt x="3" y="325"/>
                    </a:lnTo>
                    <a:lnTo>
                      <a:pt x="0" y="375"/>
                    </a:lnTo>
                    <a:lnTo>
                      <a:pt x="1" y="454"/>
                    </a:lnTo>
                    <a:lnTo>
                      <a:pt x="21" y="528"/>
                    </a:lnTo>
                    <a:lnTo>
                      <a:pt x="42" y="599"/>
                    </a:lnTo>
                    <a:lnTo>
                      <a:pt x="58" y="67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41" name="Freeform 65">
                <a:extLst>
                  <a:ext uri="{FF2B5EF4-FFF2-40B4-BE49-F238E27FC236}">
                    <a16:creationId xmlns:a16="http://schemas.microsoft.com/office/drawing/2014/main" id="{B0A1E9AF-C744-234A-A45E-9367A1DEFC83}"/>
                  </a:ext>
                </a:extLst>
              </p:cNvPr>
              <p:cNvSpPr>
                <a:spLocks/>
              </p:cNvSpPr>
              <p:nvPr/>
            </p:nvSpPr>
            <p:spPr bwMode="auto">
              <a:xfrm>
                <a:off x="4444" y="3034"/>
                <a:ext cx="142" cy="151"/>
              </a:xfrm>
              <a:custGeom>
                <a:avLst/>
                <a:gdLst>
                  <a:gd name="T0" fmla="*/ 0 w 284"/>
                  <a:gd name="T1" fmla="*/ 0 h 453"/>
                  <a:gd name="T2" fmla="*/ 0 w 284"/>
                  <a:gd name="T3" fmla="*/ 0 h 453"/>
                  <a:gd name="T4" fmla="*/ 1 w 284"/>
                  <a:gd name="T5" fmla="*/ 0 h 453"/>
                  <a:gd name="T6" fmla="*/ 1 w 284"/>
                  <a:gd name="T7" fmla="*/ 0 h 453"/>
                  <a:gd name="T8" fmla="*/ 1 w 284"/>
                  <a:gd name="T9" fmla="*/ 0 h 453"/>
                  <a:gd name="T10" fmla="*/ 1 w 284"/>
                  <a:gd name="T11" fmla="*/ 0 h 453"/>
                  <a:gd name="T12" fmla="*/ 1 w 284"/>
                  <a:gd name="T13" fmla="*/ 0 h 453"/>
                  <a:gd name="T14" fmla="*/ 1 w 284"/>
                  <a:gd name="T15" fmla="*/ 0 h 453"/>
                  <a:gd name="T16" fmla="*/ 1 w 284"/>
                  <a:gd name="T17" fmla="*/ 0 h 453"/>
                  <a:gd name="T18" fmla="*/ 1 w 284"/>
                  <a:gd name="T19" fmla="*/ 0 h 453"/>
                  <a:gd name="T20" fmla="*/ 1 w 284"/>
                  <a:gd name="T21" fmla="*/ 0 h 453"/>
                  <a:gd name="T22" fmla="*/ 1 w 284"/>
                  <a:gd name="T23" fmla="*/ 0 h 453"/>
                  <a:gd name="T24" fmla="*/ 1 w 284"/>
                  <a:gd name="T25" fmla="*/ 0 h 453"/>
                  <a:gd name="T26" fmla="*/ 1 w 284"/>
                  <a:gd name="T27" fmla="*/ 0 h 453"/>
                  <a:gd name="T28" fmla="*/ 1 w 284"/>
                  <a:gd name="T29" fmla="*/ 0 h 4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4"/>
                  <a:gd name="T46" fmla="*/ 0 h 453"/>
                  <a:gd name="T47" fmla="*/ 284 w 284"/>
                  <a:gd name="T48" fmla="*/ 453 h 4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4" h="453">
                    <a:moveTo>
                      <a:pt x="0" y="453"/>
                    </a:moveTo>
                    <a:lnTo>
                      <a:pt x="0" y="453"/>
                    </a:lnTo>
                    <a:lnTo>
                      <a:pt x="31" y="437"/>
                    </a:lnTo>
                    <a:lnTo>
                      <a:pt x="62" y="418"/>
                    </a:lnTo>
                    <a:lnTo>
                      <a:pt x="89" y="405"/>
                    </a:lnTo>
                    <a:lnTo>
                      <a:pt x="121" y="390"/>
                    </a:lnTo>
                    <a:lnTo>
                      <a:pt x="152" y="377"/>
                    </a:lnTo>
                    <a:lnTo>
                      <a:pt x="175" y="355"/>
                    </a:lnTo>
                    <a:lnTo>
                      <a:pt x="206" y="335"/>
                    </a:lnTo>
                    <a:lnTo>
                      <a:pt x="227" y="300"/>
                    </a:lnTo>
                    <a:lnTo>
                      <a:pt x="252" y="234"/>
                    </a:lnTo>
                    <a:lnTo>
                      <a:pt x="267" y="158"/>
                    </a:lnTo>
                    <a:lnTo>
                      <a:pt x="273" y="81"/>
                    </a:lnTo>
                    <a:lnTo>
                      <a:pt x="2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42" name="Freeform 66">
                <a:extLst>
                  <a:ext uri="{FF2B5EF4-FFF2-40B4-BE49-F238E27FC236}">
                    <a16:creationId xmlns:a16="http://schemas.microsoft.com/office/drawing/2014/main" id="{AF27C5E8-DF47-DA4A-9095-014BC140B48E}"/>
                  </a:ext>
                </a:extLst>
              </p:cNvPr>
              <p:cNvSpPr>
                <a:spLocks/>
              </p:cNvSpPr>
              <p:nvPr/>
            </p:nvSpPr>
            <p:spPr bwMode="auto">
              <a:xfrm>
                <a:off x="4475" y="2985"/>
                <a:ext cx="96" cy="200"/>
              </a:xfrm>
              <a:custGeom>
                <a:avLst/>
                <a:gdLst>
                  <a:gd name="T0" fmla="*/ 0 w 194"/>
                  <a:gd name="T1" fmla="*/ 0 h 602"/>
                  <a:gd name="T2" fmla="*/ 0 w 194"/>
                  <a:gd name="T3" fmla="*/ 0 h 602"/>
                  <a:gd name="T4" fmla="*/ 0 w 194"/>
                  <a:gd name="T5" fmla="*/ 0 h 602"/>
                  <a:gd name="T6" fmla="*/ 0 w 194"/>
                  <a:gd name="T7" fmla="*/ 0 h 602"/>
                  <a:gd name="T8" fmla="*/ 0 w 194"/>
                  <a:gd name="T9" fmla="*/ 0 h 602"/>
                  <a:gd name="T10" fmla="*/ 0 w 194"/>
                  <a:gd name="T11" fmla="*/ 0 h 602"/>
                  <a:gd name="T12" fmla="*/ 0 w 194"/>
                  <a:gd name="T13" fmla="*/ 0 h 602"/>
                  <a:gd name="T14" fmla="*/ 0 w 194"/>
                  <a:gd name="T15" fmla="*/ 0 h 602"/>
                  <a:gd name="T16" fmla="*/ 0 w 194"/>
                  <a:gd name="T17" fmla="*/ 0 h 602"/>
                  <a:gd name="T18" fmla="*/ 0 w 194"/>
                  <a:gd name="T19" fmla="*/ 0 h 602"/>
                  <a:gd name="T20" fmla="*/ 0 w 194"/>
                  <a:gd name="T21" fmla="*/ 0 h 602"/>
                  <a:gd name="T22" fmla="*/ 0 w 194"/>
                  <a:gd name="T23" fmla="*/ 0 h 602"/>
                  <a:gd name="T24" fmla="*/ 0 w 194"/>
                  <a:gd name="T25" fmla="*/ 0 h 602"/>
                  <a:gd name="T26" fmla="*/ 0 w 194"/>
                  <a:gd name="T27" fmla="*/ 0 h 602"/>
                  <a:gd name="T28" fmla="*/ 0 w 194"/>
                  <a:gd name="T29" fmla="*/ 0 h 602"/>
                  <a:gd name="T30" fmla="*/ 0 w 194"/>
                  <a:gd name="T31" fmla="*/ 0 h 602"/>
                  <a:gd name="T32" fmla="*/ 0 w 194"/>
                  <a:gd name="T33" fmla="*/ 0 h 602"/>
                  <a:gd name="T34" fmla="*/ 0 w 194"/>
                  <a:gd name="T35" fmla="*/ 0 h 602"/>
                  <a:gd name="T36" fmla="*/ 0 w 194"/>
                  <a:gd name="T37" fmla="*/ 0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4"/>
                  <a:gd name="T58" fmla="*/ 0 h 602"/>
                  <a:gd name="T59" fmla="*/ 194 w 194"/>
                  <a:gd name="T60" fmla="*/ 602 h 6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4" h="602">
                    <a:moveTo>
                      <a:pt x="194" y="0"/>
                    </a:moveTo>
                    <a:lnTo>
                      <a:pt x="194" y="0"/>
                    </a:lnTo>
                    <a:lnTo>
                      <a:pt x="171" y="38"/>
                    </a:lnTo>
                    <a:lnTo>
                      <a:pt x="149" y="74"/>
                    </a:lnTo>
                    <a:lnTo>
                      <a:pt x="122" y="106"/>
                    </a:lnTo>
                    <a:lnTo>
                      <a:pt x="95" y="145"/>
                    </a:lnTo>
                    <a:lnTo>
                      <a:pt x="71" y="183"/>
                    </a:lnTo>
                    <a:lnTo>
                      <a:pt x="50" y="219"/>
                    </a:lnTo>
                    <a:lnTo>
                      <a:pt x="33" y="257"/>
                    </a:lnTo>
                    <a:lnTo>
                      <a:pt x="22" y="297"/>
                    </a:lnTo>
                    <a:lnTo>
                      <a:pt x="13" y="336"/>
                    </a:lnTo>
                    <a:lnTo>
                      <a:pt x="8" y="387"/>
                    </a:lnTo>
                    <a:lnTo>
                      <a:pt x="3" y="438"/>
                    </a:lnTo>
                    <a:lnTo>
                      <a:pt x="0" y="493"/>
                    </a:lnTo>
                    <a:lnTo>
                      <a:pt x="3" y="532"/>
                    </a:lnTo>
                    <a:lnTo>
                      <a:pt x="12" y="570"/>
                    </a:lnTo>
                    <a:lnTo>
                      <a:pt x="27" y="594"/>
                    </a:lnTo>
                    <a:lnTo>
                      <a:pt x="50" y="60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43" name="Freeform 67">
                <a:extLst>
                  <a:ext uri="{FF2B5EF4-FFF2-40B4-BE49-F238E27FC236}">
                    <a16:creationId xmlns:a16="http://schemas.microsoft.com/office/drawing/2014/main" id="{C94BE921-1753-3844-89CE-3DF0CDC245A7}"/>
                  </a:ext>
                </a:extLst>
              </p:cNvPr>
              <p:cNvSpPr>
                <a:spLocks/>
              </p:cNvSpPr>
              <p:nvPr/>
            </p:nvSpPr>
            <p:spPr bwMode="auto">
              <a:xfrm>
                <a:off x="4387" y="2973"/>
                <a:ext cx="160" cy="176"/>
              </a:xfrm>
              <a:custGeom>
                <a:avLst/>
                <a:gdLst>
                  <a:gd name="T0" fmla="*/ 0 w 319"/>
                  <a:gd name="T1" fmla="*/ 0 h 529"/>
                  <a:gd name="T2" fmla="*/ 0 w 319"/>
                  <a:gd name="T3" fmla="*/ 0 h 529"/>
                  <a:gd name="T4" fmla="*/ 1 w 319"/>
                  <a:gd name="T5" fmla="*/ 0 h 529"/>
                  <a:gd name="T6" fmla="*/ 1 w 319"/>
                  <a:gd name="T7" fmla="*/ 0 h 529"/>
                  <a:gd name="T8" fmla="*/ 1 w 319"/>
                  <a:gd name="T9" fmla="*/ 0 h 529"/>
                  <a:gd name="T10" fmla="*/ 1 w 319"/>
                  <a:gd name="T11" fmla="*/ 0 h 529"/>
                  <a:gd name="T12" fmla="*/ 1 w 319"/>
                  <a:gd name="T13" fmla="*/ 0 h 529"/>
                  <a:gd name="T14" fmla="*/ 1 w 319"/>
                  <a:gd name="T15" fmla="*/ 0 h 529"/>
                  <a:gd name="T16" fmla="*/ 1 w 319"/>
                  <a:gd name="T17" fmla="*/ 0 h 529"/>
                  <a:gd name="T18" fmla="*/ 1 w 319"/>
                  <a:gd name="T19" fmla="*/ 0 h 529"/>
                  <a:gd name="T20" fmla="*/ 1 w 319"/>
                  <a:gd name="T21" fmla="*/ 0 h 529"/>
                  <a:gd name="T22" fmla="*/ 1 w 319"/>
                  <a:gd name="T23" fmla="*/ 0 h 529"/>
                  <a:gd name="T24" fmla="*/ 1 w 319"/>
                  <a:gd name="T25" fmla="*/ 0 h 529"/>
                  <a:gd name="T26" fmla="*/ 1 w 319"/>
                  <a:gd name="T27" fmla="*/ 0 h 529"/>
                  <a:gd name="T28" fmla="*/ 1 w 319"/>
                  <a:gd name="T29" fmla="*/ 0 h 529"/>
                  <a:gd name="T30" fmla="*/ 1 w 319"/>
                  <a:gd name="T31" fmla="*/ 0 h 529"/>
                  <a:gd name="T32" fmla="*/ 1 w 319"/>
                  <a:gd name="T33" fmla="*/ 0 h 529"/>
                  <a:gd name="T34" fmla="*/ 1 w 319"/>
                  <a:gd name="T35" fmla="*/ 0 h 529"/>
                  <a:gd name="T36" fmla="*/ 1 w 319"/>
                  <a:gd name="T37" fmla="*/ 0 h 5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9"/>
                  <a:gd name="T58" fmla="*/ 0 h 529"/>
                  <a:gd name="T59" fmla="*/ 319 w 319"/>
                  <a:gd name="T60" fmla="*/ 529 h 5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9" h="529">
                    <a:moveTo>
                      <a:pt x="0" y="529"/>
                    </a:moveTo>
                    <a:lnTo>
                      <a:pt x="0" y="529"/>
                    </a:lnTo>
                    <a:lnTo>
                      <a:pt x="43" y="500"/>
                    </a:lnTo>
                    <a:lnTo>
                      <a:pt x="86" y="477"/>
                    </a:lnTo>
                    <a:lnTo>
                      <a:pt x="132" y="458"/>
                    </a:lnTo>
                    <a:lnTo>
                      <a:pt x="178" y="435"/>
                    </a:lnTo>
                    <a:lnTo>
                      <a:pt x="222" y="411"/>
                    </a:lnTo>
                    <a:lnTo>
                      <a:pt x="260" y="384"/>
                    </a:lnTo>
                    <a:lnTo>
                      <a:pt x="288" y="349"/>
                    </a:lnTo>
                    <a:lnTo>
                      <a:pt x="312" y="298"/>
                    </a:lnTo>
                    <a:lnTo>
                      <a:pt x="319" y="262"/>
                    </a:lnTo>
                    <a:lnTo>
                      <a:pt x="316" y="226"/>
                    </a:lnTo>
                    <a:lnTo>
                      <a:pt x="303" y="185"/>
                    </a:lnTo>
                    <a:lnTo>
                      <a:pt x="288" y="146"/>
                    </a:lnTo>
                    <a:lnTo>
                      <a:pt x="271" y="110"/>
                    </a:lnTo>
                    <a:lnTo>
                      <a:pt x="254" y="74"/>
                    </a:lnTo>
                    <a:lnTo>
                      <a:pt x="239" y="36"/>
                    </a:lnTo>
                    <a:lnTo>
                      <a:pt x="22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44" name="Freeform 68">
                <a:extLst>
                  <a:ext uri="{FF2B5EF4-FFF2-40B4-BE49-F238E27FC236}">
                    <a16:creationId xmlns:a16="http://schemas.microsoft.com/office/drawing/2014/main" id="{CB47C158-FA1D-114F-BC88-952DC31DB32B}"/>
                  </a:ext>
                </a:extLst>
              </p:cNvPr>
              <p:cNvSpPr>
                <a:spLocks/>
              </p:cNvSpPr>
              <p:nvPr/>
            </p:nvSpPr>
            <p:spPr bwMode="auto">
              <a:xfrm>
                <a:off x="4303" y="3048"/>
                <a:ext cx="175" cy="125"/>
              </a:xfrm>
              <a:custGeom>
                <a:avLst/>
                <a:gdLst>
                  <a:gd name="T0" fmla="*/ 0 w 352"/>
                  <a:gd name="T1" fmla="*/ 0 h 375"/>
                  <a:gd name="T2" fmla="*/ 0 w 352"/>
                  <a:gd name="T3" fmla="*/ 0 h 375"/>
                  <a:gd name="T4" fmla="*/ 0 w 352"/>
                  <a:gd name="T5" fmla="*/ 0 h 375"/>
                  <a:gd name="T6" fmla="*/ 0 w 352"/>
                  <a:gd name="T7" fmla="*/ 0 h 375"/>
                  <a:gd name="T8" fmla="*/ 0 w 352"/>
                  <a:gd name="T9" fmla="*/ 0 h 375"/>
                  <a:gd name="T10" fmla="*/ 0 w 352"/>
                  <a:gd name="T11" fmla="*/ 0 h 375"/>
                  <a:gd name="T12" fmla="*/ 0 w 352"/>
                  <a:gd name="T13" fmla="*/ 0 h 375"/>
                  <a:gd name="T14" fmla="*/ 0 w 352"/>
                  <a:gd name="T15" fmla="*/ 0 h 375"/>
                  <a:gd name="T16" fmla="*/ 0 w 352"/>
                  <a:gd name="T17" fmla="*/ 0 h 375"/>
                  <a:gd name="T18" fmla="*/ 0 w 352"/>
                  <a:gd name="T19" fmla="*/ 0 h 375"/>
                  <a:gd name="T20" fmla="*/ 0 w 352"/>
                  <a:gd name="T21" fmla="*/ 0 h 375"/>
                  <a:gd name="T22" fmla="*/ 0 w 352"/>
                  <a:gd name="T23" fmla="*/ 0 h 375"/>
                  <a:gd name="T24" fmla="*/ 0 w 352"/>
                  <a:gd name="T25" fmla="*/ 0 h 375"/>
                  <a:gd name="T26" fmla="*/ 0 w 352"/>
                  <a:gd name="T27" fmla="*/ 0 h 375"/>
                  <a:gd name="T28" fmla="*/ 0 w 352"/>
                  <a:gd name="T29" fmla="*/ 0 h 375"/>
                  <a:gd name="T30" fmla="*/ 0 w 352"/>
                  <a:gd name="T31" fmla="*/ 0 h 375"/>
                  <a:gd name="T32" fmla="*/ 0 w 352"/>
                  <a:gd name="T33" fmla="*/ 0 h 375"/>
                  <a:gd name="T34" fmla="*/ 0 w 352"/>
                  <a:gd name="T35" fmla="*/ 0 h 375"/>
                  <a:gd name="T36" fmla="*/ 0 w 352"/>
                  <a:gd name="T37" fmla="*/ 0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2"/>
                  <a:gd name="T58" fmla="*/ 0 h 375"/>
                  <a:gd name="T59" fmla="*/ 352 w 352"/>
                  <a:gd name="T60" fmla="*/ 375 h 3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2" h="375">
                    <a:moveTo>
                      <a:pt x="0" y="375"/>
                    </a:moveTo>
                    <a:lnTo>
                      <a:pt x="0" y="375"/>
                    </a:lnTo>
                    <a:lnTo>
                      <a:pt x="11" y="348"/>
                    </a:lnTo>
                    <a:lnTo>
                      <a:pt x="14" y="314"/>
                    </a:lnTo>
                    <a:lnTo>
                      <a:pt x="26" y="287"/>
                    </a:lnTo>
                    <a:lnTo>
                      <a:pt x="33" y="252"/>
                    </a:lnTo>
                    <a:lnTo>
                      <a:pt x="43" y="223"/>
                    </a:lnTo>
                    <a:lnTo>
                      <a:pt x="55" y="197"/>
                    </a:lnTo>
                    <a:lnTo>
                      <a:pt x="65" y="169"/>
                    </a:lnTo>
                    <a:lnTo>
                      <a:pt x="82" y="145"/>
                    </a:lnTo>
                    <a:lnTo>
                      <a:pt x="112" y="122"/>
                    </a:lnTo>
                    <a:lnTo>
                      <a:pt x="150" y="100"/>
                    </a:lnTo>
                    <a:lnTo>
                      <a:pt x="189" y="91"/>
                    </a:lnTo>
                    <a:lnTo>
                      <a:pt x="232" y="84"/>
                    </a:lnTo>
                    <a:lnTo>
                      <a:pt x="273" y="78"/>
                    </a:lnTo>
                    <a:lnTo>
                      <a:pt x="305" y="59"/>
                    </a:lnTo>
                    <a:lnTo>
                      <a:pt x="333" y="36"/>
                    </a:lnTo>
                    <a:lnTo>
                      <a:pt x="35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45" name="Freeform 69">
                <a:extLst>
                  <a:ext uri="{FF2B5EF4-FFF2-40B4-BE49-F238E27FC236}">
                    <a16:creationId xmlns:a16="http://schemas.microsoft.com/office/drawing/2014/main" id="{828E25FE-6390-6C47-A258-CAB3A0BBD935}"/>
                  </a:ext>
                </a:extLst>
              </p:cNvPr>
              <p:cNvSpPr>
                <a:spLocks/>
              </p:cNvSpPr>
              <p:nvPr/>
            </p:nvSpPr>
            <p:spPr bwMode="auto">
              <a:xfrm>
                <a:off x="4288" y="3084"/>
                <a:ext cx="177" cy="77"/>
              </a:xfrm>
              <a:custGeom>
                <a:avLst/>
                <a:gdLst>
                  <a:gd name="T0" fmla="*/ 1 w 354"/>
                  <a:gd name="T1" fmla="*/ 0 h 231"/>
                  <a:gd name="T2" fmla="*/ 1 w 354"/>
                  <a:gd name="T3" fmla="*/ 0 h 231"/>
                  <a:gd name="T4" fmla="*/ 1 w 354"/>
                  <a:gd name="T5" fmla="*/ 0 h 231"/>
                  <a:gd name="T6" fmla="*/ 1 w 354"/>
                  <a:gd name="T7" fmla="*/ 0 h 231"/>
                  <a:gd name="T8" fmla="*/ 1 w 354"/>
                  <a:gd name="T9" fmla="*/ 0 h 231"/>
                  <a:gd name="T10" fmla="*/ 1 w 354"/>
                  <a:gd name="T11" fmla="*/ 0 h 231"/>
                  <a:gd name="T12" fmla="*/ 1 w 354"/>
                  <a:gd name="T13" fmla="*/ 0 h 231"/>
                  <a:gd name="T14" fmla="*/ 1 w 354"/>
                  <a:gd name="T15" fmla="*/ 0 h 231"/>
                  <a:gd name="T16" fmla="*/ 1 w 354"/>
                  <a:gd name="T17" fmla="*/ 0 h 231"/>
                  <a:gd name="T18" fmla="*/ 1 w 354"/>
                  <a:gd name="T19" fmla="*/ 0 h 231"/>
                  <a:gd name="T20" fmla="*/ 1 w 354"/>
                  <a:gd name="T21" fmla="*/ 0 h 231"/>
                  <a:gd name="T22" fmla="*/ 1 w 354"/>
                  <a:gd name="T23" fmla="*/ 0 h 231"/>
                  <a:gd name="T24" fmla="*/ 1 w 354"/>
                  <a:gd name="T25" fmla="*/ 0 h 231"/>
                  <a:gd name="T26" fmla="*/ 1 w 354"/>
                  <a:gd name="T27" fmla="*/ 0 h 231"/>
                  <a:gd name="T28" fmla="*/ 1 w 354"/>
                  <a:gd name="T29" fmla="*/ 0 h 231"/>
                  <a:gd name="T30" fmla="*/ 1 w 354"/>
                  <a:gd name="T31" fmla="*/ 0 h 231"/>
                  <a:gd name="T32" fmla="*/ 1 w 354"/>
                  <a:gd name="T33" fmla="*/ 0 h 231"/>
                  <a:gd name="T34" fmla="*/ 1 w 354"/>
                  <a:gd name="T35" fmla="*/ 0 h 231"/>
                  <a:gd name="T36" fmla="*/ 0 w 354"/>
                  <a:gd name="T37" fmla="*/ 0 h 2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4"/>
                  <a:gd name="T58" fmla="*/ 0 h 231"/>
                  <a:gd name="T59" fmla="*/ 354 w 354"/>
                  <a:gd name="T60" fmla="*/ 231 h 2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4" h="231">
                    <a:moveTo>
                      <a:pt x="354" y="0"/>
                    </a:moveTo>
                    <a:lnTo>
                      <a:pt x="354" y="0"/>
                    </a:lnTo>
                    <a:lnTo>
                      <a:pt x="328" y="31"/>
                    </a:lnTo>
                    <a:lnTo>
                      <a:pt x="303" y="70"/>
                    </a:lnTo>
                    <a:lnTo>
                      <a:pt x="279" y="106"/>
                    </a:lnTo>
                    <a:lnTo>
                      <a:pt x="256" y="144"/>
                    </a:lnTo>
                    <a:lnTo>
                      <a:pt x="230" y="180"/>
                    </a:lnTo>
                    <a:lnTo>
                      <a:pt x="201" y="206"/>
                    </a:lnTo>
                    <a:lnTo>
                      <a:pt x="170" y="229"/>
                    </a:lnTo>
                    <a:lnTo>
                      <a:pt x="138" y="231"/>
                    </a:lnTo>
                    <a:lnTo>
                      <a:pt x="116" y="223"/>
                    </a:lnTo>
                    <a:lnTo>
                      <a:pt x="94" y="206"/>
                    </a:lnTo>
                    <a:lnTo>
                      <a:pt x="77" y="183"/>
                    </a:lnTo>
                    <a:lnTo>
                      <a:pt x="62" y="152"/>
                    </a:lnTo>
                    <a:lnTo>
                      <a:pt x="43" y="128"/>
                    </a:lnTo>
                    <a:lnTo>
                      <a:pt x="35" y="90"/>
                    </a:lnTo>
                    <a:lnTo>
                      <a:pt x="16" y="65"/>
                    </a:lnTo>
                    <a:lnTo>
                      <a:pt x="0" y="3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46" name="Freeform 70">
                <a:extLst>
                  <a:ext uri="{FF2B5EF4-FFF2-40B4-BE49-F238E27FC236}">
                    <a16:creationId xmlns:a16="http://schemas.microsoft.com/office/drawing/2014/main" id="{44B62867-A5D5-5B49-96EE-F31F627B7629}"/>
                  </a:ext>
                </a:extLst>
              </p:cNvPr>
              <p:cNvSpPr>
                <a:spLocks/>
              </p:cNvSpPr>
              <p:nvPr/>
            </p:nvSpPr>
            <p:spPr bwMode="auto">
              <a:xfrm>
                <a:off x="4244" y="2921"/>
                <a:ext cx="227" cy="163"/>
              </a:xfrm>
              <a:custGeom>
                <a:avLst/>
                <a:gdLst>
                  <a:gd name="T0" fmla="*/ 0 w 453"/>
                  <a:gd name="T1" fmla="*/ 0 h 489"/>
                  <a:gd name="T2" fmla="*/ 0 w 453"/>
                  <a:gd name="T3" fmla="*/ 0 h 489"/>
                  <a:gd name="T4" fmla="*/ 1 w 453"/>
                  <a:gd name="T5" fmla="*/ 0 h 489"/>
                  <a:gd name="T6" fmla="*/ 1 w 453"/>
                  <a:gd name="T7" fmla="*/ 0 h 489"/>
                  <a:gd name="T8" fmla="*/ 1 w 453"/>
                  <a:gd name="T9" fmla="*/ 0 h 489"/>
                  <a:gd name="T10" fmla="*/ 1 w 453"/>
                  <a:gd name="T11" fmla="*/ 0 h 489"/>
                  <a:gd name="T12" fmla="*/ 1 w 453"/>
                  <a:gd name="T13" fmla="*/ 0 h 489"/>
                  <a:gd name="T14" fmla="*/ 1 w 453"/>
                  <a:gd name="T15" fmla="*/ 0 h 489"/>
                  <a:gd name="T16" fmla="*/ 1 w 453"/>
                  <a:gd name="T17" fmla="*/ 0 h 489"/>
                  <a:gd name="T18" fmla="*/ 1 w 453"/>
                  <a:gd name="T19" fmla="*/ 0 h 489"/>
                  <a:gd name="T20" fmla="*/ 1 w 453"/>
                  <a:gd name="T21" fmla="*/ 0 h 489"/>
                  <a:gd name="T22" fmla="*/ 1 w 453"/>
                  <a:gd name="T23" fmla="*/ 0 h 489"/>
                  <a:gd name="T24" fmla="*/ 1 w 453"/>
                  <a:gd name="T25" fmla="*/ 0 h 489"/>
                  <a:gd name="T26" fmla="*/ 1 w 453"/>
                  <a:gd name="T27" fmla="*/ 0 h 489"/>
                  <a:gd name="T28" fmla="*/ 1 w 453"/>
                  <a:gd name="T29" fmla="*/ 0 h 489"/>
                  <a:gd name="T30" fmla="*/ 1 w 453"/>
                  <a:gd name="T31" fmla="*/ 0 h 489"/>
                  <a:gd name="T32" fmla="*/ 1 w 453"/>
                  <a:gd name="T33" fmla="*/ 0 h 489"/>
                  <a:gd name="T34" fmla="*/ 1 w 453"/>
                  <a:gd name="T35" fmla="*/ 0 h 489"/>
                  <a:gd name="T36" fmla="*/ 1 w 453"/>
                  <a:gd name="T37" fmla="*/ 0 h 489"/>
                  <a:gd name="T38" fmla="*/ 1 w 453"/>
                  <a:gd name="T39" fmla="*/ 0 h 489"/>
                  <a:gd name="T40" fmla="*/ 1 w 453"/>
                  <a:gd name="T41" fmla="*/ 0 h 489"/>
                  <a:gd name="T42" fmla="*/ 1 w 453"/>
                  <a:gd name="T43" fmla="*/ 0 h 489"/>
                  <a:gd name="T44" fmla="*/ 1 w 453"/>
                  <a:gd name="T45" fmla="*/ 0 h 489"/>
                  <a:gd name="T46" fmla="*/ 1 w 453"/>
                  <a:gd name="T47" fmla="*/ 0 h 4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3"/>
                  <a:gd name="T73" fmla="*/ 0 h 489"/>
                  <a:gd name="T74" fmla="*/ 453 w 453"/>
                  <a:gd name="T75" fmla="*/ 489 h 4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3" h="489">
                    <a:moveTo>
                      <a:pt x="0" y="489"/>
                    </a:moveTo>
                    <a:lnTo>
                      <a:pt x="0" y="489"/>
                    </a:lnTo>
                    <a:lnTo>
                      <a:pt x="11" y="422"/>
                    </a:lnTo>
                    <a:lnTo>
                      <a:pt x="20" y="347"/>
                    </a:lnTo>
                    <a:lnTo>
                      <a:pt x="32" y="282"/>
                    </a:lnTo>
                    <a:lnTo>
                      <a:pt x="61" y="230"/>
                    </a:lnTo>
                    <a:lnTo>
                      <a:pt x="87" y="208"/>
                    </a:lnTo>
                    <a:lnTo>
                      <a:pt x="124" y="196"/>
                    </a:lnTo>
                    <a:lnTo>
                      <a:pt x="158" y="196"/>
                    </a:lnTo>
                    <a:lnTo>
                      <a:pt x="196" y="203"/>
                    </a:lnTo>
                    <a:lnTo>
                      <a:pt x="232" y="208"/>
                    </a:lnTo>
                    <a:lnTo>
                      <a:pt x="273" y="211"/>
                    </a:lnTo>
                    <a:lnTo>
                      <a:pt x="308" y="208"/>
                    </a:lnTo>
                    <a:lnTo>
                      <a:pt x="343" y="192"/>
                    </a:lnTo>
                    <a:lnTo>
                      <a:pt x="360" y="172"/>
                    </a:lnTo>
                    <a:lnTo>
                      <a:pt x="378" y="156"/>
                    </a:lnTo>
                    <a:lnTo>
                      <a:pt x="390" y="132"/>
                    </a:lnTo>
                    <a:lnTo>
                      <a:pt x="404" y="106"/>
                    </a:lnTo>
                    <a:lnTo>
                      <a:pt x="415" y="77"/>
                    </a:lnTo>
                    <a:lnTo>
                      <a:pt x="429" y="54"/>
                    </a:lnTo>
                    <a:lnTo>
                      <a:pt x="441" y="27"/>
                    </a:lnTo>
                    <a:lnTo>
                      <a:pt x="45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47" name="Freeform 71">
                <a:extLst>
                  <a:ext uri="{FF2B5EF4-FFF2-40B4-BE49-F238E27FC236}">
                    <a16:creationId xmlns:a16="http://schemas.microsoft.com/office/drawing/2014/main" id="{101D9294-75A4-714F-959C-7565C26B1010}"/>
                  </a:ext>
                </a:extLst>
              </p:cNvPr>
              <p:cNvSpPr>
                <a:spLocks/>
              </p:cNvSpPr>
              <p:nvPr/>
            </p:nvSpPr>
            <p:spPr bwMode="auto">
              <a:xfrm>
                <a:off x="4315" y="2934"/>
                <a:ext cx="242" cy="39"/>
              </a:xfrm>
              <a:custGeom>
                <a:avLst/>
                <a:gdLst>
                  <a:gd name="T0" fmla="*/ 1 w 483"/>
                  <a:gd name="T1" fmla="*/ 0 h 116"/>
                  <a:gd name="T2" fmla="*/ 1 w 483"/>
                  <a:gd name="T3" fmla="*/ 0 h 116"/>
                  <a:gd name="T4" fmla="*/ 1 w 483"/>
                  <a:gd name="T5" fmla="*/ 0 h 116"/>
                  <a:gd name="T6" fmla="*/ 1 w 483"/>
                  <a:gd name="T7" fmla="*/ 0 h 116"/>
                  <a:gd name="T8" fmla="*/ 1 w 483"/>
                  <a:gd name="T9" fmla="*/ 0 h 116"/>
                  <a:gd name="T10" fmla="*/ 1 w 483"/>
                  <a:gd name="T11" fmla="*/ 0 h 116"/>
                  <a:gd name="T12" fmla="*/ 1 w 483"/>
                  <a:gd name="T13" fmla="*/ 0 h 116"/>
                  <a:gd name="T14" fmla="*/ 1 w 483"/>
                  <a:gd name="T15" fmla="*/ 0 h 116"/>
                  <a:gd name="T16" fmla="*/ 1 w 483"/>
                  <a:gd name="T17" fmla="*/ 0 h 116"/>
                  <a:gd name="T18" fmla="*/ 1 w 483"/>
                  <a:gd name="T19" fmla="*/ 0 h 116"/>
                  <a:gd name="T20" fmla="*/ 1 w 483"/>
                  <a:gd name="T21" fmla="*/ 0 h 116"/>
                  <a:gd name="T22" fmla="*/ 1 w 483"/>
                  <a:gd name="T23" fmla="*/ 0 h 116"/>
                  <a:gd name="T24" fmla="*/ 1 w 483"/>
                  <a:gd name="T25" fmla="*/ 0 h 116"/>
                  <a:gd name="T26" fmla="*/ 1 w 483"/>
                  <a:gd name="T27" fmla="*/ 0 h 116"/>
                  <a:gd name="T28" fmla="*/ 1 w 483"/>
                  <a:gd name="T29" fmla="*/ 0 h 116"/>
                  <a:gd name="T30" fmla="*/ 1 w 483"/>
                  <a:gd name="T31" fmla="*/ 0 h 116"/>
                  <a:gd name="T32" fmla="*/ 1 w 483"/>
                  <a:gd name="T33" fmla="*/ 0 h 116"/>
                  <a:gd name="T34" fmla="*/ 1 w 483"/>
                  <a:gd name="T35" fmla="*/ 0 h 116"/>
                  <a:gd name="T36" fmla="*/ 0 w 483"/>
                  <a:gd name="T37" fmla="*/ 0 h 1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3"/>
                  <a:gd name="T58" fmla="*/ 0 h 116"/>
                  <a:gd name="T59" fmla="*/ 483 w 483"/>
                  <a:gd name="T60" fmla="*/ 116 h 1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3" h="116">
                    <a:moveTo>
                      <a:pt x="483" y="0"/>
                    </a:moveTo>
                    <a:lnTo>
                      <a:pt x="483" y="0"/>
                    </a:lnTo>
                    <a:lnTo>
                      <a:pt x="452" y="16"/>
                    </a:lnTo>
                    <a:lnTo>
                      <a:pt x="420" y="32"/>
                    </a:lnTo>
                    <a:lnTo>
                      <a:pt x="385" y="55"/>
                    </a:lnTo>
                    <a:lnTo>
                      <a:pt x="359" y="69"/>
                    </a:lnTo>
                    <a:lnTo>
                      <a:pt x="325" y="88"/>
                    </a:lnTo>
                    <a:lnTo>
                      <a:pt x="293" y="100"/>
                    </a:lnTo>
                    <a:lnTo>
                      <a:pt x="262" y="111"/>
                    </a:lnTo>
                    <a:lnTo>
                      <a:pt x="227" y="116"/>
                    </a:lnTo>
                    <a:lnTo>
                      <a:pt x="201" y="116"/>
                    </a:lnTo>
                    <a:lnTo>
                      <a:pt x="169" y="105"/>
                    </a:lnTo>
                    <a:lnTo>
                      <a:pt x="141" y="94"/>
                    </a:lnTo>
                    <a:lnTo>
                      <a:pt x="112" y="88"/>
                    </a:lnTo>
                    <a:lnTo>
                      <a:pt x="83" y="71"/>
                    </a:lnTo>
                    <a:lnTo>
                      <a:pt x="56" y="62"/>
                    </a:lnTo>
                    <a:lnTo>
                      <a:pt x="29" y="50"/>
                    </a:lnTo>
                    <a:lnTo>
                      <a:pt x="0" y="3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48" name="Freeform 72">
                <a:extLst>
                  <a:ext uri="{FF2B5EF4-FFF2-40B4-BE49-F238E27FC236}">
                    <a16:creationId xmlns:a16="http://schemas.microsoft.com/office/drawing/2014/main" id="{ADD6DE7D-6F8C-3A4A-A3A9-C87B6E137200}"/>
                  </a:ext>
                </a:extLst>
              </p:cNvPr>
              <p:cNvSpPr>
                <a:spLocks/>
              </p:cNvSpPr>
              <p:nvPr/>
            </p:nvSpPr>
            <p:spPr bwMode="auto">
              <a:xfrm>
                <a:off x="4330" y="2771"/>
                <a:ext cx="160" cy="138"/>
              </a:xfrm>
              <a:custGeom>
                <a:avLst/>
                <a:gdLst>
                  <a:gd name="T0" fmla="*/ 0 w 319"/>
                  <a:gd name="T1" fmla="*/ 0 h 416"/>
                  <a:gd name="T2" fmla="*/ 0 w 319"/>
                  <a:gd name="T3" fmla="*/ 0 h 416"/>
                  <a:gd name="T4" fmla="*/ 1 w 319"/>
                  <a:gd name="T5" fmla="*/ 0 h 416"/>
                  <a:gd name="T6" fmla="*/ 1 w 319"/>
                  <a:gd name="T7" fmla="*/ 0 h 416"/>
                  <a:gd name="T8" fmla="*/ 1 w 319"/>
                  <a:gd name="T9" fmla="*/ 0 h 416"/>
                  <a:gd name="T10" fmla="*/ 1 w 319"/>
                  <a:gd name="T11" fmla="*/ 0 h 416"/>
                  <a:gd name="T12" fmla="*/ 1 w 319"/>
                  <a:gd name="T13" fmla="*/ 0 h 416"/>
                  <a:gd name="T14" fmla="*/ 1 w 319"/>
                  <a:gd name="T15" fmla="*/ 0 h 416"/>
                  <a:gd name="T16" fmla="*/ 1 w 319"/>
                  <a:gd name="T17" fmla="*/ 0 h 416"/>
                  <a:gd name="T18" fmla="*/ 1 w 319"/>
                  <a:gd name="T19" fmla="*/ 0 h 416"/>
                  <a:gd name="T20" fmla="*/ 1 w 319"/>
                  <a:gd name="T21" fmla="*/ 0 h 416"/>
                  <a:gd name="T22" fmla="*/ 1 w 319"/>
                  <a:gd name="T23" fmla="*/ 0 h 416"/>
                  <a:gd name="T24" fmla="*/ 1 w 319"/>
                  <a:gd name="T25" fmla="*/ 0 h 416"/>
                  <a:gd name="T26" fmla="*/ 1 w 319"/>
                  <a:gd name="T27" fmla="*/ 0 h 416"/>
                  <a:gd name="T28" fmla="*/ 1 w 319"/>
                  <a:gd name="T29" fmla="*/ 0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9"/>
                  <a:gd name="T46" fmla="*/ 0 h 416"/>
                  <a:gd name="T47" fmla="*/ 319 w 319"/>
                  <a:gd name="T48" fmla="*/ 416 h 4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9" h="416">
                    <a:moveTo>
                      <a:pt x="0" y="381"/>
                    </a:moveTo>
                    <a:lnTo>
                      <a:pt x="0" y="381"/>
                    </a:lnTo>
                    <a:lnTo>
                      <a:pt x="34" y="384"/>
                    </a:lnTo>
                    <a:lnTo>
                      <a:pt x="71" y="392"/>
                    </a:lnTo>
                    <a:lnTo>
                      <a:pt x="112" y="404"/>
                    </a:lnTo>
                    <a:lnTo>
                      <a:pt x="151" y="410"/>
                    </a:lnTo>
                    <a:lnTo>
                      <a:pt x="189" y="416"/>
                    </a:lnTo>
                    <a:lnTo>
                      <a:pt x="219" y="416"/>
                    </a:lnTo>
                    <a:lnTo>
                      <a:pt x="255" y="404"/>
                    </a:lnTo>
                    <a:lnTo>
                      <a:pt x="282" y="381"/>
                    </a:lnTo>
                    <a:lnTo>
                      <a:pt x="314" y="303"/>
                    </a:lnTo>
                    <a:lnTo>
                      <a:pt x="319" y="204"/>
                    </a:lnTo>
                    <a:lnTo>
                      <a:pt x="314" y="100"/>
                    </a:lnTo>
                    <a:lnTo>
                      <a:pt x="3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49" name="Freeform 73">
                <a:extLst>
                  <a:ext uri="{FF2B5EF4-FFF2-40B4-BE49-F238E27FC236}">
                    <a16:creationId xmlns:a16="http://schemas.microsoft.com/office/drawing/2014/main" id="{2715AB52-51CE-8F42-B242-97700CFA35C5}"/>
                  </a:ext>
                </a:extLst>
              </p:cNvPr>
              <p:cNvSpPr>
                <a:spLocks/>
              </p:cNvSpPr>
              <p:nvPr/>
            </p:nvSpPr>
            <p:spPr bwMode="auto">
              <a:xfrm>
                <a:off x="4371" y="2884"/>
                <a:ext cx="215" cy="25"/>
              </a:xfrm>
              <a:custGeom>
                <a:avLst/>
                <a:gdLst>
                  <a:gd name="T0" fmla="*/ 0 w 428"/>
                  <a:gd name="T1" fmla="*/ 0 h 76"/>
                  <a:gd name="T2" fmla="*/ 0 w 428"/>
                  <a:gd name="T3" fmla="*/ 0 h 76"/>
                  <a:gd name="T4" fmla="*/ 1 w 428"/>
                  <a:gd name="T5" fmla="*/ 0 h 76"/>
                  <a:gd name="T6" fmla="*/ 1 w 428"/>
                  <a:gd name="T7" fmla="*/ 0 h 76"/>
                  <a:gd name="T8" fmla="*/ 1 w 428"/>
                  <a:gd name="T9" fmla="*/ 0 h 76"/>
                  <a:gd name="T10" fmla="*/ 1 w 428"/>
                  <a:gd name="T11" fmla="*/ 0 h 76"/>
                  <a:gd name="T12" fmla="*/ 1 w 428"/>
                  <a:gd name="T13" fmla="*/ 0 h 76"/>
                  <a:gd name="T14" fmla="*/ 1 w 428"/>
                  <a:gd name="T15" fmla="*/ 0 h 76"/>
                  <a:gd name="T16" fmla="*/ 1 w 428"/>
                  <a:gd name="T17" fmla="*/ 0 h 76"/>
                  <a:gd name="T18" fmla="*/ 1 w 428"/>
                  <a:gd name="T19" fmla="*/ 0 h 76"/>
                  <a:gd name="T20" fmla="*/ 1 w 428"/>
                  <a:gd name="T21" fmla="*/ 0 h 76"/>
                  <a:gd name="T22" fmla="*/ 1 w 428"/>
                  <a:gd name="T23" fmla="*/ 0 h 76"/>
                  <a:gd name="T24" fmla="*/ 1 w 428"/>
                  <a:gd name="T25" fmla="*/ 0 h 76"/>
                  <a:gd name="T26" fmla="*/ 1 w 428"/>
                  <a:gd name="T27" fmla="*/ 0 h 76"/>
                  <a:gd name="T28" fmla="*/ 1 w 428"/>
                  <a:gd name="T29" fmla="*/ 0 h 76"/>
                  <a:gd name="T30" fmla="*/ 1 w 428"/>
                  <a:gd name="T31" fmla="*/ 0 h 76"/>
                  <a:gd name="T32" fmla="*/ 1 w 428"/>
                  <a:gd name="T33" fmla="*/ 0 h 76"/>
                  <a:gd name="T34" fmla="*/ 1 w 428"/>
                  <a:gd name="T35" fmla="*/ 0 h 76"/>
                  <a:gd name="T36" fmla="*/ 1 w 428"/>
                  <a:gd name="T37" fmla="*/ 0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8"/>
                  <a:gd name="T58" fmla="*/ 0 h 76"/>
                  <a:gd name="T59" fmla="*/ 428 w 428"/>
                  <a:gd name="T60" fmla="*/ 76 h 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8" h="76">
                    <a:moveTo>
                      <a:pt x="0" y="0"/>
                    </a:moveTo>
                    <a:lnTo>
                      <a:pt x="0" y="0"/>
                    </a:lnTo>
                    <a:lnTo>
                      <a:pt x="31" y="8"/>
                    </a:lnTo>
                    <a:lnTo>
                      <a:pt x="63" y="25"/>
                    </a:lnTo>
                    <a:lnTo>
                      <a:pt x="94" y="37"/>
                    </a:lnTo>
                    <a:lnTo>
                      <a:pt x="124" y="48"/>
                    </a:lnTo>
                    <a:lnTo>
                      <a:pt x="152" y="63"/>
                    </a:lnTo>
                    <a:lnTo>
                      <a:pt x="181" y="70"/>
                    </a:lnTo>
                    <a:lnTo>
                      <a:pt x="213" y="76"/>
                    </a:lnTo>
                    <a:lnTo>
                      <a:pt x="241" y="76"/>
                    </a:lnTo>
                    <a:lnTo>
                      <a:pt x="265" y="71"/>
                    </a:lnTo>
                    <a:lnTo>
                      <a:pt x="287" y="67"/>
                    </a:lnTo>
                    <a:lnTo>
                      <a:pt x="311" y="58"/>
                    </a:lnTo>
                    <a:lnTo>
                      <a:pt x="334" y="47"/>
                    </a:lnTo>
                    <a:lnTo>
                      <a:pt x="359" y="37"/>
                    </a:lnTo>
                    <a:lnTo>
                      <a:pt x="382" y="25"/>
                    </a:lnTo>
                    <a:lnTo>
                      <a:pt x="405" y="8"/>
                    </a:lnTo>
                    <a:lnTo>
                      <a:pt x="4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50" name="Freeform 74">
                <a:extLst>
                  <a:ext uri="{FF2B5EF4-FFF2-40B4-BE49-F238E27FC236}">
                    <a16:creationId xmlns:a16="http://schemas.microsoft.com/office/drawing/2014/main" id="{F4CEB0BE-38B1-664A-BE95-10D46425CB7A}"/>
                  </a:ext>
                </a:extLst>
              </p:cNvPr>
              <p:cNvSpPr>
                <a:spLocks/>
              </p:cNvSpPr>
              <p:nvPr/>
            </p:nvSpPr>
            <p:spPr bwMode="auto">
              <a:xfrm>
                <a:off x="4295" y="2709"/>
                <a:ext cx="205" cy="75"/>
              </a:xfrm>
              <a:custGeom>
                <a:avLst/>
                <a:gdLst>
                  <a:gd name="T0" fmla="*/ 0 w 409"/>
                  <a:gd name="T1" fmla="*/ 0 h 226"/>
                  <a:gd name="T2" fmla="*/ 0 w 409"/>
                  <a:gd name="T3" fmla="*/ 0 h 226"/>
                  <a:gd name="T4" fmla="*/ 1 w 409"/>
                  <a:gd name="T5" fmla="*/ 0 h 226"/>
                  <a:gd name="T6" fmla="*/ 1 w 409"/>
                  <a:gd name="T7" fmla="*/ 0 h 226"/>
                  <a:gd name="T8" fmla="*/ 1 w 409"/>
                  <a:gd name="T9" fmla="*/ 0 h 226"/>
                  <a:gd name="T10" fmla="*/ 1 w 409"/>
                  <a:gd name="T11" fmla="*/ 0 h 226"/>
                  <a:gd name="T12" fmla="*/ 1 w 409"/>
                  <a:gd name="T13" fmla="*/ 0 h 226"/>
                  <a:gd name="T14" fmla="*/ 1 w 409"/>
                  <a:gd name="T15" fmla="*/ 0 h 226"/>
                  <a:gd name="T16" fmla="*/ 1 w 409"/>
                  <a:gd name="T17" fmla="*/ 0 h 226"/>
                  <a:gd name="T18" fmla="*/ 1 w 409"/>
                  <a:gd name="T19" fmla="*/ 0 h 226"/>
                  <a:gd name="T20" fmla="*/ 1 w 409"/>
                  <a:gd name="T21" fmla="*/ 0 h 226"/>
                  <a:gd name="T22" fmla="*/ 1 w 409"/>
                  <a:gd name="T23" fmla="*/ 0 h 226"/>
                  <a:gd name="T24" fmla="*/ 1 w 409"/>
                  <a:gd name="T25" fmla="*/ 0 h 226"/>
                  <a:gd name="T26" fmla="*/ 1 w 409"/>
                  <a:gd name="T27" fmla="*/ 0 h 226"/>
                  <a:gd name="T28" fmla="*/ 1 w 409"/>
                  <a:gd name="T29" fmla="*/ 0 h 226"/>
                  <a:gd name="T30" fmla="*/ 1 w 409"/>
                  <a:gd name="T31" fmla="*/ 0 h 226"/>
                  <a:gd name="T32" fmla="*/ 1 w 409"/>
                  <a:gd name="T33" fmla="*/ 0 h 226"/>
                  <a:gd name="T34" fmla="*/ 1 w 409"/>
                  <a:gd name="T35" fmla="*/ 0 h 226"/>
                  <a:gd name="T36" fmla="*/ 1 w 409"/>
                  <a:gd name="T37" fmla="*/ 0 h 226"/>
                  <a:gd name="T38" fmla="*/ 1 w 409"/>
                  <a:gd name="T39" fmla="*/ 0 h 226"/>
                  <a:gd name="T40" fmla="*/ 1 w 409"/>
                  <a:gd name="T41" fmla="*/ 0 h 226"/>
                  <a:gd name="T42" fmla="*/ 1 w 409"/>
                  <a:gd name="T43" fmla="*/ 0 h 226"/>
                  <a:gd name="T44" fmla="*/ 1 w 409"/>
                  <a:gd name="T45" fmla="*/ 0 h 226"/>
                  <a:gd name="T46" fmla="*/ 1 w 409"/>
                  <a:gd name="T47" fmla="*/ 0 h 226"/>
                  <a:gd name="T48" fmla="*/ 1 w 409"/>
                  <a:gd name="T49" fmla="*/ 0 h 226"/>
                  <a:gd name="T50" fmla="*/ 1 w 409"/>
                  <a:gd name="T51" fmla="*/ 0 h 226"/>
                  <a:gd name="T52" fmla="*/ 1 w 409"/>
                  <a:gd name="T53" fmla="*/ 0 h 226"/>
                  <a:gd name="T54" fmla="*/ 1 w 409"/>
                  <a:gd name="T55" fmla="*/ 0 h 2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9"/>
                  <a:gd name="T85" fmla="*/ 0 h 226"/>
                  <a:gd name="T86" fmla="*/ 409 w 409"/>
                  <a:gd name="T87" fmla="*/ 226 h 2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9" h="226">
                    <a:moveTo>
                      <a:pt x="0" y="0"/>
                    </a:moveTo>
                    <a:lnTo>
                      <a:pt x="0" y="0"/>
                    </a:lnTo>
                    <a:lnTo>
                      <a:pt x="9" y="30"/>
                    </a:lnTo>
                    <a:lnTo>
                      <a:pt x="21" y="62"/>
                    </a:lnTo>
                    <a:lnTo>
                      <a:pt x="26" y="100"/>
                    </a:lnTo>
                    <a:lnTo>
                      <a:pt x="35" y="132"/>
                    </a:lnTo>
                    <a:lnTo>
                      <a:pt x="46" y="168"/>
                    </a:lnTo>
                    <a:lnTo>
                      <a:pt x="58" y="199"/>
                    </a:lnTo>
                    <a:lnTo>
                      <a:pt x="77" y="217"/>
                    </a:lnTo>
                    <a:lnTo>
                      <a:pt x="97" y="226"/>
                    </a:lnTo>
                    <a:lnTo>
                      <a:pt x="116" y="225"/>
                    </a:lnTo>
                    <a:lnTo>
                      <a:pt x="135" y="213"/>
                    </a:lnTo>
                    <a:lnTo>
                      <a:pt x="150" y="186"/>
                    </a:lnTo>
                    <a:lnTo>
                      <a:pt x="168" y="157"/>
                    </a:lnTo>
                    <a:lnTo>
                      <a:pt x="184" y="129"/>
                    </a:lnTo>
                    <a:lnTo>
                      <a:pt x="202" y="104"/>
                    </a:lnTo>
                    <a:lnTo>
                      <a:pt x="221" y="84"/>
                    </a:lnTo>
                    <a:lnTo>
                      <a:pt x="242" y="74"/>
                    </a:lnTo>
                    <a:lnTo>
                      <a:pt x="262" y="74"/>
                    </a:lnTo>
                    <a:lnTo>
                      <a:pt x="284" y="84"/>
                    </a:lnTo>
                    <a:lnTo>
                      <a:pt x="306" y="97"/>
                    </a:lnTo>
                    <a:lnTo>
                      <a:pt x="328" y="113"/>
                    </a:lnTo>
                    <a:lnTo>
                      <a:pt x="346" y="129"/>
                    </a:lnTo>
                    <a:lnTo>
                      <a:pt x="367" y="148"/>
                    </a:lnTo>
                    <a:lnTo>
                      <a:pt x="389" y="171"/>
                    </a:lnTo>
                    <a:lnTo>
                      <a:pt x="409" y="18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51" name="Freeform 75">
                <a:extLst>
                  <a:ext uri="{FF2B5EF4-FFF2-40B4-BE49-F238E27FC236}">
                    <a16:creationId xmlns:a16="http://schemas.microsoft.com/office/drawing/2014/main" id="{BE3385A0-8653-CE4D-92C1-2C67997BB2B4}"/>
                  </a:ext>
                </a:extLst>
              </p:cNvPr>
              <p:cNvSpPr>
                <a:spLocks/>
              </p:cNvSpPr>
              <p:nvPr/>
            </p:nvSpPr>
            <p:spPr bwMode="auto">
              <a:xfrm>
                <a:off x="4275" y="2709"/>
                <a:ext cx="182" cy="151"/>
              </a:xfrm>
              <a:custGeom>
                <a:avLst/>
                <a:gdLst>
                  <a:gd name="T0" fmla="*/ 0 w 365"/>
                  <a:gd name="T1" fmla="*/ 0 h 455"/>
                  <a:gd name="T2" fmla="*/ 0 w 365"/>
                  <a:gd name="T3" fmla="*/ 0 h 455"/>
                  <a:gd name="T4" fmla="*/ 0 w 365"/>
                  <a:gd name="T5" fmla="*/ 0 h 455"/>
                  <a:gd name="T6" fmla="*/ 0 w 365"/>
                  <a:gd name="T7" fmla="*/ 0 h 455"/>
                  <a:gd name="T8" fmla="*/ 0 w 365"/>
                  <a:gd name="T9" fmla="*/ 0 h 455"/>
                  <a:gd name="T10" fmla="*/ 0 w 365"/>
                  <a:gd name="T11" fmla="*/ 0 h 455"/>
                  <a:gd name="T12" fmla="*/ 0 w 365"/>
                  <a:gd name="T13" fmla="*/ 0 h 455"/>
                  <a:gd name="T14" fmla="*/ 0 w 365"/>
                  <a:gd name="T15" fmla="*/ 0 h 455"/>
                  <a:gd name="T16" fmla="*/ 0 w 365"/>
                  <a:gd name="T17" fmla="*/ 0 h 455"/>
                  <a:gd name="T18" fmla="*/ 0 w 365"/>
                  <a:gd name="T19" fmla="*/ 0 h 455"/>
                  <a:gd name="T20" fmla="*/ 0 w 365"/>
                  <a:gd name="T21" fmla="*/ 0 h 455"/>
                  <a:gd name="T22" fmla="*/ 0 w 365"/>
                  <a:gd name="T23" fmla="*/ 0 h 455"/>
                  <a:gd name="T24" fmla="*/ 0 w 365"/>
                  <a:gd name="T25" fmla="*/ 0 h 455"/>
                  <a:gd name="T26" fmla="*/ 0 w 365"/>
                  <a:gd name="T27" fmla="*/ 0 h 455"/>
                  <a:gd name="T28" fmla="*/ 0 w 365"/>
                  <a:gd name="T29" fmla="*/ 0 h 455"/>
                  <a:gd name="T30" fmla="*/ 0 w 365"/>
                  <a:gd name="T31" fmla="*/ 0 h 455"/>
                  <a:gd name="T32" fmla="*/ 0 w 365"/>
                  <a:gd name="T33" fmla="*/ 0 h 455"/>
                  <a:gd name="T34" fmla="*/ 0 w 365"/>
                  <a:gd name="T35" fmla="*/ 0 h 455"/>
                  <a:gd name="T36" fmla="*/ 0 w 365"/>
                  <a:gd name="T37" fmla="*/ 0 h 4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5"/>
                  <a:gd name="T58" fmla="*/ 0 h 455"/>
                  <a:gd name="T59" fmla="*/ 365 w 365"/>
                  <a:gd name="T60" fmla="*/ 455 h 4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5" h="455">
                    <a:moveTo>
                      <a:pt x="0" y="455"/>
                    </a:moveTo>
                    <a:lnTo>
                      <a:pt x="0" y="455"/>
                    </a:lnTo>
                    <a:lnTo>
                      <a:pt x="18" y="404"/>
                    </a:lnTo>
                    <a:lnTo>
                      <a:pt x="37" y="351"/>
                    </a:lnTo>
                    <a:lnTo>
                      <a:pt x="55" y="297"/>
                    </a:lnTo>
                    <a:lnTo>
                      <a:pt x="69" y="246"/>
                    </a:lnTo>
                    <a:lnTo>
                      <a:pt x="88" y="203"/>
                    </a:lnTo>
                    <a:lnTo>
                      <a:pt x="110" y="148"/>
                    </a:lnTo>
                    <a:lnTo>
                      <a:pt x="135" y="109"/>
                    </a:lnTo>
                    <a:lnTo>
                      <a:pt x="164" y="74"/>
                    </a:lnTo>
                    <a:lnTo>
                      <a:pt x="188" y="55"/>
                    </a:lnTo>
                    <a:lnTo>
                      <a:pt x="212" y="42"/>
                    </a:lnTo>
                    <a:lnTo>
                      <a:pt x="236" y="35"/>
                    </a:lnTo>
                    <a:lnTo>
                      <a:pt x="262" y="26"/>
                    </a:lnTo>
                    <a:lnTo>
                      <a:pt x="288" y="19"/>
                    </a:lnTo>
                    <a:lnTo>
                      <a:pt x="314" y="12"/>
                    </a:lnTo>
                    <a:lnTo>
                      <a:pt x="339" y="3"/>
                    </a:lnTo>
                    <a:lnTo>
                      <a:pt x="36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52" name="Freeform 76">
                <a:extLst>
                  <a:ext uri="{FF2B5EF4-FFF2-40B4-BE49-F238E27FC236}">
                    <a16:creationId xmlns:a16="http://schemas.microsoft.com/office/drawing/2014/main" id="{20CF21BB-3257-E046-9A10-2D028CD6A101}"/>
                  </a:ext>
                </a:extLst>
              </p:cNvPr>
              <p:cNvSpPr>
                <a:spLocks/>
              </p:cNvSpPr>
              <p:nvPr/>
            </p:nvSpPr>
            <p:spPr bwMode="auto">
              <a:xfrm>
                <a:off x="4244" y="2709"/>
                <a:ext cx="192" cy="101"/>
              </a:xfrm>
              <a:custGeom>
                <a:avLst/>
                <a:gdLst>
                  <a:gd name="T0" fmla="*/ 0 w 383"/>
                  <a:gd name="T1" fmla="*/ 0 h 304"/>
                  <a:gd name="T2" fmla="*/ 0 w 383"/>
                  <a:gd name="T3" fmla="*/ 0 h 304"/>
                  <a:gd name="T4" fmla="*/ 1 w 383"/>
                  <a:gd name="T5" fmla="*/ 0 h 304"/>
                  <a:gd name="T6" fmla="*/ 1 w 383"/>
                  <a:gd name="T7" fmla="*/ 0 h 304"/>
                  <a:gd name="T8" fmla="*/ 1 w 383"/>
                  <a:gd name="T9" fmla="*/ 0 h 304"/>
                  <a:gd name="T10" fmla="*/ 1 w 383"/>
                  <a:gd name="T11" fmla="*/ 0 h 304"/>
                  <a:gd name="T12" fmla="*/ 1 w 383"/>
                  <a:gd name="T13" fmla="*/ 0 h 304"/>
                  <a:gd name="T14" fmla="*/ 1 w 383"/>
                  <a:gd name="T15" fmla="*/ 0 h 304"/>
                  <a:gd name="T16" fmla="*/ 1 w 383"/>
                  <a:gd name="T17" fmla="*/ 0 h 304"/>
                  <a:gd name="T18" fmla="*/ 1 w 383"/>
                  <a:gd name="T19" fmla="*/ 0 h 304"/>
                  <a:gd name="T20" fmla="*/ 1 w 383"/>
                  <a:gd name="T21" fmla="*/ 0 h 304"/>
                  <a:gd name="T22" fmla="*/ 1 w 383"/>
                  <a:gd name="T23" fmla="*/ 0 h 304"/>
                  <a:gd name="T24" fmla="*/ 1 w 383"/>
                  <a:gd name="T25" fmla="*/ 0 h 304"/>
                  <a:gd name="T26" fmla="*/ 1 w 383"/>
                  <a:gd name="T27" fmla="*/ 0 h 304"/>
                  <a:gd name="T28" fmla="*/ 1 w 383"/>
                  <a:gd name="T29" fmla="*/ 0 h 304"/>
                  <a:gd name="T30" fmla="*/ 1 w 383"/>
                  <a:gd name="T31" fmla="*/ 0 h 304"/>
                  <a:gd name="T32" fmla="*/ 1 w 383"/>
                  <a:gd name="T33" fmla="*/ 0 h 304"/>
                  <a:gd name="T34" fmla="*/ 1 w 383"/>
                  <a:gd name="T35" fmla="*/ 0 h 304"/>
                  <a:gd name="T36" fmla="*/ 1 w 383"/>
                  <a:gd name="T37" fmla="*/ 0 h 3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3"/>
                  <a:gd name="T58" fmla="*/ 0 h 304"/>
                  <a:gd name="T59" fmla="*/ 383 w 383"/>
                  <a:gd name="T60" fmla="*/ 304 h 3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3" h="304">
                    <a:moveTo>
                      <a:pt x="0" y="109"/>
                    </a:moveTo>
                    <a:lnTo>
                      <a:pt x="0" y="109"/>
                    </a:lnTo>
                    <a:lnTo>
                      <a:pt x="35" y="136"/>
                    </a:lnTo>
                    <a:lnTo>
                      <a:pt x="66" y="174"/>
                    </a:lnTo>
                    <a:lnTo>
                      <a:pt x="95" y="213"/>
                    </a:lnTo>
                    <a:lnTo>
                      <a:pt x="127" y="245"/>
                    </a:lnTo>
                    <a:lnTo>
                      <a:pt x="158" y="275"/>
                    </a:lnTo>
                    <a:lnTo>
                      <a:pt x="188" y="293"/>
                    </a:lnTo>
                    <a:lnTo>
                      <a:pt x="220" y="304"/>
                    </a:lnTo>
                    <a:lnTo>
                      <a:pt x="254" y="300"/>
                    </a:lnTo>
                    <a:lnTo>
                      <a:pt x="283" y="284"/>
                    </a:lnTo>
                    <a:lnTo>
                      <a:pt x="305" y="257"/>
                    </a:lnTo>
                    <a:lnTo>
                      <a:pt x="322" y="219"/>
                    </a:lnTo>
                    <a:lnTo>
                      <a:pt x="334" y="178"/>
                    </a:lnTo>
                    <a:lnTo>
                      <a:pt x="348" y="129"/>
                    </a:lnTo>
                    <a:lnTo>
                      <a:pt x="358" y="84"/>
                    </a:lnTo>
                    <a:lnTo>
                      <a:pt x="369" y="38"/>
                    </a:lnTo>
                    <a:lnTo>
                      <a:pt x="38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53" name="Freeform 77">
                <a:extLst>
                  <a:ext uri="{FF2B5EF4-FFF2-40B4-BE49-F238E27FC236}">
                    <a16:creationId xmlns:a16="http://schemas.microsoft.com/office/drawing/2014/main" id="{AD3E0CAE-43B1-2341-88FE-CF976E764AB7}"/>
                  </a:ext>
                </a:extLst>
              </p:cNvPr>
              <p:cNvSpPr>
                <a:spLocks/>
              </p:cNvSpPr>
              <p:nvPr/>
            </p:nvSpPr>
            <p:spPr bwMode="auto">
              <a:xfrm>
                <a:off x="4267" y="2808"/>
                <a:ext cx="241" cy="90"/>
              </a:xfrm>
              <a:custGeom>
                <a:avLst/>
                <a:gdLst>
                  <a:gd name="T0" fmla="*/ 0 w 481"/>
                  <a:gd name="T1" fmla="*/ 0 h 270"/>
                  <a:gd name="T2" fmla="*/ 0 w 481"/>
                  <a:gd name="T3" fmla="*/ 0 h 270"/>
                  <a:gd name="T4" fmla="*/ 1 w 481"/>
                  <a:gd name="T5" fmla="*/ 0 h 270"/>
                  <a:gd name="T6" fmla="*/ 1 w 481"/>
                  <a:gd name="T7" fmla="*/ 0 h 270"/>
                  <a:gd name="T8" fmla="*/ 1 w 481"/>
                  <a:gd name="T9" fmla="*/ 0 h 270"/>
                  <a:gd name="T10" fmla="*/ 1 w 481"/>
                  <a:gd name="T11" fmla="*/ 0 h 270"/>
                  <a:gd name="T12" fmla="*/ 1 w 481"/>
                  <a:gd name="T13" fmla="*/ 0 h 270"/>
                  <a:gd name="T14" fmla="*/ 1 w 481"/>
                  <a:gd name="T15" fmla="*/ 0 h 270"/>
                  <a:gd name="T16" fmla="*/ 1 w 481"/>
                  <a:gd name="T17" fmla="*/ 0 h 270"/>
                  <a:gd name="T18" fmla="*/ 1 w 481"/>
                  <a:gd name="T19" fmla="*/ 0 h 270"/>
                  <a:gd name="T20" fmla="*/ 1 w 481"/>
                  <a:gd name="T21" fmla="*/ 0 h 270"/>
                  <a:gd name="T22" fmla="*/ 1 w 481"/>
                  <a:gd name="T23" fmla="*/ 0 h 270"/>
                  <a:gd name="T24" fmla="*/ 1 w 481"/>
                  <a:gd name="T25" fmla="*/ 0 h 270"/>
                  <a:gd name="T26" fmla="*/ 1 w 481"/>
                  <a:gd name="T27" fmla="*/ 0 h 270"/>
                  <a:gd name="T28" fmla="*/ 1 w 481"/>
                  <a:gd name="T29" fmla="*/ 0 h 270"/>
                  <a:gd name="T30" fmla="*/ 1 w 481"/>
                  <a:gd name="T31" fmla="*/ 0 h 270"/>
                  <a:gd name="T32" fmla="*/ 1 w 481"/>
                  <a:gd name="T33" fmla="*/ 0 h 270"/>
                  <a:gd name="T34" fmla="*/ 1 w 481"/>
                  <a:gd name="T35" fmla="*/ 0 h 270"/>
                  <a:gd name="T36" fmla="*/ 1 w 481"/>
                  <a:gd name="T37" fmla="*/ 0 h 270"/>
                  <a:gd name="T38" fmla="*/ 1 w 481"/>
                  <a:gd name="T39" fmla="*/ 0 h 270"/>
                  <a:gd name="T40" fmla="*/ 1 w 481"/>
                  <a:gd name="T41" fmla="*/ 0 h 270"/>
                  <a:gd name="T42" fmla="*/ 1 w 481"/>
                  <a:gd name="T43" fmla="*/ 0 h 270"/>
                  <a:gd name="T44" fmla="*/ 1 w 481"/>
                  <a:gd name="T45" fmla="*/ 0 h 270"/>
                  <a:gd name="T46" fmla="*/ 1 w 481"/>
                  <a:gd name="T47" fmla="*/ 0 h 270"/>
                  <a:gd name="T48" fmla="*/ 1 w 481"/>
                  <a:gd name="T49" fmla="*/ 0 h 270"/>
                  <a:gd name="T50" fmla="*/ 1 w 481"/>
                  <a:gd name="T51" fmla="*/ 0 h 270"/>
                  <a:gd name="T52" fmla="*/ 1 w 481"/>
                  <a:gd name="T53" fmla="*/ 0 h 270"/>
                  <a:gd name="T54" fmla="*/ 1 w 481"/>
                  <a:gd name="T55" fmla="*/ 0 h 2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1"/>
                  <a:gd name="T85" fmla="*/ 0 h 270"/>
                  <a:gd name="T86" fmla="*/ 481 w 481"/>
                  <a:gd name="T87" fmla="*/ 270 h 2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1" h="270">
                    <a:moveTo>
                      <a:pt x="0" y="270"/>
                    </a:moveTo>
                    <a:lnTo>
                      <a:pt x="0" y="270"/>
                    </a:lnTo>
                    <a:lnTo>
                      <a:pt x="30" y="266"/>
                    </a:lnTo>
                    <a:lnTo>
                      <a:pt x="61" y="266"/>
                    </a:lnTo>
                    <a:lnTo>
                      <a:pt x="90" y="266"/>
                    </a:lnTo>
                    <a:lnTo>
                      <a:pt x="125" y="270"/>
                    </a:lnTo>
                    <a:lnTo>
                      <a:pt x="156" y="266"/>
                    </a:lnTo>
                    <a:lnTo>
                      <a:pt x="182" y="261"/>
                    </a:lnTo>
                    <a:lnTo>
                      <a:pt x="211" y="250"/>
                    </a:lnTo>
                    <a:lnTo>
                      <a:pt x="239" y="229"/>
                    </a:lnTo>
                    <a:lnTo>
                      <a:pt x="257" y="206"/>
                    </a:lnTo>
                    <a:lnTo>
                      <a:pt x="265" y="179"/>
                    </a:lnTo>
                    <a:lnTo>
                      <a:pt x="274" y="144"/>
                    </a:lnTo>
                    <a:lnTo>
                      <a:pt x="277" y="107"/>
                    </a:lnTo>
                    <a:lnTo>
                      <a:pt x="283" y="70"/>
                    </a:lnTo>
                    <a:lnTo>
                      <a:pt x="293" y="42"/>
                    </a:lnTo>
                    <a:lnTo>
                      <a:pt x="305" y="18"/>
                    </a:lnTo>
                    <a:lnTo>
                      <a:pt x="323" y="3"/>
                    </a:lnTo>
                    <a:lnTo>
                      <a:pt x="348" y="0"/>
                    </a:lnTo>
                    <a:lnTo>
                      <a:pt x="378" y="7"/>
                    </a:lnTo>
                    <a:lnTo>
                      <a:pt x="403" y="19"/>
                    </a:lnTo>
                    <a:lnTo>
                      <a:pt x="434" y="42"/>
                    </a:lnTo>
                    <a:lnTo>
                      <a:pt x="456" y="63"/>
                    </a:lnTo>
                    <a:lnTo>
                      <a:pt x="470" y="90"/>
                    </a:lnTo>
                    <a:lnTo>
                      <a:pt x="481" y="123"/>
                    </a:lnTo>
                    <a:lnTo>
                      <a:pt x="478" y="15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54" name="Freeform 78">
                <a:extLst>
                  <a:ext uri="{FF2B5EF4-FFF2-40B4-BE49-F238E27FC236}">
                    <a16:creationId xmlns:a16="http://schemas.microsoft.com/office/drawing/2014/main" id="{7F6B0924-DFB9-2345-BE49-F18D54CC6D5F}"/>
                  </a:ext>
                </a:extLst>
              </p:cNvPr>
              <p:cNvSpPr>
                <a:spLocks/>
              </p:cNvSpPr>
              <p:nvPr/>
            </p:nvSpPr>
            <p:spPr bwMode="auto">
              <a:xfrm>
                <a:off x="4260" y="2771"/>
                <a:ext cx="240" cy="138"/>
              </a:xfrm>
              <a:custGeom>
                <a:avLst/>
                <a:gdLst>
                  <a:gd name="T0" fmla="*/ 1 w 478"/>
                  <a:gd name="T1" fmla="*/ 0 h 416"/>
                  <a:gd name="T2" fmla="*/ 1 w 478"/>
                  <a:gd name="T3" fmla="*/ 0 h 416"/>
                  <a:gd name="T4" fmla="*/ 1 w 478"/>
                  <a:gd name="T5" fmla="*/ 0 h 416"/>
                  <a:gd name="T6" fmla="*/ 1 w 478"/>
                  <a:gd name="T7" fmla="*/ 0 h 416"/>
                  <a:gd name="T8" fmla="*/ 1 w 478"/>
                  <a:gd name="T9" fmla="*/ 0 h 416"/>
                  <a:gd name="T10" fmla="*/ 1 w 478"/>
                  <a:gd name="T11" fmla="*/ 0 h 416"/>
                  <a:gd name="T12" fmla="*/ 1 w 478"/>
                  <a:gd name="T13" fmla="*/ 0 h 416"/>
                  <a:gd name="T14" fmla="*/ 1 w 478"/>
                  <a:gd name="T15" fmla="*/ 0 h 416"/>
                  <a:gd name="T16" fmla="*/ 1 w 478"/>
                  <a:gd name="T17" fmla="*/ 0 h 416"/>
                  <a:gd name="T18" fmla="*/ 1 w 478"/>
                  <a:gd name="T19" fmla="*/ 0 h 416"/>
                  <a:gd name="T20" fmla="*/ 1 w 478"/>
                  <a:gd name="T21" fmla="*/ 0 h 416"/>
                  <a:gd name="T22" fmla="*/ 1 w 478"/>
                  <a:gd name="T23" fmla="*/ 0 h 416"/>
                  <a:gd name="T24" fmla="*/ 1 w 478"/>
                  <a:gd name="T25" fmla="*/ 0 h 416"/>
                  <a:gd name="T26" fmla="*/ 1 w 478"/>
                  <a:gd name="T27" fmla="*/ 0 h 416"/>
                  <a:gd name="T28" fmla="*/ 1 w 478"/>
                  <a:gd name="T29" fmla="*/ 0 h 416"/>
                  <a:gd name="T30" fmla="*/ 1 w 478"/>
                  <a:gd name="T31" fmla="*/ 0 h 416"/>
                  <a:gd name="T32" fmla="*/ 1 w 478"/>
                  <a:gd name="T33" fmla="*/ 0 h 416"/>
                  <a:gd name="T34" fmla="*/ 1 w 478"/>
                  <a:gd name="T35" fmla="*/ 0 h 416"/>
                  <a:gd name="T36" fmla="*/ 1 w 478"/>
                  <a:gd name="T37" fmla="*/ 0 h 416"/>
                  <a:gd name="T38" fmla="*/ 1 w 478"/>
                  <a:gd name="T39" fmla="*/ 0 h 416"/>
                  <a:gd name="T40" fmla="*/ 1 w 478"/>
                  <a:gd name="T41" fmla="*/ 0 h 416"/>
                  <a:gd name="T42" fmla="*/ 1 w 478"/>
                  <a:gd name="T43" fmla="*/ 0 h 416"/>
                  <a:gd name="T44" fmla="*/ 1 w 478"/>
                  <a:gd name="T45" fmla="*/ 0 h 416"/>
                  <a:gd name="T46" fmla="*/ 1 w 478"/>
                  <a:gd name="T47" fmla="*/ 0 h 416"/>
                  <a:gd name="T48" fmla="*/ 1 w 478"/>
                  <a:gd name="T49" fmla="*/ 0 h 416"/>
                  <a:gd name="T50" fmla="*/ 1 w 478"/>
                  <a:gd name="T51" fmla="*/ 0 h 416"/>
                  <a:gd name="T52" fmla="*/ 1 w 478"/>
                  <a:gd name="T53" fmla="*/ 0 h 416"/>
                  <a:gd name="T54" fmla="*/ 0 w 478"/>
                  <a:gd name="T55" fmla="*/ 0 h 4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8"/>
                  <a:gd name="T85" fmla="*/ 0 h 416"/>
                  <a:gd name="T86" fmla="*/ 478 w 478"/>
                  <a:gd name="T87" fmla="*/ 416 h 4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8" h="416">
                    <a:moveTo>
                      <a:pt x="478" y="0"/>
                    </a:moveTo>
                    <a:lnTo>
                      <a:pt x="478" y="0"/>
                    </a:lnTo>
                    <a:lnTo>
                      <a:pt x="469" y="47"/>
                    </a:lnTo>
                    <a:lnTo>
                      <a:pt x="455" y="95"/>
                    </a:lnTo>
                    <a:lnTo>
                      <a:pt x="450" y="146"/>
                    </a:lnTo>
                    <a:lnTo>
                      <a:pt x="441" y="197"/>
                    </a:lnTo>
                    <a:lnTo>
                      <a:pt x="428" y="240"/>
                    </a:lnTo>
                    <a:lnTo>
                      <a:pt x="412" y="287"/>
                    </a:lnTo>
                    <a:lnTo>
                      <a:pt x="394" y="321"/>
                    </a:lnTo>
                    <a:lnTo>
                      <a:pt x="366" y="340"/>
                    </a:lnTo>
                    <a:lnTo>
                      <a:pt x="337" y="342"/>
                    </a:lnTo>
                    <a:lnTo>
                      <a:pt x="311" y="330"/>
                    </a:lnTo>
                    <a:lnTo>
                      <a:pt x="280" y="305"/>
                    </a:lnTo>
                    <a:lnTo>
                      <a:pt x="253" y="274"/>
                    </a:lnTo>
                    <a:lnTo>
                      <a:pt x="224" y="236"/>
                    </a:lnTo>
                    <a:lnTo>
                      <a:pt x="196" y="208"/>
                    </a:lnTo>
                    <a:lnTo>
                      <a:pt x="170" y="191"/>
                    </a:lnTo>
                    <a:lnTo>
                      <a:pt x="139" y="191"/>
                    </a:lnTo>
                    <a:lnTo>
                      <a:pt x="115" y="201"/>
                    </a:lnTo>
                    <a:lnTo>
                      <a:pt x="95" y="227"/>
                    </a:lnTo>
                    <a:lnTo>
                      <a:pt x="81" y="259"/>
                    </a:lnTo>
                    <a:lnTo>
                      <a:pt x="69" y="297"/>
                    </a:lnTo>
                    <a:lnTo>
                      <a:pt x="54" y="333"/>
                    </a:lnTo>
                    <a:lnTo>
                      <a:pt x="40" y="368"/>
                    </a:lnTo>
                    <a:lnTo>
                      <a:pt x="22" y="398"/>
                    </a:lnTo>
                    <a:lnTo>
                      <a:pt x="0" y="41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55" name="Freeform 79">
                <a:extLst>
                  <a:ext uri="{FF2B5EF4-FFF2-40B4-BE49-F238E27FC236}">
                    <a16:creationId xmlns:a16="http://schemas.microsoft.com/office/drawing/2014/main" id="{C00B7798-AA38-E54E-ACFC-A574AA6D8F80}"/>
                  </a:ext>
                </a:extLst>
              </p:cNvPr>
              <p:cNvSpPr>
                <a:spLocks/>
              </p:cNvSpPr>
              <p:nvPr/>
            </p:nvSpPr>
            <p:spPr bwMode="auto">
              <a:xfrm>
                <a:off x="4188" y="2907"/>
                <a:ext cx="256" cy="105"/>
              </a:xfrm>
              <a:custGeom>
                <a:avLst/>
                <a:gdLst>
                  <a:gd name="T0" fmla="*/ 0 w 510"/>
                  <a:gd name="T1" fmla="*/ 0 h 313"/>
                  <a:gd name="T2" fmla="*/ 0 w 510"/>
                  <a:gd name="T3" fmla="*/ 0 h 313"/>
                  <a:gd name="T4" fmla="*/ 1 w 510"/>
                  <a:gd name="T5" fmla="*/ 0 h 313"/>
                  <a:gd name="T6" fmla="*/ 1 w 510"/>
                  <a:gd name="T7" fmla="*/ 0 h 313"/>
                  <a:gd name="T8" fmla="*/ 1 w 510"/>
                  <a:gd name="T9" fmla="*/ 0 h 313"/>
                  <a:gd name="T10" fmla="*/ 1 w 510"/>
                  <a:gd name="T11" fmla="*/ 0 h 313"/>
                  <a:gd name="T12" fmla="*/ 1 w 510"/>
                  <a:gd name="T13" fmla="*/ 0 h 313"/>
                  <a:gd name="T14" fmla="*/ 1 w 510"/>
                  <a:gd name="T15" fmla="*/ 0 h 313"/>
                  <a:gd name="T16" fmla="*/ 1 w 510"/>
                  <a:gd name="T17" fmla="*/ 0 h 313"/>
                  <a:gd name="T18" fmla="*/ 1 w 510"/>
                  <a:gd name="T19" fmla="*/ 0 h 313"/>
                  <a:gd name="T20" fmla="*/ 1 w 510"/>
                  <a:gd name="T21" fmla="*/ 0 h 313"/>
                  <a:gd name="T22" fmla="*/ 1 w 510"/>
                  <a:gd name="T23" fmla="*/ 0 h 313"/>
                  <a:gd name="T24" fmla="*/ 1 w 510"/>
                  <a:gd name="T25" fmla="*/ 0 h 313"/>
                  <a:gd name="T26" fmla="*/ 1 w 510"/>
                  <a:gd name="T27" fmla="*/ 0 h 313"/>
                  <a:gd name="T28" fmla="*/ 1 w 510"/>
                  <a:gd name="T29" fmla="*/ 0 h 313"/>
                  <a:gd name="T30" fmla="*/ 1 w 510"/>
                  <a:gd name="T31" fmla="*/ 0 h 313"/>
                  <a:gd name="T32" fmla="*/ 1 w 510"/>
                  <a:gd name="T33" fmla="*/ 0 h 313"/>
                  <a:gd name="T34" fmla="*/ 1 w 510"/>
                  <a:gd name="T35" fmla="*/ 0 h 313"/>
                  <a:gd name="T36" fmla="*/ 1 w 510"/>
                  <a:gd name="T37" fmla="*/ 0 h 313"/>
                  <a:gd name="T38" fmla="*/ 1 w 510"/>
                  <a:gd name="T39" fmla="*/ 0 h 313"/>
                  <a:gd name="T40" fmla="*/ 1 w 510"/>
                  <a:gd name="T41" fmla="*/ 0 h 313"/>
                  <a:gd name="T42" fmla="*/ 1 w 510"/>
                  <a:gd name="T43" fmla="*/ 0 h 313"/>
                  <a:gd name="T44" fmla="*/ 1 w 510"/>
                  <a:gd name="T45" fmla="*/ 0 h 313"/>
                  <a:gd name="T46" fmla="*/ 1 w 510"/>
                  <a:gd name="T47" fmla="*/ 0 h 313"/>
                  <a:gd name="T48" fmla="*/ 1 w 510"/>
                  <a:gd name="T49" fmla="*/ 0 h 313"/>
                  <a:gd name="T50" fmla="*/ 1 w 510"/>
                  <a:gd name="T51" fmla="*/ 0 h 313"/>
                  <a:gd name="T52" fmla="*/ 1 w 510"/>
                  <a:gd name="T53" fmla="*/ 0 h 313"/>
                  <a:gd name="T54" fmla="*/ 1 w 510"/>
                  <a:gd name="T55" fmla="*/ 0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0"/>
                  <a:gd name="T85" fmla="*/ 0 h 313"/>
                  <a:gd name="T86" fmla="*/ 510 w 510"/>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0" h="313">
                    <a:moveTo>
                      <a:pt x="0" y="232"/>
                    </a:moveTo>
                    <a:lnTo>
                      <a:pt x="0" y="232"/>
                    </a:lnTo>
                    <a:lnTo>
                      <a:pt x="20" y="243"/>
                    </a:lnTo>
                    <a:lnTo>
                      <a:pt x="43" y="258"/>
                    </a:lnTo>
                    <a:lnTo>
                      <a:pt x="67" y="274"/>
                    </a:lnTo>
                    <a:lnTo>
                      <a:pt x="87" y="290"/>
                    </a:lnTo>
                    <a:lnTo>
                      <a:pt x="112" y="306"/>
                    </a:lnTo>
                    <a:lnTo>
                      <a:pt x="130" y="313"/>
                    </a:lnTo>
                    <a:lnTo>
                      <a:pt x="152" y="313"/>
                    </a:lnTo>
                    <a:lnTo>
                      <a:pt x="173" y="306"/>
                    </a:lnTo>
                    <a:lnTo>
                      <a:pt x="195" y="278"/>
                    </a:lnTo>
                    <a:lnTo>
                      <a:pt x="210" y="248"/>
                    </a:lnTo>
                    <a:lnTo>
                      <a:pt x="219" y="207"/>
                    </a:lnTo>
                    <a:lnTo>
                      <a:pt x="228" y="151"/>
                    </a:lnTo>
                    <a:lnTo>
                      <a:pt x="234" y="103"/>
                    </a:lnTo>
                    <a:lnTo>
                      <a:pt x="240" y="59"/>
                    </a:lnTo>
                    <a:lnTo>
                      <a:pt x="257" y="29"/>
                    </a:lnTo>
                    <a:lnTo>
                      <a:pt x="283" y="6"/>
                    </a:lnTo>
                    <a:lnTo>
                      <a:pt x="310" y="0"/>
                    </a:lnTo>
                    <a:lnTo>
                      <a:pt x="340" y="6"/>
                    </a:lnTo>
                    <a:lnTo>
                      <a:pt x="368" y="22"/>
                    </a:lnTo>
                    <a:lnTo>
                      <a:pt x="397" y="45"/>
                    </a:lnTo>
                    <a:lnTo>
                      <a:pt x="424" y="75"/>
                    </a:lnTo>
                    <a:lnTo>
                      <a:pt x="455" y="103"/>
                    </a:lnTo>
                    <a:lnTo>
                      <a:pt x="481" y="135"/>
                    </a:lnTo>
                    <a:lnTo>
                      <a:pt x="510" y="15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56" name="Freeform 80">
                <a:extLst>
                  <a:ext uri="{FF2B5EF4-FFF2-40B4-BE49-F238E27FC236}">
                    <a16:creationId xmlns:a16="http://schemas.microsoft.com/office/drawing/2014/main" id="{308F1D34-078C-6F4A-995B-789DC23B7FD6}"/>
                  </a:ext>
                </a:extLst>
              </p:cNvPr>
              <p:cNvSpPr>
                <a:spLocks/>
              </p:cNvSpPr>
              <p:nvPr/>
            </p:nvSpPr>
            <p:spPr bwMode="auto">
              <a:xfrm>
                <a:off x="4244" y="3009"/>
                <a:ext cx="150" cy="152"/>
              </a:xfrm>
              <a:custGeom>
                <a:avLst/>
                <a:gdLst>
                  <a:gd name="T0" fmla="*/ 0 w 300"/>
                  <a:gd name="T1" fmla="*/ 0 h 454"/>
                  <a:gd name="T2" fmla="*/ 0 w 300"/>
                  <a:gd name="T3" fmla="*/ 0 h 454"/>
                  <a:gd name="T4" fmla="*/ 1 w 300"/>
                  <a:gd name="T5" fmla="*/ 0 h 454"/>
                  <a:gd name="T6" fmla="*/ 1 w 300"/>
                  <a:gd name="T7" fmla="*/ 0 h 454"/>
                  <a:gd name="T8" fmla="*/ 1 w 300"/>
                  <a:gd name="T9" fmla="*/ 0 h 454"/>
                  <a:gd name="T10" fmla="*/ 1 w 300"/>
                  <a:gd name="T11" fmla="*/ 0 h 454"/>
                  <a:gd name="T12" fmla="*/ 1 w 300"/>
                  <a:gd name="T13" fmla="*/ 0 h 454"/>
                  <a:gd name="T14" fmla="*/ 1 w 300"/>
                  <a:gd name="T15" fmla="*/ 0 h 454"/>
                  <a:gd name="T16" fmla="*/ 1 w 300"/>
                  <a:gd name="T17" fmla="*/ 0 h 454"/>
                  <a:gd name="T18" fmla="*/ 1 w 300"/>
                  <a:gd name="T19" fmla="*/ 0 h 454"/>
                  <a:gd name="T20" fmla="*/ 1 w 300"/>
                  <a:gd name="T21" fmla="*/ 0 h 454"/>
                  <a:gd name="T22" fmla="*/ 1 w 300"/>
                  <a:gd name="T23" fmla="*/ 0 h 454"/>
                  <a:gd name="T24" fmla="*/ 1 w 300"/>
                  <a:gd name="T25" fmla="*/ 0 h 454"/>
                  <a:gd name="T26" fmla="*/ 1 w 300"/>
                  <a:gd name="T27" fmla="*/ 0 h 454"/>
                  <a:gd name="T28" fmla="*/ 1 w 300"/>
                  <a:gd name="T29" fmla="*/ 0 h 4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0"/>
                  <a:gd name="T46" fmla="*/ 0 h 454"/>
                  <a:gd name="T47" fmla="*/ 300 w 300"/>
                  <a:gd name="T48" fmla="*/ 454 h 4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0" h="454">
                    <a:moveTo>
                      <a:pt x="0" y="454"/>
                    </a:moveTo>
                    <a:lnTo>
                      <a:pt x="0" y="454"/>
                    </a:lnTo>
                    <a:lnTo>
                      <a:pt x="18" y="371"/>
                    </a:lnTo>
                    <a:lnTo>
                      <a:pt x="25" y="293"/>
                    </a:lnTo>
                    <a:lnTo>
                      <a:pt x="46" y="216"/>
                    </a:lnTo>
                    <a:lnTo>
                      <a:pt x="72" y="152"/>
                    </a:lnTo>
                    <a:lnTo>
                      <a:pt x="95" y="126"/>
                    </a:lnTo>
                    <a:lnTo>
                      <a:pt x="122" y="98"/>
                    </a:lnTo>
                    <a:lnTo>
                      <a:pt x="147" y="75"/>
                    </a:lnTo>
                    <a:lnTo>
                      <a:pt x="178" y="65"/>
                    </a:lnTo>
                    <a:lnTo>
                      <a:pt x="205" y="43"/>
                    </a:lnTo>
                    <a:lnTo>
                      <a:pt x="239" y="32"/>
                    </a:lnTo>
                    <a:lnTo>
                      <a:pt x="268" y="16"/>
                    </a:lnTo>
                    <a:lnTo>
                      <a:pt x="30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57" name="Freeform 81">
                <a:extLst>
                  <a:ext uri="{FF2B5EF4-FFF2-40B4-BE49-F238E27FC236}">
                    <a16:creationId xmlns:a16="http://schemas.microsoft.com/office/drawing/2014/main" id="{C2036CF1-CED1-D44A-BC1D-875C4D92D88D}"/>
                  </a:ext>
                </a:extLst>
              </p:cNvPr>
              <p:cNvSpPr>
                <a:spLocks/>
              </p:cNvSpPr>
              <p:nvPr/>
            </p:nvSpPr>
            <p:spPr bwMode="auto">
              <a:xfrm>
                <a:off x="4288" y="2620"/>
                <a:ext cx="183" cy="101"/>
              </a:xfrm>
              <a:custGeom>
                <a:avLst/>
                <a:gdLst>
                  <a:gd name="T0" fmla="*/ 1 w 366"/>
                  <a:gd name="T1" fmla="*/ 0 h 303"/>
                  <a:gd name="T2" fmla="*/ 1 w 366"/>
                  <a:gd name="T3" fmla="*/ 0 h 303"/>
                  <a:gd name="T4" fmla="*/ 1 w 366"/>
                  <a:gd name="T5" fmla="*/ 0 h 303"/>
                  <a:gd name="T6" fmla="*/ 1 w 366"/>
                  <a:gd name="T7" fmla="*/ 0 h 303"/>
                  <a:gd name="T8" fmla="*/ 1 w 366"/>
                  <a:gd name="T9" fmla="*/ 0 h 303"/>
                  <a:gd name="T10" fmla="*/ 1 w 366"/>
                  <a:gd name="T11" fmla="*/ 0 h 303"/>
                  <a:gd name="T12" fmla="*/ 1 w 366"/>
                  <a:gd name="T13" fmla="*/ 0 h 303"/>
                  <a:gd name="T14" fmla="*/ 1 w 366"/>
                  <a:gd name="T15" fmla="*/ 0 h 303"/>
                  <a:gd name="T16" fmla="*/ 1 w 366"/>
                  <a:gd name="T17" fmla="*/ 0 h 303"/>
                  <a:gd name="T18" fmla="*/ 1 w 366"/>
                  <a:gd name="T19" fmla="*/ 0 h 303"/>
                  <a:gd name="T20" fmla="*/ 1 w 366"/>
                  <a:gd name="T21" fmla="*/ 0 h 303"/>
                  <a:gd name="T22" fmla="*/ 1 w 366"/>
                  <a:gd name="T23" fmla="*/ 0 h 303"/>
                  <a:gd name="T24" fmla="*/ 1 w 366"/>
                  <a:gd name="T25" fmla="*/ 0 h 303"/>
                  <a:gd name="T26" fmla="*/ 1 w 366"/>
                  <a:gd name="T27" fmla="*/ 0 h 303"/>
                  <a:gd name="T28" fmla="*/ 1 w 366"/>
                  <a:gd name="T29" fmla="*/ 0 h 303"/>
                  <a:gd name="T30" fmla="*/ 1 w 366"/>
                  <a:gd name="T31" fmla="*/ 0 h 303"/>
                  <a:gd name="T32" fmla="*/ 1 w 366"/>
                  <a:gd name="T33" fmla="*/ 0 h 303"/>
                  <a:gd name="T34" fmla="*/ 1 w 366"/>
                  <a:gd name="T35" fmla="*/ 0 h 303"/>
                  <a:gd name="T36" fmla="*/ 0 w 366"/>
                  <a:gd name="T37" fmla="*/ 0 h 3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6"/>
                  <a:gd name="T58" fmla="*/ 0 h 303"/>
                  <a:gd name="T59" fmla="*/ 366 w 366"/>
                  <a:gd name="T60" fmla="*/ 303 h 3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6" h="303">
                    <a:moveTo>
                      <a:pt x="366" y="303"/>
                    </a:moveTo>
                    <a:lnTo>
                      <a:pt x="366" y="303"/>
                    </a:lnTo>
                    <a:lnTo>
                      <a:pt x="339" y="295"/>
                    </a:lnTo>
                    <a:lnTo>
                      <a:pt x="311" y="288"/>
                    </a:lnTo>
                    <a:lnTo>
                      <a:pt x="279" y="279"/>
                    </a:lnTo>
                    <a:lnTo>
                      <a:pt x="248" y="272"/>
                    </a:lnTo>
                    <a:lnTo>
                      <a:pt x="221" y="268"/>
                    </a:lnTo>
                    <a:lnTo>
                      <a:pt x="195" y="259"/>
                    </a:lnTo>
                    <a:lnTo>
                      <a:pt x="164" y="248"/>
                    </a:lnTo>
                    <a:lnTo>
                      <a:pt x="138" y="230"/>
                    </a:lnTo>
                    <a:lnTo>
                      <a:pt x="116" y="208"/>
                    </a:lnTo>
                    <a:lnTo>
                      <a:pt x="98" y="182"/>
                    </a:lnTo>
                    <a:lnTo>
                      <a:pt x="80" y="155"/>
                    </a:lnTo>
                    <a:lnTo>
                      <a:pt x="62" y="123"/>
                    </a:lnTo>
                    <a:lnTo>
                      <a:pt x="46" y="92"/>
                    </a:lnTo>
                    <a:lnTo>
                      <a:pt x="35" y="61"/>
                    </a:lnTo>
                    <a:lnTo>
                      <a:pt x="17" y="3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58" name="Freeform 82">
                <a:extLst>
                  <a:ext uri="{FF2B5EF4-FFF2-40B4-BE49-F238E27FC236}">
                    <a16:creationId xmlns:a16="http://schemas.microsoft.com/office/drawing/2014/main" id="{31D4EC76-7B40-EE4A-B838-F65DA3D57A39}"/>
                  </a:ext>
                </a:extLst>
              </p:cNvPr>
              <p:cNvSpPr>
                <a:spLocks/>
              </p:cNvSpPr>
              <p:nvPr/>
            </p:nvSpPr>
            <p:spPr bwMode="auto">
              <a:xfrm>
                <a:off x="4260" y="2685"/>
                <a:ext cx="148" cy="24"/>
              </a:xfrm>
              <a:custGeom>
                <a:avLst/>
                <a:gdLst>
                  <a:gd name="T0" fmla="*/ 0 w 296"/>
                  <a:gd name="T1" fmla="*/ 0 h 71"/>
                  <a:gd name="T2" fmla="*/ 0 w 296"/>
                  <a:gd name="T3" fmla="*/ 0 h 71"/>
                  <a:gd name="T4" fmla="*/ 1 w 296"/>
                  <a:gd name="T5" fmla="*/ 0 h 71"/>
                  <a:gd name="T6" fmla="*/ 1 w 296"/>
                  <a:gd name="T7" fmla="*/ 0 h 71"/>
                  <a:gd name="T8" fmla="*/ 1 w 296"/>
                  <a:gd name="T9" fmla="*/ 0 h 71"/>
                  <a:gd name="T10" fmla="*/ 1 w 296"/>
                  <a:gd name="T11" fmla="*/ 0 h 71"/>
                  <a:gd name="T12" fmla="*/ 1 w 296"/>
                  <a:gd name="T13" fmla="*/ 0 h 71"/>
                  <a:gd name="T14" fmla="*/ 1 w 296"/>
                  <a:gd name="T15" fmla="*/ 0 h 71"/>
                  <a:gd name="T16" fmla="*/ 1 w 296"/>
                  <a:gd name="T17" fmla="*/ 0 h 71"/>
                  <a:gd name="T18" fmla="*/ 1 w 296"/>
                  <a:gd name="T19" fmla="*/ 0 h 71"/>
                  <a:gd name="T20" fmla="*/ 1 w 296"/>
                  <a:gd name="T21" fmla="*/ 0 h 71"/>
                  <a:gd name="T22" fmla="*/ 1 w 296"/>
                  <a:gd name="T23" fmla="*/ 0 h 71"/>
                  <a:gd name="T24" fmla="*/ 1 w 296"/>
                  <a:gd name="T25" fmla="*/ 0 h 71"/>
                  <a:gd name="T26" fmla="*/ 1 w 296"/>
                  <a:gd name="T27" fmla="*/ 0 h 71"/>
                  <a:gd name="T28" fmla="*/ 1 w 296"/>
                  <a:gd name="T29" fmla="*/ 0 h 71"/>
                  <a:gd name="T30" fmla="*/ 1 w 296"/>
                  <a:gd name="T31" fmla="*/ 0 h 71"/>
                  <a:gd name="T32" fmla="*/ 1 w 296"/>
                  <a:gd name="T33" fmla="*/ 0 h 71"/>
                  <a:gd name="T34" fmla="*/ 1 w 296"/>
                  <a:gd name="T35" fmla="*/ 0 h 71"/>
                  <a:gd name="T36" fmla="*/ 1 w 296"/>
                  <a:gd name="T37" fmla="*/ 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71"/>
                  <a:gd name="T59" fmla="*/ 296 w 296"/>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71">
                    <a:moveTo>
                      <a:pt x="0" y="71"/>
                    </a:moveTo>
                    <a:lnTo>
                      <a:pt x="0" y="71"/>
                    </a:lnTo>
                    <a:lnTo>
                      <a:pt x="22" y="62"/>
                    </a:lnTo>
                    <a:lnTo>
                      <a:pt x="46" y="48"/>
                    </a:lnTo>
                    <a:lnTo>
                      <a:pt x="69" y="36"/>
                    </a:lnTo>
                    <a:lnTo>
                      <a:pt x="92" y="26"/>
                    </a:lnTo>
                    <a:lnTo>
                      <a:pt x="113" y="14"/>
                    </a:lnTo>
                    <a:lnTo>
                      <a:pt x="135" y="4"/>
                    </a:lnTo>
                    <a:lnTo>
                      <a:pt x="156" y="0"/>
                    </a:lnTo>
                    <a:lnTo>
                      <a:pt x="181" y="0"/>
                    </a:lnTo>
                    <a:lnTo>
                      <a:pt x="196" y="3"/>
                    </a:lnTo>
                    <a:lnTo>
                      <a:pt x="210" y="7"/>
                    </a:lnTo>
                    <a:lnTo>
                      <a:pt x="224" y="16"/>
                    </a:lnTo>
                    <a:lnTo>
                      <a:pt x="237" y="30"/>
                    </a:lnTo>
                    <a:lnTo>
                      <a:pt x="253" y="39"/>
                    </a:lnTo>
                    <a:lnTo>
                      <a:pt x="268" y="54"/>
                    </a:lnTo>
                    <a:lnTo>
                      <a:pt x="279" y="62"/>
                    </a:lnTo>
                    <a:lnTo>
                      <a:pt x="296" y="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59" name="Freeform 83">
                <a:extLst>
                  <a:ext uri="{FF2B5EF4-FFF2-40B4-BE49-F238E27FC236}">
                    <a16:creationId xmlns:a16="http://schemas.microsoft.com/office/drawing/2014/main" id="{B6246F26-9476-4F41-B058-C53CDEEBE372}"/>
                  </a:ext>
                </a:extLst>
              </p:cNvPr>
              <p:cNvSpPr>
                <a:spLocks/>
              </p:cNvSpPr>
              <p:nvPr/>
            </p:nvSpPr>
            <p:spPr bwMode="auto">
              <a:xfrm>
                <a:off x="4275" y="2633"/>
                <a:ext cx="141" cy="138"/>
              </a:xfrm>
              <a:custGeom>
                <a:avLst/>
                <a:gdLst>
                  <a:gd name="T0" fmla="*/ 1 w 282"/>
                  <a:gd name="T1" fmla="*/ 0 h 414"/>
                  <a:gd name="T2" fmla="*/ 1 w 282"/>
                  <a:gd name="T3" fmla="*/ 0 h 414"/>
                  <a:gd name="T4" fmla="*/ 1 w 282"/>
                  <a:gd name="T5" fmla="*/ 0 h 414"/>
                  <a:gd name="T6" fmla="*/ 1 w 282"/>
                  <a:gd name="T7" fmla="*/ 0 h 414"/>
                  <a:gd name="T8" fmla="*/ 1 w 282"/>
                  <a:gd name="T9" fmla="*/ 0 h 414"/>
                  <a:gd name="T10" fmla="*/ 1 w 282"/>
                  <a:gd name="T11" fmla="*/ 0 h 414"/>
                  <a:gd name="T12" fmla="*/ 1 w 282"/>
                  <a:gd name="T13" fmla="*/ 0 h 414"/>
                  <a:gd name="T14" fmla="*/ 1 w 282"/>
                  <a:gd name="T15" fmla="*/ 0 h 414"/>
                  <a:gd name="T16" fmla="*/ 1 w 282"/>
                  <a:gd name="T17" fmla="*/ 0 h 414"/>
                  <a:gd name="T18" fmla="*/ 1 w 282"/>
                  <a:gd name="T19" fmla="*/ 0 h 414"/>
                  <a:gd name="T20" fmla="*/ 1 w 282"/>
                  <a:gd name="T21" fmla="*/ 0 h 414"/>
                  <a:gd name="T22" fmla="*/ 1 w 282"/>
                  <a:gd name="T23" fmla="*/ 0 h 414"/>
                  <a:gd name="T24" fmla="*/ 1 w 282"/>
                  <a:gd name="T25" fmla="*/ 0 h 414"/>
                  <a:gd name="T26" fmla="*/ 1 w 282"/>
                  <a:gd name="T27" fmla="*/ 0 h 414"/>
                  <a:gd name="T28" fmla="*/ 1 w 282"/>
                  <a:gd name="T29" fmla="*/ 0 h 414"/>
                  <a:gd name="T30" fmla="*/ 1 w 282"/>
                  <a:gd name="T31" fmla="*/ 0 h 414"/>
                  <a:gd name="T32" fmla="*/ 1 w 282"/>
                  <a:gd name="T33" fmla="*/ 0 h 414"/>
                  <a:gd name="T34" fmla="*/ 1 w 282"/>
                  <a:gd name="T35" fmla="*/ 0 h 414"/>
                  <a:gd name="T36" fmla="*/ 0 w 282"/>
                  <a:gd name="T37" fmla="*/ 0 h 4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2"/>
                  <a:gd name="T58" fmla="*/ 0 h 414"/>
                  <a:gd name="T59" fmla="*/ 282 w 282"/>
                  <a:gd name="T60" fmla="*/ 414 h 4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2" h="414">
                    <a:moveTo>
                      <a:pt x="282" y="414"/>
                    </a:moveTo>
                    <a:lnTo>
                      <a:pt x="282" y="414"/>
                    </a:lnTo>
                    <a:lnTo>
                      <a:pt x="271" y="376"/>
                    </a:lnTo>
                    <a:lnTo>
                      <a:pt x="262" y="344"/>
                    </a:lnTo>
                    <a:lnTo>
                      <a:pt x="251" y="312"/>
                    </a:lnTo>
                    <a:lnTo>
                      <a:pt x="244" y="279"/>
                    </a:lnTo>
                    <a:lnTo>
                      <a:pt x="236" y="242"/>
                    </a:lnTo>
                    <a:lnTo>
                      <a:pt x="224" y="211"/>
                    </a:lnTo>
                    <a:lnTo>
                      <a:pt x="208" y="183"/>
                    </a:lnTo>
                    <a:lnTo>
                      <a:pt x="193" y="157"/>
                    </a:lnTo>
                    <a:lnTo>
                      <a:pt x="171" y="126"/>
                    </a:lnTo>
                    <a:lnTo>
                      <a:pt x="149" y="102"/>
                    </a:lnTo>
                    <a:lnTo>
                      <a:pt x="127" y="86"/>
                    </a:lnTo>
                    <a:lnTo>
                      <a:pt x="101" y="63"/>
                    </a:lnTo>
                    <a:lnTo>
                      <a:pt x="75" y="53"/>
                    </a:lnTo>
                    <a:lnTo>
                      <a:pt x="49" y="32"/>
                    </a:lnTo>
                    <a:lnTo>
                      <a:pt x="25" y="1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60" name="Freeform 84">
                <a:extLst>
                  <a:ext uri="{FF2B5EF4-FFF2-40B4-BE49-F238E27FC236}">
                    <a16:creationId xmlns:a16="http://schemas.microsoft.com/office/drawing/2014/main" id="{D8405AB6-BB81-514F-9E68-EA8C1500DCFA}"/>
                  </a:ext>
                </a:extLst>
              </p:cNvPr>
              <p:cNvSpPr>
                <a:spLocks/>
              </p:cNvSpPr>
              <p:nvPr/>
            </p:nvSpPr>
            <p:spPr bwMode="auto">
              <a:xfrm>
                <a:off x="4225" y="2395"/>
                <a:ext cx="575" cy="896"/>
              </a:xfrm>
              <a:custGeom>
                <a:avLst/>
                <a:gdLst>
                  <a:gd name="T0" fmla="*/ 0 w 1151"/>
                  <a:gd name="T1" fmla="*/ 0 h 2686"/>
                  <a:gd name="T2" fmla="*/ 0 w 1151"/>
                  <a:gd name="T3" fmla="*/ 0 h 2686"/>
                  <a:gd name="T4" fmla="*/ 0 w 1151"/>
                  <a:gd name="T5" fmla="*/ 0 h 2686"/>
                  <a:gd name="T6" fmla="*/ 0 w 1151"/>
                  <a:gd name="T7" fmla="*/ 0 h 2686"/>
                  <a:gd name="T8" fmla="*/ 0 w 1151"/>
                  <a:gd name="T9" fmla="*/ 0 h 2686"/>
                  <a:gd name="T10" fmla="*/ 0 w 1151"/>
                  <a:gd name="T11" fmla="*/ 0 h 2686"/>
                  <a:gd name="T12" fmla="*/ 0 w 1151"/>
                  <a:gd name="T13" fmla="*/ 0 h 2686"/>
                  <a:gd name="T14" fmla="*/ 0 w 1151"/>
                  <a:gd name="T15" fmla="*/ 0 h 2686"/>
                  <a:gd name="T16" fmla="*/ 0 w 1151"/>
                  <a:gd name="T17" fmla="*/ 0 h 2686"/>
                  <a:gd name="T18" fmla="*/ 0 w 1151"/>
                  <a:gd name="T19" fmla="*/ 0 h 2686"/>
                  <a:gd name="T20" fmla="*/ 0 w 1151"/>
                  <a:gd name="T21" fmla="*/ 0 h 2686"/>
                  <a:gd name="T22" fmla="*/ 0 w 1151"/>
                  <a:gd name="T23" fmla="*/ 0 h 2686"/>
                  <a:gd name="T24" fmla="*/ 0 w 1151"/>
                  <a:gd name="T25" fmla="*/ 0 h 2686"/>
                  <a:gd name="T26" fmla="*/ 0 w 1151"/>
                  <a:gd name="T27" fmla="*/ 0 h 2686"/>
                  <a:gd name="T28" fmla="*/ 0 w 1151"/>
                  <a:gd name="T29" fmla="*/ 0 h 2686"/>
                  <a:gd name="T30" fmla="*/ 0 w 1151"/>
                  <a:gd name="T31" fmla="*/ 0 h 2686"/>
                  <a:gd name="T32" fmla="*/ 0 w 1151"/>
                  <a:gd name="T33" fmla="*/ 0 h 2686"/>
                  <a:gd name="T34" fmla="*/ 0 w 1151"/>
                  <a:gd name="T35" fmla="*/ 0 h 2686"/>
                  <a:gd name="T36" fmla="*/ 0 w 1151"/>
                  <a:gd name="T37" fmla="*/ 0 h 2686"/>
                  <a:gd name="T38" fmla="*/ 0 w 1151"/>
                  <a:gd name="T39" fmla="*/ 0 h 2686"/>
                  <a:gd name="T40" fmla="*/ 0 w 1151"/>
                  <a:gd name="T41" fmla="*/ 0 h 2686"/>
                  <a:gd name="T42" fmla="*/ 0 w 1151"/>
                  <a:gd name="T43" fmla="*/ 0 h 2686"/>
                  <a:gd name="T44" fmla="*/ 0 w 1151"/>
                  <a:gd name="T45" fmla="*/ 0 h 2686"/>
                  <a:gd name="T46" fmla="*/ 0 w 1151"/>
                  <a:gd name="T47" fmla="*/ 0 h 2686"/>
                  <a:gd name="T48" fmla="*/ 0 w 1151"/>
                  <a:gd name="T49" fmla="*/ 0 h 2686"/>
                  <a:gd name="T50" fmla="*/ 0 w 1151"/>
                  <a:gd name="T51" fmla="*/ 0 h 2686"/>
                  <a:gd name="T52" fmla="*/ 0 w 1151"/>
                  <a:gd name="T53" fmla="*/ 0 h 2686"/>
                  <a:gd name="T54" fmla="*/ 0 w 1151"/>
                  <a:gd name="T55" fmla="*/ 0 h 2686"/>
                  <a:gd name="T56" fmla="*/ 0 w 1151"/>
                  <a:gd name="T57" fmla="*/ 0 h 2686"/>
                  <a:gd name="T58" fmla="*/ 0 w 1151"/>
                  <a:gd name="T59" fmla="*/ 0 h 2686"/>
                  <a:gd name="T60" fmla="*/ 0 w 1151"/>
                  <a:gd name="T61" fmla="*/ 0 h 2686"/>
                  <a:gd name="T62" fmla="*/ 0 w 1151"/>
                  <a:gd name="T63" fmla="*/ 0 h 2686"/>
                  <a:gd name="T64" fmla="*/ 0 w 1151"/>
                  <a:gd name="T65" fmla="*/ 0 h 2686"/>
                  <a:gd name="T66" fmla="*/ 0 w 1151"/>
                  <a:gd name="T67" fmla="*/ 0 h 2686"/>
                  <a:gd name="T68" fmla="*/ 0 w 1151"/>
                  <a:gd name="T69" fmla="*/ 0 h 2686"/>
                  <a:gd name="T70" fmla="*/ 0 w 1151"/>
                  <a:gd name="T71" fmla="*/ 0 h 2686"/>
                  <a:gd name="T72" fmla="*/ 0 w 1151"/>
                  <a:gd name="T73" fmla="*/ 0 h 2686"/>
                  <a:gd name="T74" fmla="*/ 0 w 1151"/>
                  <a:gd name="T75" fmla="*/ 0 h 2686"/>
                  <a:gd name="T76" fmla="*/ 0 w 1151"/>
                  <a:gd name="T77" fmla="*/ 0 h 2686"/>
                  <a:gd name="T78" fmla="*/ 0 w 1151"/>
                  <a:gd name="T79" fmla="*/ 0 h 2686"/>
                  <a:gd name="T80" fmla="*/ 0 w 1151"/>
                  <a:gd name="T81" fmla="*/ 0 h 2686"/>
                  <a:gd name="T82" fmla="*/ 0 w 1151"/>
                  <a:gd name="T83" fmla="*/ 0 h 2686"/>
                  <a:gd name="T84" fmla="*/ 0 w 1151"/>
                  <a:gd name="T85" fmla="*/ 0 h 2686"/>
                  <a:gd name="T86" fmla="*/ 0 w 1151"/>
                  <a:gd name="T87" fmla="*/ 0 h 2686"/>
                  <a:gd name="T88" fmla="*/ 0 w 1151"/>
                  <a:gd name="T89" fmla="*/ 0 h 2686"/>
                  <a:gd name="T90" fmla="*/ 0 w 1151"/>
                  <a:gd name="T91" fmla="*/ 0 h 2686"/>
                  <a:gd name="T92" fmla="*/ 0 w 1151"/>
                  <a:gd name="T93" fmla="*/ 0 h 2686"/>
                  <a:gd name="T94" fmla="*/ 0 w 1151"/>
                  <a:gd name="T95" fmla="*/ 0 h 2686"/>
                  <a:gd name="T96" fmla="*/ 0 w 1151"/>
                  <a:gd name="T97" fmla="*/ 0 h 2686"/>
                  <a:gd name="T98" fmla="*/ 0 w 1151"/>
                  <a:gd name="T99" fmla="*/ 0 h 2686"/>
                  <a:gd name="T100" fmla="*/ 0 w 1151"/>
                  <a:gd name="T101" fmla="*/ 0 h 2686"/>
                  <a:gd name="T102" fmla="*/ 0 w 1151"/>
                  <a:gd name="T103" fmla="*/ 0 h 2686"/>
                  <a:gd name="T104" fmla="*/ 0 w 1151"/>
                  <a:gd name="T105" fmla="*/ 0 h 2686"/>
                  <a:gd name="T106" fmla="*/ 0 w 1151"/>
                  <a:gd name="T107" fmla="*/ 0 h 2686"/>
                  <a:gd name="T108" fmla="*/ 0 w 1151"/>
                  <a:gd name="T109" fmla="*/ 0 h 2686"/>
                  <a:gd name="T110" fmla="*/ 0 w 1151"/>
                  <a:gd name="T111" fmla="*/ 0 h 2686"/>
                  <a:gd name="T112" fmla="*/ 0 w 1151"/>
                  <a:gd name="T113" fmla="*/ 0 h 2686"/>
                  <a:gd name="T114" fmla="*/ 0 w 1151"/>
                  <a:gd name="T115" fmla="*/ 0 h 2686"/>
                  <a:gd name="T116" fmla="*/ 0 w 1151"/>
                  <a:gd name="T117" fmla="*/ 0 h 2686"/>
                  <a:gd name="T118" fmla="*/ 0 w 1151"/>
                  <a:gd name="T119" fmla="*/ 0 h 26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51"/>
                  <a:gd name="T181" fmla="*/ 0 h 2686"/>
                  <a:gd name="T182" fmla="*/ 1151 w 1151"/>
                  <a:gd name="T183" fmla="*/ 2686 h 26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51" h="2686">
                    <a:moveTo>
                      <a:pt x="0" y="447"/>
                    </a:moveTo>
                    <a:lnTo>
                      <a:pt x="29" y="475"/>
                    </a:lnTo>
                    <a:lnTo>
                      <a:pt x="60" y="498"/>
                    </a:lnTo>
                    <a:lnTo>
                      <a:pt x="90" y="521"/>
                    </a:lnTo>
                    <a:lnTo>
                      <a:pt x="119" y="544"/>
                    </a:lnTo>
                    <a:lnTo>
                      <a:pt x="150" y="567"/>
                    </a:lnTo>
                    <a:lnTo>
                      <a:pt x="179" y="592"/>
                    </a:lnTo>
                    <a:lnTo>
                      <a:pt x="211" y="611"/>
                    </a:lnTo>
                    <a:lnTo>
                      <a:pt x="242" y="635"/>
                    </a:lnTo>
                    <a:lnTo>
                      <a:pt x="268" y="659"/>
                    </a:lnTo>
                    <a:lnTo>
                      <a:pt x="297" y="685"/>
                    </a:lnTo>
                    <a:lnTo>
                      <a:pt x="328" y="708"/>
                    </a:lnTo>
                    <a:lnTo>
                      <a:pt x="357" y="736"/>
                    </a:lnTo>
                    <a:lnTo>
                      <a:pt x="383" y="767"/>
                    </a:lnTo>
                    <a:lnTo>
                      <a:pt x="406" y="798"/>
                    </a:lnTo>
                    <a:lnTo>
                      <a:pt x="430" y="833"/>
                    </a:lnTo>
                    <a:lnTo>
                      <a:pt x="452" y="869"/>
                    </a:lnTo>
                    <a:lnTo>
                      <a:pt x="478" y="912"/>
                    </a:lnTo>
                    <a:lnTo>
                      <a:pt x="500" y="966"/>
                    </a:lnTo>
                    <a:lnTo>
                      <a:pt x="515" y="1018"/>
                    </a:lnTo>
                    <a:lnTo>
                      <a:pt x="530" y="1076"/>
                    </a:lnTo>
                    <a:lnTo>
                      <a:pt x="544" y="1139"/>
                    </a:lnTo>
                    <a:lnTo>
                      <a:pt x="553" y="1197"/>
                    </a:lnTo>
                    <a:lnTo>
                      <a:pt x="559" y="1255"/>
                    </a:lnTo>
                    <a:lnTo>
                      <a:pt x="564" y="1317"/>
                    </a:lnTo>
                    <a:lnTo>
                      <a:pt x="567" y="1372"/>
                    </a:lnTo>
                    <a:lnTo>
                      <a:pt x="567" y="1436"/>
                    </a:lnTo>
                    <a:lnTo>
                      <a:pt x="564" y="1498"/>
                    </a:lnTo>
                    <a:lnTo>
                      <a:pt x="559" y="1553"/>
                    </a:lnTo>
                    <a:lnTo>
                      <a:pt x="550" y="1611"/>
                    </a:lnTo>
                    <a:lnTo>
                      <a:pt x="541" y="1674"/>
                    </a:lnTo>
                    <a:lnTo>
                      <a:pt x="520" y="1721"/>
                    </a:lnTo>
                    <a:lnTo>
                      <a:pt x="493" y="1768"/>
                    </a:lnTo>
                    <a:lnTo>
                      <a:pt x="466" y="1806"/>
                    </a:lnTo>
                    <a:lnTo>
                      <a:pt x="430" y="1837"/>
                    </a:lnTo>
                    <a:lnTo>
                      <a:pt x="394" y="1862"/>
                    </a:lnTo>
                    <a:lnTo>
                      <a:pt x="352" y="1884"/>
                    </a:lnTo>
                    <a:lnTo>
                      <a:pt x="313" y="1900"/>
                    </a:lnTo>
                    <a:lnTo>
                      <a:pt x="268" y="1907"/>
                    </a:lnTo>
                    <a:lnTo>
                      <a:pt x="231" y="1895"/>
                    </a:lnTo>
                    <a:lnTo>
                      <a:pt x="198" y="1881"/>
                    </a:lnTo>
                    <a:lnTo>
                      <a:pt x="167" y="1842"/>
                    </a:lnTo>
                    <a:lnTo>
                      <a:pt x="147" y="1784"/>
                    </a:lnTo>
                    <a:lnTo>
                      <a:pt x="141" y="1717"/>
                    </a:lnTo>
                    <a:lnTo>
                      <a:pt x="141" y="1653"/>
                    </a:lnTo>
                    <a:lnTo>
                      <a:pt x="147" y="1632"/>
                    </a:lnTo>
                    <a:lnTo>
                      <a:pt x="164" y="1608"/>
                    </a:lnTo>
                    <a:lnTo>
                      <a:pt x="170" y="1591"/>
                    </a:lnTo>
                    <a:lnTo>
                      <a:pt x="168" y="1576"/>
                    </a:lnTo>
                    <a:lnTo>
                      <a:pt x="150" y="1576"/>
                    </a:lnTo>
                    <a:lnTo>
                      <a:pt x="135" y="1608"/>
                    </a:lnTo>
                    <a:lnTo>
                      <a:pt x="123" y="1648"/>
                    </a:lnTo>
                    <a:lnTo>
                      <a:pt x="112" y="1692"/>
                    </a:lnTo>
                    <a:lnTo>
                      <a:pt x="106" y="1743"/>
                    </a:lnTo>
                    <a:lnTo>
                      <a:pt x="101" y="1787"/>
                    </a:lnTo>
                    <a:lnTo>
                      <a:pt x="102" y="1837"/>
                    </a:lnTo>
                    <a:lnTo>
                      <a:pt x="112" y="1881"/>
                    </a:lnTo>
                    <a:lnTo>
                      <a:pt x="123" y="1895"/>
                    </a:lnTo>
                    <a:lnTo>
                      <a:pt x="141" y="1913"/>
                    </a:lnTo>
                    <a:lnTo>
                      <a:pt x="160" y="1923"/>
                    </a:lnTo>
                    <a:lnTo>
                      <a:pt x="176" y="1932"/>
                    </a:lnTo>
                    <a:lnTo>
                      <a:pt x="194" y="1951"/>
                    </a:lnTo>
                    <a:lnTo>
                      <a:pt x="214" y="1958"/>
                    </a:lnTo>
                    <a:lnTo>
                      <a:pt x="221" y="1975"/>
                    </a:lnTo>
                    <a:lnTo>
                      <a:pt x="225" y="1994"/>
                    </a:lnTo>
                    <a:lnTo>
                      <a:pt x="214" y="2022"/>
                    </a:lnTo>
                    <a:lnTo>
                      <a:pt x="193" y="2036"/>
                    </a:lnTo>
                    <a:lnTo>
                      <a:pt x="162" y="2042"/>
                    </a:lnTo>
                    <a:lnTo>
                      <a:pt x="127" y="2048"/>
                    </a:lnTo>
                    <a:lnTo>
                      <a:pt x="92" y="2054"/>
                    </a:lnTo>
                    <a:lnTo>
                      <a:pt x="65" y="2061"/>
                    </a:lnTo>
                    <a:lnTo>
                      <a:pt x="46" y="2080"/>
                    </a:lnTo>
                    <a:lnTo>
                      <a:pt x="40" y="2103"/>
                    </a:lnTo>
                    <a:lnTo>
                      <a:pt x="51" y="2116"/>
                    </a:lnTo>
                    <a:lnTo>
                      <a:pt x="69" y="2116"/>
                    </a:lnTo>
                    <a:lnTo>
                      <a:pt x="92" y="2109"/>
                    </a:lnTo>
                    <a:lnTo>
                      <a:pt x="112" y="2103"/>
                    </a:lnTo>
                    <a:lnTo>
                      <a:pt x="138" y="2098"/>
                    </a:lnTo>
                    <a:lnTo>
                      <a:pt x="164" y="2093"/>
                    </a:lnTo>
                    <a:lnTo>
                      <a:pt x="187" y="2088"/>
                    </a:lnTo>
                    <a:lnTo>
                      <a:pt x="214" y="2080"/>
                    </a:lnTo>
                    <a:lnTo>
                      <a:pt x="236" y="2065"/>
                    </a:lnTo>
                    <a:lnTo>
                      <a:pt x="260" y="2056"/>
                    </a:lnTo>
                    <a:lnTo>
                      <a:pt x="285" y="2042"/>
                    </a:lnTo>
                    <a:lnTo>
                      <a:pt x="309" y="2030"/>
                    </a:lnTo>
                    <a:lnTo>
                      <a:pt x="323" y="2022"/>
                    </a:lnTo>
                    <a:lnTo>
                      <a:pt x="337" y="2006"/>
                    </a:lnTo>
                    <a:lnTo>
                      <a:pt x="348" y="1990"/>
                    </a:lnTo>
                    <a:lnTo>
                      <a:pt x="362" y="1975"/>
                    </a:lnTo>
                    <a:lnTo>
                      <a:pt x="374" y="1962"/>
                    </a:lnTo>
                    <a:lnTo>
                      <a:pt x="388" y="1952"/>
                    </a:lnTo>
                    <a:lnTo>
                      <a:pt x="398" y="1952"/>
                    </a:lnTo>
                    <a:lnTo>
                      <a:pt x="409" y="1958"/>
                    </a:lnTo>
                    <a:lnTo>
                      <a:pt x="423" y="1980"/>
                    </a:lnTo>
                    <a:lnTo>
                      <a:pt x="423" y="2006"/>
                    </a:lnTo>
                    <a:lnTo>
                      <a:pt x="411" y="2040"/>
                    </a:lnTo>
                    <a:lnTo>
                      <a:pt x="400" y="2080"/>
                    </a:lnTo>
                    <a:lnTo>
                      <a:pt x="386" y="2114"/>
                    </a:lnTo>
                    <a:lnTo>
                      <a:pt x="372" y="2151"/>
                    </a:lnTo>
                    <a:lnTo>
                      <a:pt x="363" y="2185"/>
                    </a:lnTo>
                    <a:lnTo>
                      <a:pt x="368" y="2217"/>
                    </a:lnTo>
                    <a:lnTo>
                      <a:pt x="379" y="2252"/>
                    </a:lnTo>
                    <a:lnTo>
                      <a:pt x="394" y="2283"/>
                    </a:lnTo>
                    <a:lnTo>
                      <a:pt x="415" y="2306"/>
                    </a:lnTo>
                    <a:lnTo>
                      <a:pt x="438" y="2329"/>
                    </a:lnTo>
                    <a:lnTo>
                      <a:pt x="464" y="2349"/>
                    </a:lnTo>
                    <a:lnTo>
                      <a:pt x="487" y="2365"/>
                    </a:lnTo>
                    <a:lnTo>
                      <a:pt x="513" y="2386"/>
                    </a:lnTo>
                    <a:lnTo>
                      <a:pt x="535" y="2407"/>
                    </a:lnTo>
                    <a:lnTo>
                      <a:pt x="550" y="2420"/>
                    </a:lnTo>
                    <a:lnTo>
                      <a:pt x="564" y="2436"/>
                    </a:lnTo>
                    <a:lnTo>
                      <a:pt x="579" y="2451"/>
                    </a:lnTo>
                    <a:lnTo>
                      <a:pt x="596" y="2471"/>
                    </a:lnTo>
                    <a:lnTo>
                      <a:pt x="608" y="2483"/>
                    </a:lnTo>
                    <a:lnTo>
                      <a:pt x="628" y="2490"/>
                    </a:lnTo>
                    <a:lnTo>
                      <a:pt x="641" y="2490"/>
                    </a:lnTo>
                    <a:lnTo>
                      <a:pt x="651" y="2480"/>
                    </a:lnTo>
                    <a:lnTo>
                      <a:pt x="653" y="2464"/>
                    </a:lnTo>
                    <a:lnTo>
                      <a:pt x="644" y="2441"/>
                    </a:lnTo>
                    <a:lnTo>
                      <a:pt x="625" y="2425"/>
                    </a:lnTo>
                    <a:lnTo>
                      <a:pt x="607" y="2407"/>
                    </a:lnTo>
                    <a:lnTo>
                      <a:pt x="590" y="2386"/>
                    </a:lnTo>
                    <a:lnTo>
                      <a:pt x="567" y="2370"/>
                    </a:lnTo>
                    <a:lnTo>
                      <a:pt x="547" y="2354"/>
                    </a:lnTo>
                    <a:lnTo>
                      <a:pt x="525" y="2338"/>
                    </a:lnTo>
                    <a:lnTo>
                      <a:pt x="500" y="2322"/>
                    </a:lnTo>
                    <a:lnTo>
                      <a:pt x="483" y="2306"/>
                    </a:lnTo>
                    <a:lnTo>
                      <a:pt x="466" y="2283"/>
                    </a:lnTo>
                    <a:lnTo>
                      <a:pt x="452" y="2261"/>
                    </a:lnTo>
                    <a:lnTo>
                      <a:pt x="438" y="2201"/>
                    </a:lnTo>
                    <a:lnTo>
                      <a:pt x="434" y="2143"/>
                    </a:lnTo>
                    <a:lnTo>
                      <a:pt x="440" y="2088"/>
                    </a:lnTo>
                    <a:lnTo>
                      <a:pt x="452" y="2030"/>
                    </a:lnTo>
                    <a:lnTo>
                      <a:pt x="457" y="2010"/>
                    </a:lnTo>
                    <a:lnTo>
                      <a:pt x="469" y="1990"/>
                    </a:lnTo>
                    <a:lnTo>
                      <a:pt x="478" y="1975"/>
                    </a:lnTo>
                    <a:lnTo>
                      <a:pt x="489" y="1958"/>
                    </a:lnTo>
                    <a:lnTo>
                      <a:pt x="500" y="1932"/>
                    </a:lnTo>
                    <a:lnTo>
                      <a:pt x="513" y="1917"/>
                    </a:lnTo>
                    <a:lnTo>
                      <a:pt x="525" y="1900"/>
                    </a:lnTo>
                    <a:lnTo>
                      <a:pt x="535" y="1881"/>
                    </a:lnTo>
                    <a:lnTo>
                      <a:pt x="547" y="1849"/>
                    </a:lnTo>
                    <a:lnTo>
                      <a:pt x="553" y="1814"/>
                    </a:lnTo>
                    <a:lnTo>
                      <a:pt x="562" y="1778"/>
                    </a:lnTo>
                    <a:lnTo>
                      <a:pt x="567" y="1743"/>
                    </a:lnTo>
                    <a:lnTo>
                      <a:pt x="575" y="1708"/>
                    </a:lnTo>
                    <a:lnTo>
                      <a:pt x="585" y="1678"/>
                    </a:lnTo>
                    <a:lnTo>
                      <a:pt x="602" y="1655"/>
                    </a:lnTo>
                    <a:lnTo>
                      <a:pt x="622" y="1653"/>
                    </a:lnTo>
                    <a:lnTo>
                      <a:pt x="637" y="1671"/>
                    </a:lnTo>
                    <a:lnTo>
                      <a:pt x="648" y="1698"/>
                    </a:lnTo>
                    <a:lnTo>
                      <a:pt x="648" y="1737"/>
                    </a:lnTo>
                    <a:lnTo>
                      <a:pt x="651" y="1768"/>
                    </a:lnTo>
                    <a:lnTo>
                      <a:pt x="661" y="1803"/>
                    </a:lnTo>
                    <a:lnTo>
                      <a:pt x="673" y="1835"/>
                    </a:lnTo>
                    <a:lnTo>
                      <a:pt x="686" y="1862"/>
                    </a:lnTo>
                    <a:lnTo>
                      <a:pt x="702" y="1895"/>
                    </a:lnTo>
                    <a:lnTo>
                      <a:pt x="714" y="1927"/>
                    </a:lnTo>
                    <a:lnTo>
                      <a:pt x="726" y="1967"/>
                    </a:lnTo>
                    <a:lnTo>
                      <a:pt x="731" y="1998"/>
                    </a:lnTo>
                    <a:lnTo>
                      <a:pt x="736" y="2030"/>
                    </a:lnTo>
                    <a:lnTo>
                      <a:pt x="737" y="2069"/>
                    </a:lnTo>
                    <a:lnTo>
                      <a:pt x="736" y="2114"/>
                    </a:lnTo>
                    <a:lnTo>
                      <a:pt x="728" y="2151"/>
                    </a:lnTo>
                    <a:lnTo>
                      <a:pt x="707" y="2177"/>
                    </a:lnTo>
                    <a:lnTo>
                      <a:pt x="694" y="2181"/>
                    </a:lnTo>
                    <a:lnTo>
                      <a:pt x="678" y="2177"/>
                    </a:lnTo>
                    <a:lnTo>
                      <a:pt x="663" y="2167"/>
                    </a:lnTo>
                    <a:lnTo>
                      <a:pt x="648" y="2155"/>
                    </a:lnTo>
                    <a:lnTo>
                      <a:pt x="628" y="2142"/>
                    </a:lnTo>
                    <a:lnTo>
                      <a:pt x="610" y="2130"/>
                    </a:lnTo>
                    <a:lnTo>
                      <a:pt x="604" y="2130"/>
                    </a:lnTo>
                    <a:lnTo>
                      <a:pt x="593" y="2142"/>
                    </a:lnTo>
                    <a:lnTo>
                      <a:pt x="593" y="2165"/>
                    </a:lnTo>
                    <a:lnTo>
                      <a:pt x="607" y="2185"/>
                    </a:lnTo>
                    <a:lnTo>
                      <a:pt x="628" y="2206"/>
                    </a:lnTo>
                    <a:lnTo>
                      <a:pt x="651" y="2217"/>
                    </a:lnTo>
                    <a:lnTo>
                      <a:pt x="668" y="2232"/>
                    </a:lnTo>
                    <a:lnTo>
                      <a:pt x="683" y="2241"/>
                    </a:lnTo>
                    <a:lnTo>
                      <a:pt x="702" y="2252"/>
                    </a:lnTo>
                    <a:lnTo>
                      <a:pt x="722" y="2261"/>
                    </a:lnTo>
                    <a:lnTo>
                      <a:pt x="737" y="2267"/>
                    </a:lnTo>
                    <a:lnTo>
                      <a:pt x="757" y="2267"/>
                    </a:lnTo>
                    <a:lnTo>
                      <a:pt x="775" y="2267"/>
                    </a:lnTo>
                    <a:lnTo>
                      <a:pt x="792" y="2261"/>
                    </a:lnTo>
                    <a:lnTo>
                      <a:pt x="809" y="2245"/>
                    </a:lnTo>
                    <a:lnTo>
                      <a:pt x="817" y="2217"/>
                    </a:lnTo>
                    <a:lnTo>
                      <a:pt x="826" y="2194"/>
                    </a:lnTo>
                    <a:lnTo>
                      <a:pt x="832" y="2165"/>
                    </a:lnTo>
                    <a:lnTo>
                      <a:pt x="838" y="2142"/>
                    </a:lnTo>
                    <a:lnTo>
                      <a:pt x="852" y="2116"/>
                    </a:lnTo>
                    <a:lnTo>
                      <a:pt x="860" y="2103"/>
                    </a:lnTo>
                    <a:lnTo>
                      <a:pt x="875" y="2103"/>
                    </a:lnTo>
                    <a:lnTo>
                      <a:pt x="909" y="2142"/>
                    </a:lnTo>
                    <a:lnTo>
                      <a:pt x="916" y="2210"/>
                    </a:lnTo>
                    <a:lnTo>
                      <a:pt x="910" y="2296"/>
                    </a:lnTo>
                    <a:lnTo>
                      <a:pt x="906" y="2370"/>
                    </a:lnTo>
                    <a:lnTo>
                      <a:pt x="898" y="2420"/>
                    </a:lnTo>
                    <a:lnTo>
                      <a:pt x="889" y="2471"/>
                    </a:lnTo>
                    <a:lnTo>
                      <a:pt x="870" y="2519"/>
                    </a:lnTo>
                    <a:lnTo>
                      <a:pt x="847" y="2560"/>
                    </a:lnTo>
                    <a:lnTo>
                      <a:pt x="827" y="2580"/>
                    </a:lnTo>
                    <a:lnTo>
                      <a:pt x="802" y="2581"/>
                    </a:lnTo>
                    <a:lnTo>
                      <a:pt x="775" y="2589"/>
                    </a:lnTo>
                    <a:lnTo>
                      <a:pt x="743" y="2589"/>
                    </a:lnTo>
                    <a:lnTo>
                      <a:pt x="715" y="2591"/>
                    </a:lnTo>
                    <a:lnTo>
                      <a:pt x="695" y="2599"/>
                    </a:lnTo>
                    <a:lnTo>
                      <a:pt x="680" y="2615"/>
                    </a:lnTo>
                    <a:lnTo>
                      <a:pt x="678" y="2635"/>
                    </a:lnTo>
                    <a:lnTo>
                      <a:pt x="688" y="2660"/>
                    </a:lnTo>
                    <a:lnTo>
                      <a:pt x="705" y="2678"/>
                    </a:lnTo>
                    <a:lnTo>
                      <a:pt x="731" y="2686"/>
                    </a:lnTo>
                    <a:lnTo>
                      <a:pt x="758" y="2686"/>
                    </a:lnTo>
                    <a:lnTo>
                      <a:pt x="792" y="2678"/>
                    </a:lnTo>
                    <a:lnTo>
                      <a:pt x="824" y="2670"/>
                    </a:lnTo>
                    <a:lnTo>
                      <a:pt x="852" y="2651"/>
                    </a:lnTo>
                    <a:lnTo>
                      <a:pt x="875" y="2635"/>
                    </a:lnTo>
                    <a:lnTo>
                      <a:pt x="892" y="2615"/>
                    </a:lnTo>
                    <a:lnTo>
                      <a:pt x="909" y="2591"/>
                    </a:lnTo>
                    <a:lnTo>
                      <a:pt x="919" y="2564"/>
                    </a:lnTo>
                    <a:lnTo>
                      <a:pt x="933" y="2538"/>
                    </a:lnTo>
                    <a:lnTo>
                      <a:pt x="941" y="2499"/>
                    </a:lnTo>
                    <a:lnTo>
                      <a:pt x="950" y="2471"/>
                    </a:lnTo>
                    <a:lnTo>
                      <a:pt x="956" y="2436"/>
                    </a:lnTo>
                    <a:lnTo>
                      <a:pt x="964" y="2407"/>
                    </a:lnTo>
                    <a:lnTo>
                      <a:pt x="972" y="2349"/>
                    </a:lnTo>
                    <a:lnTo>
                      <a:pt x="976" y="2288"/>
                    </a:lnTo>
                    <a:lnTo>
                      <a:pt x="985" y="2232"/>
                    </a:lnTo>
                    <a:lnTo>
                      <a:pt x="1004" y="2177"/>
                    </a:lnTo>
                    <a:lnTo>
                      <a:pt x="1016" y="2167"/>
                    </a:lnTo>
                    <a:lnTo>
                      <a:pt x="1030" y="2165"/>
                    </a:lnTo>
                    <a:lnTo>
                      <a:pt x="1047" y="2165"/>
                    </a:lnTo>
                    <a:lnTo>
                      <a:pt x="1063" y="2165"/>
                    </a:lnTo>
                    <a:lnTo>
                      <a:pt x="1080" y="2165"/>
                    </a:lnTo>
                    <a:lnTo>
                      <a:pt x="1096" y="2162"/>
                    </a:lnTo>
                    <a:lnTo>
                      <a:pt x="1109" y="2155"/>
                    </a:lnTo>
                    <a:lnTo>
                      <a:pt x="1118" y="2142"/>
                    </a:lnTo>
                    <a:lnTo>
                      <a:pt x="1142" y="2061"/>
                    </a:lnTo>
                    <a:lnTo>
                      <a:pt x="1151" y="1971"/>
                    </a:lnTo>
                    <a:lnTo>
                      <a:pt x="1138" y="1878"/>
                    </a:lnTo>
                    <a:lnTo>
                      <a:pt x="1103" y="1806"/>
                    </a:lnTo>
                    <a:lnTo>
                      <a:pt x="1096" y="1803"/>
                    </a:lnTo>
                    <a:lnTo>
                      <a:pt x="1091" y="1798"/>
                    </a:lnTo>
                    <a:lnTo>
                      <a:pt x="1082" y="1803"/>
                    </a:lnTo>
                    <a:lnTo>
                      <a:pt x="1076" y="1806"/>
                    </a:lnTo>
                    <a:lnTo>
                      <a:pt x="1063" y="1853"/>
                    </a:lnTo>
                    <a:lnTo>
                      <a:pt x="1068" y="1917"/>
                    </a:lnTo>
                    <a:lnTo>
                      <a:pt x="1076" y="1980"/>
                    </a:lnTo>
                    <a:lnTo>
                      <a:pt x="1060" y="2030"/>
                    </a:lnTo>
                    <a:lnTo>
                      <a:pt x="1047" y="2042"/>
                    </a:lnTo>
                    <a:lnTo>
                      <a:pt x="1033" y="2049"/>
                    </a:lnTo>
                    <a:lnTo>
                      <a:pt x="1016" y="2054"/>
                    </a:lnTo>
                    <a:lnTo>
                      <a:pt x="1001" y="2049"/>
                    </a:lnTo>
                    <a:lnTo>
                      <a:pt x="985" y="2048"/>
                    </a:lnTo>
                    <a:lnTo>
                      <a:pt x="967" y="2042"/>
                    </a:lnTo>
                    <a:lnTo>
                      <a:pt x="950" y="2036"/>
                    </a:lnTo>
                    <a:lnTo>
                      <a:pt x="933" y="2030"/>
                    </a:lnTo>
                    <a:lnTo>
                      <a:pt x="909" y="2022"/>
                    </a:lnTo>
                    <a:lnTo>
                      <a:pt x="885" y="2006"/>
                    </a:lnTo>
                    <a:lnTo>
                      <a:pt x="864" y="1990"/>
                    </a:lnTo>
                    <a:lnTo>
                      <a:pt x="843" y="1975"/>
                    </a:lnTo>
                    <a:lnTo>
                      <a:pt x="826" y="1952"/>
                    </a:lnTo>
                    <a:lnTo>
                      <a:pt x="809" y="1932"/>
                    </a:lnTo>
                    <a:lnTo>
                      <a:pt x="789" y="1909"/>
                    </a:lnTo>
                    <a:lnTo>
                      <a:pt x="777" y="1881"/>
                    </a:lnTo>
                    <a:lnTo>
                      <a:pt x="751" y="1794"/>
                    </a:lnTo>
                    <a:lnTo>
                      <a:pt x="743" y="1698"/>
                    </a:lnTo>
                    <a:lnTo>
                      <a:pt x="737" y="1600"/>
                    </a:lnTo>
                    <a:lnTo>
                      <a:pt x="736" y="1507"/>
                    </a:lnTo>
                    <a:lnTo>
                      <a:pt x="728" y="1447"/>
                    </a:lnTo>
                    <a:lnTo>
                      <a:pt x="715" y="1376"/>
                    </a:lnTo>
                    <a:lnTo>
                      <a:pt x="715" y="1321"/>
                    </a:lnTo>
                    <a:lnTo>
                      <a:pt x="736" y="1279"/>
                    </a:lnTo>
                    <a:lnTo>
                      <a:pt x="765" y="1266"/>
                    </a:lnTo>
                    <a:lnTo>
                      <a:pt x="794" y="1266"/>
                    </a:lnTo>
                    <a:lnTo>
                      <a:pt x="827" y="1275"/>
                    </a:lnTo>
                    <a:lnTo>
                      <a:pt x="858" y="1294"/>
                    </a:lnTo>
                    <a:lnTo>
                      <a:pt x="889" y="1323"/>
                    </a:lnTo>
                    <a:lnTo>
                      <a:pt x="916" y="1356"/>
                    </a:lnTo>
                    <a:lnTo>
                      <a:pt x="945" y="1395"/>
                    </a:lnTo>
                    <a:lnTo>
                      <a:pt x="964" y="1429"/>
                    </a:lnTo>
                    <a:lnTo>
                      <a:pt x="979" y="1485"/>
                    </a:lnTo>
                    <a:lnTo>
                      <a:pt x="985" y="1537"/>
                    </a:lnTo>
                    <a:lnTo>
                      <a:pt x="979" y="1600"/>
                    </a:lnTo>
                    <a:lnTo>
                      <a:pt x="964" y="1653"/>
                    </a:lnTo>
                    <a:lnTo>
                      <a:pt x="951" y="1671"/>
                    </a:lnTo>
                    <a:lnTo>
                      <a:pt x="935" y="1678"/>
                    </a:lnTo>
                    <a:lnTo>
                      <a:pt x="913" y="1685"/>
                    </a:lnTo>
                    <a:lnTo>
                      <a:pt x="892" y="1687"/>
                    </a:lnTo>
                    <a:lnTo>
                      <a:pt x="875" y="1694"/>
                    </a:lnTo>
                    <a:lnTo>
                      <a:pt x="860" y="1704"/>
                    </a:lnTo>
                    <a:lnTo>
                      <a:pt x="852" y="1710"/>
                    </a:lnTo>
                    <a:lnTo>
                      <a:pt x="847" y="1732"/>
                    </a:lnTo>
                    <a:lnTo>
                      <a:pt x="853" y="1745"/>
                    </a:lnTo>
                    <a:lnTo>
                      <a:pt x="863" y="1759"/>
                    </a:lnTo>
                    <a:lnTo>
                      <a:pt x="875" y="1768"/>
                    </a:lnTo>
                    <a:lnTo>
                      <a:pt x="892" y="1772"/>
                    </a:lnTo>
                    <a:lnTo>
                      <a:pt x="910" y="1778"/>
                    </a:lnTo>
                    <a:lnTo>
                      <a:pt x="930" y="1772"/>
                    </a:lnTo>
                    <a:lnTo>
                      <a:pt x="950" y="1772"/>
                    </a:lnTo>
                    <a:lnTo>
                      <a:pt x="964" y="1768"/>
                    </a:lnTo>
                    <a:lnTo>
                      <a:pt x="985" y="1755"/>
                    </a:lnTo>
                    <a:lnTo>
                      <a:pt x="1001" y="1743"/>
                    </a:lnTo>
                    <a:lnTo>
                      <a:pt x="1019" y="1717"/>
                    </a:lnTo>
                    <a:lnTo>
                      <a:pt x="1036" y="1692"/>
                    </a:lnTo>
                    <a:lnTo>
                      <a:pt x="1047" y="1671"/>
                    </a:lnTo>
                    <a:lnTo>
                      <a:pt x="1057" y="1637"/>
                    </a:lnTo>
                    <a:lnTo>
                      <a:pt x="1068" y="1608"/>
                    </a:lnTo>
                    <a:lnTo>
                      <a:pt x="1076" y="1576"/>
                    </a:lnTo>
                    <a:lnTo>
                      <a:pt x="1088" y="1513"/>
                    </a:lnTo>
                    <a:lnTo>
                      <a:pt x="1089" y="1447"/>
                    </a:lnTo>
                    <a:lnTo>
                      <a:pt x="1080" y="1376"/>
                    </a:lnTo>
                    <a:lnTo>
                      <a:pt x="1060" y="1317"/>
                    </a:lnTo>
                    <a:lnTo>
                      <a:pt x="1040" y="1286"/>
                    </a:lnTo>
                    <a:lnTo>
                      <a:pt x="1011" y="1260"/>
                    </a:lnTo>
                    <a:lnTo>
                      <a:pt x="972" y="1240"/>
                    </a:lnTo>
                    <a:lnTo>
                      <a:pt x="935" y="1224"/>
                    </a:lnTo>
                    <a:lnTo>
                      <a:pt x="898" y="1213"/>
                    </a:lnTo>
                    <a:lnTo>
                      <a:pt x="870" y="1189"/>
                    </a:lnTo>
                    <a:lnTo>
                      <a:pt x="852" y="1165"/>
                    </a:lnTo>
                    <a:lnTo>
                      <a:pt x="847" y="1126"/>
                    </a:lnTo>
                    <a:lnTo>
                      <a:pt x="858" y="1107"/>
                    </a:lnTo>
                    <a:lnTo>
                      <a:pt x="875" y="1086"/>
                    </a:lnTo>
                    <a:lnTo>
                      <a:pt x="901" y="1083"/>
                    </a:lnTo>
                    <a:lnTo>
                      <a:pt x="930" y="1081"/>
                    </a:lnTo>
                    <a:lnTo>
                      <a:pt x="962" y="1081"/>
                    </a:lnTo>
                    <a:lnTo>
                      <a:pt x="988" y="1076"/>
                    </a:lnTo>
                    <a:lnTo>
                      <a:pt x="1014" y="1069"/>
                    </a:lnTo>
                    <a:lnTo>
                      <a:pt x="1033" y="1049"/>
                    </a:lnTo>
                    <a:lnTo>
                      <a:pt x="1060" y="982"/>
                    </a:lnTo>
                    <a:lnTo>
                      <a:pt x="1068" y="908"/>
                    </a:lnTo>
                    <a:lnTo>
                      <a:pt x="1063" y="827"/>
                    </a:lnTo>
                    <a:lnTo>
                      <a:pt x="1047" y="751"/>
                    </a:lnTo>
                    <a:lnTo>
                      <a:pt x="1040" y="731"/>
                    </a:lnTo>
                    <a:lnTo>
                      <a:pt x="1030" y="705"/>
                    </a:lnTo>
                    <a:lnTo>
                      <a:pt x="1016" y="685"/>
                    </a:lnTo>
                    <a:lnTo>
                      <a:pt x="1004" y="664"/>
                    </a:lnTo>
                    <a:lnTo>
                      <a:pt x="993" y="647"/>
                    </a:lnTo>
                    <a:lnTo>
                      <a:pt x="976" y="635"/>
                    </a:lnTo>
                    <a:lnTo>
                      <a:pt x="962" y="631"/>
                    </a:lnTo>
                    <a:lnTo>
                      <a:pt x="950" y="638"/>
                    </a:lnTo>
                    <a:lnTo>
                      <a:pt x="935" y="664"/>
                    </a:lnTo>
                    <a:lnTo>
                      <a:pt x="936" y="689"/>
                    </a:lnTo>
                    <a:lnTo>
                      <a:pt x="951" y="721"/>
                    </a:lnTo>
                    <a:lnTo>
                      <a:pt x="968" y="759"/>
                    </a:lnTo>
                    <a:lnTo>
                      <a:pt x="993" y="795"/>
                    </a:lnTo>
                    <a:lnTo>
                      <a:pt x="1011" y="833"/>
                    </a:lnTo>
                    <a:lnTo>
                      <a:pt x="1019" y="872"/>
                    </a:lnTo>
                    <a:lnTo>
                      <a:pt x="1019" y="905"/>
                    </a:lnTo>
                    <a:lnTo>
                      <a:pt x="1013" y="923"/>
                    </a:lnTo>
                    <a:lnTo>
                      <a:pt x="1001" y="943"/>
                    </a:lnTo>
                    <a:lnTo>
                      <a:pt x="988" y="963"/>
                    </a:lnTo>
                    <a:lnTo>
                      <a:pt x="973" y="978"/>
                    </a:lnTo>
                    <a:lnTo>
                      <a:pt x="960" y="991"/>
                    </a:lnTo>
                    <a:lnTo>
                      <a:pt x="941" y="998"/>
                    </a:lnTo>
                    <a:lnTo>
                      <a:pt x="919" y="1007"/>
                    </a:lnTo>
                    <a:lnTo>
                      <a:pt x="906" y="1014"/>
                    </a:lnTo>
                    <a:lnTo>
                      <a:pt x="889" y="1014"/>
                    </a:lnTo>
                    <a:lnTo>
                      <a:pt x="875" y="1014"/>
                    </a:lnTo>
                    <a:lnTo>
                      <a:pt x="860" y="1007"/>
                    </a:lnTo>
                    <a:lnTo>
                      <a:pt x="847" y="998"/>
                    </a:lnTo>
                    <a:lnTo>
                      <a:pt x="835" y="994"/>
                    </a:lnTo>
                    <a:lnTo>
                      <a:pt x="821" y="986"/>
                    </a:lnTo>
                    <a:lnTo>
                      <a:pt x="809" y="978"/>
                    </a:lnTo>
                    <a:lnTo>
                      <a:pt x="792" y="978"/>
                    </a:lnTo>
                    <a:lnTo>
                      <a:pt x="772" y="978"/>
                    </a:lnTo>
                    <a:lnTo>
                      <a:pt x="751" y="982"/>
                    </a:lnTo>
                    <a:lnTo>
                      <a:pt x="731" y="991"/>
                    </a:lnTo>
                    <a:lnTo>
                      <a:pt x="711" y="995"/>
                    </a:lnTo>
                    <a:lnTo>
                      <a:pt x="690" y="998"/>
                    </a:lnTo>
                    <a:lnTo>
                      <a:pt x="673" y="998"/>
                    </a:lnTo>
                    <a:lnTo>
                      <a:pt x="661" y="994"/>
                    </a:lnTo>
                    <a:lnTo>
                      <a:pt x="651" y="978"/>
                    </a:lnTo>
                    <a:lnTo>
                      <a:pt x="649" y="959"/>
                    </a:lnTo>
                    <a:lnTo>
                      <a:pt x="653" y="943"/>
                    </a:lnTo>
                    <a:lnTo>
                      <a:pt x="663" y="931"/>
                    </a:lnTo>
                    <a:lnTo>
                      <a:pt x="676" y="917"/>
                    </a:lnTo>
                    <a:lnTo>
                      <a:pt x="690" y="905"/>
                    </a:lnTo>
                    <a:lnTo>
                      <a:pt x="707" y="889"/>
                    </a:lnTo>
                    <a:lnTo>
                      <a:pt x="726" y="883"/>
                    </a:lnTo>
                    <a:lnTo>
                      <a:pt x="736" y="869"/>
                    </a:lnTo>
                    <a:lnTo>
                      <a:pt x="751" y="853"/>
                    </a:lnTo>
                    <a:lnTo>
                      <a:pt x="768" y="838"/>
                    </a:lnTo>
                    <a:lnTo>
                      <a:pt x="783" y="827"/>
                    </a:lnTo>
                    <a:lnTo>
                      <a:pt x="798" y="814"/>
                    </a:lnTo>
                    <a:lnTo>
                      <a:pt x="814" y="802"/>
                    </a:lnTo>
                    <a:lnTo>
                      <a:pt x="827" y="786"/>
                    </a:lnTo>
                    <a:lnTo>
                      <a:pt x="838" y="770"/>
                    </a:lnTo>
                    <a:lnTo>
                      <a:pt x="847" y="751"/>
                    </a:lnTo>
                    <a:lnTo>
                      <a:pt x="853" y="705"/>
                    </a:lnTo>
                    <a:lnTo>
                      <a:pt x="846" y="659"/>
                    </a:lnTo>
                    <a:lnTo>
                      <a:pt x="838" y="611"/>
                    </a:lnTo>
                    <a:lnTo>
                      <a:pt x="835" y="564"/>
                    </a:lnTo>
                    <a:lnTo>
                      <a:pt x="838" y="498"/>
                    </a:lnTo>
                    <a:lnTo>
                      <a:pt x="843" y="424"/>
                    </a:lnTo>
                    <a:lnTo>
                      <a:pt x="858" y="372"/>
                    </a:lnTo>
                    <a:lnTo>
                      <a:pt x="890" y="337"/>
                    </a:lnTo>
                    <a:lnTo>
                      <a:pt x="909" y="348"/>
                    </a:lnTo>
                    <a:lnTo>
                      <a:pt x="926" y="377"/>
                    </a:lnTo>
                    <a:lnTo>
                      <a:pt x="947" y="403"/>
                    </a:lnTo>
                    <a:lnTo>
                      <a:pt x="964" y="412"/>
                    </a:lnTo>
                    <a:lnTo>
                      <a:pt x="972" y="396"/>
                    </a:lnTo>
                    <a:lnTo>
                      <a:pt x="972" y="377"/>
                    </a:lnTo>
                    <a:lnTo>
                      <a:pt x="968" y="354"/>
                    </a:lnTo>
                    <a:lnTo>
                      <a:pt x="964" y="337"/>
                    </a:lnTo>
                    <a:lnTo>
                      <a:pt x="960" y="315"/>
                    </a:lnTo>
                    <a:lnTo>
                      <a:pt x="951" y="295"/>
                    </a:lnTo>
                    <a:lnTo>
                      <a:pt x="941" y="274"/>
                    </a:lnTo>
                    <a:lnTo>
                      <a:pt x="930" y="248"/>
                    </a:lnTo>
                    <a:lnTo>
                      <a:pt x="918" y="228"/>
                    </a:lnTo>
                    <a:lnTo>
                      <a:pt x="907" y="212"/>
                    </a:lnTo>
                    <a:lnTo>
                      <a:pt x="890" y="196"/>
                    </a:lnTo>
                    <a:lnTo>
                      <a:pt x="875" y="186"/>
                    </a:lnTo>
                    <a:lnTo>
                      <a:pt x="864" y="177"/>
                    </a:lnTo>
                    <a:lnTo>
                      <a:pt x="853" y="177"/>
                    </a:lnTo>
                    <a:lnTo>
                      <a:pt x="838" y="173"/>
                    </a:lnTo>
                    <a:lnTo>
                      <a:pt x="827" y="173"/>
                    </a:lnTo>
                    <a:lnTo>
                      <a:pt x="814" y="173"/>
                    </a:lnTo>
                    <a:lnTo>
                      <a:pt x="802" y="177"/>
                    </a:lnTo>
                    <a:lnTo>
                      <a:pt x="789" y="177"/>
                    </a:lnTo>
                    <a:lnTo>
                      <a:pt x="777" y="186"/>
                    </a:lnTo>
                    <a:lnTo>
                      <a:pt x="768" y="189"/>
                    </a:lnTo>
                    <a:lnTo>
                      <a:pt x="758" y="200"/>
                    </a:lnTo>
                    <a:lnTo>
                      <a:pt x="751" y="209"/>
                    </a:lnTo>
                    <a:lnTo>
                      <a:pt x="749" y="224"/>
                    </a:lnTo>
                    <a:lnTo>
                      <a:pt x="754" y="244"/>
                    </a:lnTo>
                    <a:lnTo>
                      <a:pt x="765" y="260"/>
                    </a:lnTo>
                    <a:lnTo>
                      <a:pt x="783" y="270"/>
                    </a:lnTo>
                    <a:lnTo>
                      <a:pt x="798" y="282"/>
                    </a:lnTo>
                    <a:lnTo>
                      <a:pt x="814" y="295"/>
                    </a:lnTo>
                    <a:lnTo>
                      <a:pt x="832" y="302"/>
                    </a:lnTo>
                    <a:lnTo>
                      <a:pt x="843" y="315"/>
                    </a:lnTo>
                    <a:lnTo>
                      <a:pt x="847" y="337"/>
                    </a:lnTo>
                    <a:lnTo>
                      <a:pt x="846" y="360"/>
                    </a:lnTo>
                    <a:lnTo>
                      <a:pt x="835" y="380"/>
                    </a:lnTo>
                    <a:lnTo>
                      <a:pt x="821" y="396"/>
                    </a:lnTo>
                    <a:lnTo>
                      <a:pt x="798" y="415"/>
                    </a:lnTo>
                    <a:lnTo>
                      <a:pt x="783" y="424"/>
                    </a:lnTo>
                    <a:lnTo>
                      <a:pt x="761" y="444"/>
                    </a:lnTo>
                    <a:lnTo>
                      <a:pt x="746" y="463"/>
                    </a:lnTo>
                    <a:lnTo>
                      <a:pt x="736" y="485"/>
                    </a:lnTo>
                    <a:lnTo>
                      <a:pt x="731" y="533"/>
                    </a:lnTo>
                    <a:lnTo>
                      <a:pt x="743" y="592"/>
                    </a:lnTo>
                    <a:lnTo>
                      <a:pt x="746" y="635"/>
                    </a:lnTo>
                    <a:lnTo>
                      <a:pt x="736" y="675"/>
                    </a:lnTo>
                    <a:lnTo>
                      <a:pt x="722" y="693"/>
                    </a:lnTo>
                    <a:lnTo>
                      <a:pt x="703" y="698"/>
                    </a:lnTo>
                    <a:lnTo>
                      <a:pt x="683" y="705"/>
                    </a:lnTo>
                    <a:lnTo>
                      <a:pt x="663" y="705"/>
                    </a:lnTo>
                    <a:lnTo>
                      <a:pt x="641" y="698"/>
                    </a:lnTo>
                    <a:lnTo>
                      <a:pt x="617" y="693"/>
                    </a:lnTo>
                    <a:lnTo>
                      <a:pt x="596" y="685"/>
                    </a:lnTo>
                    <a:lnTo>
                      <a:pt x="579" y="675"/>
                    </a:lnTo>
                    <a:lnTo>
                      <a:pt x="553" y="659"/>
                    </a:lnTo>
                    <a:lnTo>
                      <a:pt x="533" y="631"/>
                    </a:lnTo>
                    <a:lnTo>
                      <a:pt x="513" y="604"/>
                    </a:lnTo>
                    <a:lnTo>
                      <a:pt x="496" y="575"/>
                    </a:lnTo>
                    <a:lnTo>
                      <a:pt x="478" y="541"/>
                    </a:lnTo>
                    <a:lnTo>
                      <a:pt x="461" y="509"/>
                    </a:lnTo>
                    <a:lnTo>
                      <a:pt x="444" y="475"/>
                    </a:lnTo>
                    <a:lnTo>
                      <a:pt x="423" y="447"/>
                    </a:lnTo>
                    <a:lnTo>
                      <a:pt x="409" y="434"/>
                    </a:lnTo>
                    <a:lnTo>
                      <a:pt x="400" y="419"/>
                    </a:lnTo>
                    <a:lnTo>
                      <a:pt x="388" y="403"/>
                    </a:lnTo>
                    <a:lnTo>
                      <a:pt x="375" y="389"/>
                    </a:lnTo>
                    <a:lnTo>
                      <a:pt x="363" y="377"/>
                    </a:lnTo>
                    <a:lnTo>
                      <a:pt x="351" y="361"/>
                    </a:lnTo>
                    <a:lnTo>
                      <a:pt x="340" y="350"/>
                    </a:lnTo>
                    <a:lnTo>
                      <a:pt x="325" y="337"/>
                    </a:lnTo>
                    <a:lnTo>
                      <a:pt x="306" y="318"/>
                    </a:lnTo>
                    <a:lnTo>
                      <a:pt x="282" y="306"/>
                    </a:lnTo>
                    <a:lnTo>
                      <a:pt x="260" y="298"/>
                    </a:lnTo>
                    <a:lnTo>
                      <a:pt x="238" y="283"/>
                    </a:lnTo>
                    <a:lnTo>
                      <a:pt x="214" y="274"/>
                    </a:lnTo>
                    <a:lnTo>
                      <a:pt x="194" y="260"/>
                    </a:lnTo>
                    <a:lnTo>
                      <a:pt x="170" y="243"/>
                    </a:lnTo>
                    <a:lnTo>
                      <a:pt x="156" y="224"/>
                    </a:lnTo>
                    <a:lnTo>
                      <a:pt x="135" y="200"/>
                    </a:lnTo>
                    <a:lnTo>
                      <a:pt x="116" y="169"/>
                    </a:lnTo>
                    <a:lnTo>
                      <a:pt x="101" y="141"/>
                    </a:lnTo>
                    <a:lnTo>
                      <a:pt x="86" y="108"/>
                    </a:lnTo>
                    <a:lnTo>
                      <a:pt x="75" y="80"/>
                    </a:lnTo>
                    <a:lnTo>
                      <a:pt x="69" y="55"/>
                    </a:lnTo>
                    <a:lnTo>
                      <a:pt x="65" y="25"/>
                    </a:lnTo>
                    <a:lnTo>
                      <a:pt x="58" y="0"/>
                    </a:lnTo>
                    <a:lnTo>
                      <a:pt x="0" y="447"/>
                    </a:lnTo>
                    <a:close/>
                  </a:path>
                </a:pathLst>
              </a:custGeom>
              <a:solidFill>
                <a:srgbClr val="EFEFB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61" name="Freeform 85">
                <a:extLst>
                  <a:ext uri="{FF2B5EF4-FFF2-40B4-BE49-F238E27FC236}">
                    <a16:creationId xmlns:a16="http://schemas.microsoft.com/office/drawing/2014/main" id="{E8BF97BA-83B8-9E44-968D-BDBB667ED3F3}"/>
                  </a:ext>
                </a:extLst>
              </p:cNvPr>
              <p:cNvSpPr>
                <a:spLocks/>
              </p:cNvSpPr>
              <p:nvPr/>
            </p:nvSpPr>
            <p:spPr bwMode="auto">
              <a:xfrm>
                <a:off x="4485" y="2380"/>
                <a:ext cx="135" cy="216"/>
              </a:xfrm>
              <a:custGeom>
                <a:avLst/>
                <a:gdLst>
                  <a:gd name="T0" fmla="*/ 0 w 272"/>
                  <a:gd name="T1" fmla="*/ 0 h 647"/>
                  <a:gd name="T2" fmla="*/ 0 w 272"/>
                  <a:gd name="T3" fmla="*/ 0 h 647"/>
                  <a:gd name="T4" fmla="*/ 0 w 272"/>
                  <a:gd name="T5" fmla="*/ 0 h 647"/>
                  <a:gd name="T6" fmla="*/ 0 w 272"/>
                  <a:gd name="T7" fmla="*/ 0 h 647"/>
                  <a:gd name="T8" fmla="*/ 0 w 272"/>
                  <a:gd name="T9" fmla="*/ 0 h 647"/>
                  <a:gd name="T10" fmla="*/ 0 w 272"/>
                  <a:gd name="T11" fmla="*/ 0 h 647"/>
                  <a:gd name="T12" fmla="*/ 0 w 272"/>
                  <a:gd name="T13" fmla="*/ 0 h 647"/>
                  <a:gd name="T14" fmla="*/ 0 w 272"/>
                  <a:gd name="T15" fmla="*/ 0 h 647"/>
                  <a:gd name="T16" fmla="*/ 0 w 272"/>
                  <a:gd name="T17" fmla="*/ 0 h 647"/>
                  <a:gd name="T18" fmla="*/ 0 w 272"/>
                  <a:gd name="T19" fmla="*/ 0 h 647"/>
                  <a:gd name="T20" fmla="*/ 0 w 272"/>
                  <a:gd name="T21" fmla="*/ 0 h 647"/>
                  <a:gd name="T22" fmla="*/ 0 w 272"/>
                  <a:gd name="T23" fmla="*/ 0 h 647"/>
                  <a:gd name="T24" fmla="*/ 0 w 272"/>
                  <a:gd name="T25" fmla="*/ 0 h 647"/>
                  <a:gd name="T26" fmla="*/ 0 w 272"/>
                  <a:gd name="T27" fmla="*/ 0 h 647"/>
                  <a:gd name="T28" fmla="*/ 0 w 272"/>
                  <a:gd name="T29" fmla="*/ 0 h 647"/>
                  <a:gd name="T30" fmla="*/ 0 w 272"/>
                  <a:gd name="T31" fmla="*/ 0 h 647"/>
                  <a:gd name="T32" fmla="*/ 0 w 272"/>
                  <a:gd name="T33" fmla="*/ 0 h 647"/>
                  <a:gd name="T34" fmla="*/ 0 w 272"/>
                  <a:gd name="T35" fmla="*/ 0 h 647"/>
                  <a:gd name="T36" fmla="*/ 0 w 272"/>
                  <a:gd name="T37" fmla="*/ 0 h 647"/>
                  <a:gd name="T38" fmla="*/ 0 w 272"/>
                  <a:gd name="T39" fmla="*/ 0 h 647"/>
                  <a:gd name="T40" fmla="*/ 0 w 272"/>
                  <a:gd name="T41" fmla="*/ 0 h 647"/>
                  <a:gd name="T42" fmla="*/ 0 w 272"/>
                  <a:gd name="T43" fmla="*/ 0 h 647"/>
                  <a:gd name="T44" fmla="*/ 0 w 272"/>
                  <a:gd name="T45" fmla="*/ 0 h 647"/>
                  <a:gd name="T46" fmla="*/ 0 w 272"/>
                  <a:gd name="T47" fmla="*/ 0 h 647"/>
                  <a:gd name="T48" fmla="*/ 0 w 272"/>
                  <a:gd name="T49" fmla="*/ 0 h 647"/>
                  <a:gd name="T50" fmla="*/ 0 w 272"/>
                  <a:gd name="T51" fmla="*/ 0 h 647"/>
                  <a:gd name="T52" fmla="*/ 0 w 272"/>
                  <a:gd name="T53" fmla="*/ 0 h 647"/>
                  <a:gd name="T54" fmla="*/ 0 w 272"/>
                  <a:gd name="T55" fmla="*/ 0 h 647"/>
                  <a:gd name="T56" fmla="*/ 0 w 272"/>
                  <a:gd name="T57" fmla="*/ 0 h 647"/>
                  <a:gd name="T58" fmla="*/ 0 w 272"/>
                  <a:gd name="T59" fmla="*/ 0 h 647"/>
                  <a:gd name="T60" fmla="*/ 0 w 272"/>
                  <a:gd name="T61" fmla="*/ 0 h 647"/>
                  <a:gd name="T62" fmla="*/ 0 w 272"/>
                  <a:gd name="T63" fmla="*/ 0 h 647"/>
                  <a:gd name="T64" fmla="*/ 0 w 272"/>
                  <a:gd name="T65" fmla="*/ 0 h 6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2"/>
                  <a:gd name="T100" fmla="*/ 0 h 647"/>
                  <a:gd name="T101" fmla="*/ 272 w 272"/>
                  <a:gd name="T102" fmla="*/ 647 h 6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2" h="647">
                    <a:moveTo>
                      <a:pt x="272" y="0"/>
                    </a:moveTo>
                    <a:lnTo>
                      <a:pt x="272" y="0"/>
                    </a:lnTo>
                    <a:lnTo>
                      <a:pt x="249" y="22"/>
                    </a:lnTo>
                    <a:lnTo>
                      <a:pt x="223" y="40"/>
                    </a:lnTo>
                    <a:lnTo>
                      <a:pt x="202" y="57"/>
                    </a:lnTo>
                    <a:lnTo>
                      <a:pt x="179" y="73"/>
                    </a:lnTo>
                    <a:lnTo>
                      <a:pt x="153" y="89"/>
                    </a:lnTo>
                    <a:lnTo>
                      <a:pt x="131" y="112"/>
                    </a:lnTo>
                    <a:lnTo>
                      <a:pt x="108" y="129"/>
                    </a:lnTo>
                    <a:lnTo>
                      <a:pt x="87" y="153"/>
                    </a:lnTo>
                    <a:lnTo>
                      <a:pt x="73" y="176"/>
                    </a:lnTo>
                    <a:lnTo>
                      <a:pt x="55" y="198"/>
                    </a:lnTo>
                    <a:lnTo>
                      <a:pt x="39" y="218"/>
                    </a:lnTo>
                    <a:lnTo>
                      <a:pt x="24" y="241"/>
                    </a:lnTo>
                    <a:lnTo>
                      <a:pt x="10" y="264"/>
                    </a:lnTo>
                    <a:lnTo>
                      <a:pt x="5" y="292"/>
                    </a:lnTo>
                    <a:lnTo>
                      <a:pt x="0" y="319"/>
                    </a:lnTo>
                    <a:lnTo>
                      <a:pt x="2" y="344"/>
                    </a:lnTo>
                    <a:lnTo>
                      <a:pt x="10" y="367"/>
                    </a:lnTo>
                    <a:lnTo>
                      <a:pt x="30" y="386"/>
                    </a:lnTo>
                    <a:lnTo>
                      <a:pt x="51" y="395"/>
                    </a:lnTo>
                    <a:lnTo>
                      <a:pt x="75" y="399"/>
                    </a:lnTo>
                    <a:lnTo>
                      <a:pt x="102" y="406"/>
                    </a:lnTo>
                    <a:lnTo>
                      <a:pt x="129" y="418"/>
                    </a:lnTo>
                    <a:lnTo>
                      <a:pt x="145" y="433"/>
                    </a:lnTo>
                    <a:lnTo>
                      <a:pt x="158" y="457"/>
                    </a:lnTo>
                    <a:lnTo>
                      <a:pt x="163" y="504"/>
                    </a:lnTo>
                    <a:lnTo>
                      <a:pt x="156" y="550"/>
                    </a:lnTo>
                    <a:lnTo>
                      <a:pt x="143" y="601"/>
                    </a:lnTo>
                    <a:lnTo>
                      <a:pt x="131" y="64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62" name="Freeform 86">
                <a:extLst>
                  <a:ext uri="{FF2B5EF4-FFF2-40B4-BE49-F238E27FC236}">
                    <a16:creationId xmlns:a16="http://schemas.microsoft.com/office/drawing/2014/main" id="{5D729140-262C-284C-BC3E-B4AA6A04E4BE}"/>
                  </a:ext>
                </a:extLst>
              </p:cNvPr>
              <p:cNvSpPr>
                <a:spLocks/>
              </p:cNvSpPr>
              <p:nvPr/>
            </p:nvSpPr>
            <p:spPr bwMode="auto">
              <a:xfrm>
                <a:off x="4416" y="2395"/>
                <a:ext cx="241" cy="201"/>
              </a:xfrm>
              <a:custGeom>
                <a:avLst/>
                <a:gdLst>
                  <a:gd name="T0" fmla="*/ 1 w 481"/>
                  <a:gd name="T1" fmla="*/ 0 h 602"/>
                  <a:gd name="T2" fmla="*/ 1 w 481"/>
                  <a:gd name="T3" fmla="*/ 0 h 602"/>
                  <a:gd name="T4" fmla="*/ 1 w 481"/>
                  <a:gd name="T5" fmla="*/ 0 h 602"/>
                  <a:gd name="T6" fmla="*/ 1 w 481"/>
                  <a:gd name="T7" fmla="*/ 0 h 602"/>
                  <a:gd name="T8" fmla="*/ 1 w 481"/>
                  <a:gd name="T9" fmla="*/ 0 h 602"/>
                  <a:gd name="T10" fmla="*/ 1 w 481"/>
                  <a:gd name="T11" fmla="*/ 0 h 602"/>
                  <a:gd name="T12" fmla="*/ 1 w 481"/>
                  <a:gd name="T13" fmla="*/ 0 h 602"/>
                  <a:gd name="T14" fmla="*/ 1 w 481"/>
                  <a:gd name="T15" fmla="*/ 0 h 602"/>
                  <a:gd name="T16" fmla="*/ 1 w 481"/>
                  <a:gd name="T17" fmla="*/ 0 h 602"/>
                  <a:gd name="T18" fmla="*/ 1 w 481"/>
                  <a:gd name="T19" fmla="*/ 0 h 602"/>
                  <a:gd name="T20" fmla="*/ 1 w 481"/>
                  <a:gd name="T21" fmla="*/ 0 h 602"/>
                  <a:gd name="T22" fmla="*/ 1 w 481"/>
                  <a:gd name="T23" fmla="*/ 0 h 602"/>
                  <a:gd name="T24" fmla="*/ 0 w 481"/>
                  <a:gd name="T25" fmla="*/ 0 h 602"/>
                  <a:gd name="T26" fmla="*/ 1 w 481"/>
                  <a:gd name="T27" fmla="*/ 0 h 602"/>
                  <a:gd name="T28" fmla="*/ 1 w 481"/>
                  <a:gd name="T29" fmla="*/ 0 h 602"/>
                  <a:gd name="T30" fmla="*/ 1 w 481"/>
                  <a:gd name="T31" fmla="*/ 0 h 602"/>
                  <a:gd name="T32" fmla="*/ 1 w 481"/>
                  <a:gd name="T33" fmla="*/ 0 h 602"/>
                  <a:gd name="T34" fmla="*/ 1 w 481"/>
                  <a:gd name="T35" fmla="*/ 0 h 602"/>
                  <a:gd name="T36" fmla="*/ 1 w 481"/>
                  <a:gd name="T37" fmla="*/ 0 h 602"/>
                  <a:gd name="T38" fmla="*/ 1 w 481"/>
                  <a:gd name="T39" fmla="*/ 0 h 602"/>
                  <a:gd name="T40" fmla="*/ 1 w 481"/>
                  <a:gd name="T41" fmla="*/ 0 h 602"/>
                  <a:gd name="T42" fmla="*/ 1 w 481"/>
                  <a:gd name="T43" fmla="*/ 0 h 602"/>
                  <a:gd name="T44" fmla="*/ 1 w 481"/>
                  <a:gd name="T45" fmla="*/ 0 h 602"/>
                  <a:gd name="T46" fmla="*/ 1 w 481"/>
                  <a:gd name="T47" fmla="*/ 0 h 602"/>
                  <a:gd name="T48" fmla="*/ 1 w 481"/>
                  <a:gd name="T49" fmla="*/ 0 h 602"/>
                  <a:gd name="T50" fmla="*/ 1 w 481"/>
                  <a:gd name="T51" fmla="*/ 0 h 602"/>
                  <a:gd name="T52" fmla="*/ 1 w 481"/>
                  <a:gd name="T53" fmla="*/ 0 h 602"/>
                  <a:gd name="T54" fmla="*/ 1 w 481"/>
                  <a:gd name="T55" fmla="*/ 0 h 602"/>
                  <a:gd name="T56" fmla="*/ 1 w 481"/>
                  <a:gd name="T57" fmla="*/ 0 h 602"/>
                  <a:gd name="T58" fmla="*/ 1 w 481"/>
                  <a:gd name="T59" fmla="*/ 0 h 602"/>
                  <a:gd name="T60" fmla="*/ 1 w 481"/>
                  <a:gd name="T61" fmla="*/ 0 h 602"/>
                  <a:gd name="T62" fmla="*/ 1 w 481"/>
                  <a:gd name="T63" fmla="*/ 0 h 602"/>
                  <a:gd name="T64" fmla="*/ 1 w 481"/>
                  <a:gd name="T65" fmla="*/ 0 h 602"/>
                  <a:gd name="T66" fmla="*/ 1 w 481"/>
                  <a:gd name="T67" fmla="*/ 0 h 602"/>
                  <a:gd name="T68" fmla="*/ 1 w 481"/>
                  <a:gd name="T69" fmla="*/ 0 h 602"/>
                  <a:gd name="T70" fmla="*/ 1 w 481"/>
                  <a:gd name="T71" fmla="*/ 0 h 602"/>
                  <a:gd name="T72" fmla="*/ 1 w 481"/>
                  <a:gd name="T73" fmla="*/ 0 h 602"/>
                  <a:gd name="T74" fmla="*/ 1 w 481"/>
                  <a:gd name="T75" fmla="*/ 0 h 602"/>
                  <a:gd name="T76" fmla="*/ 1 w 481"/>
                  <a:gd name="T77" fmla="*/ 0 h 602"/>
                  <a:gd name="T78" fmla="*/ 1 w 481"/>
                  <a:gd name="T79" fmla="*/ 0 h 602"/>
                  <a:gd name="T80" fmla="*/ 1 w 481"/>
                  <a:gd name="T81" fmla="*/ 0 h 602"/>
                  <a:gd name="T82" fmla="*/ 1 w 481"/>
                  <a:gd name="T83" fmla="*/ 0 h 602"/>
                  <a:gd name="T84" fmla="*/ 1 w 481"/>
                  <a:gd name="T85" fmla="*/ 0 h 602"/>
                  <a:gd name="T86" fmla="*/ 1 w 481"/>
                  <a:gd name="T87" fmla="*/ 0 h 602"/>
                  <a:gd name="T88" fmla="*/ 1 w 481"/>
                  <a:gd name="T89" fmla="*/ 0 h 6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81"/>
                  <a:gd name="T136" fmla="*/ 0 h 602"/>
                  <a:gd name="T137" fmla="*/ 481 w 481"/>
                  <a:gd name="T138" fmla="*/ 602 h 6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81" h="602">
                    <a:moveTo>
                      <a:pt x="173" y="505"/>
                    </a:moveTo>
                    <a:lnTo>
                      <a:pt x="192" y="463"/>
                    </a:lnTo>
                    <a:lnTo>
                      <a:pt x="213" y="424"/>
                    </a:lnTo>
                    <a:lnTo>
                      <a:pt x="227" y="389"/>
                    </a:lnTo>
                    <a:lnTo>
                      <a:pt x="239" y="348"/>
                    </a:lnTo>
                    <a:lnTo>
                      <a:pt x="230" y="295"/>
                    </a:lnTo>
                    <a:lnTo>
                      <a:pt x="221" y="243"/>
                    </a:lnTo>
                    <a:lnTo>
                      <a:pt x="198" y="189"/>
                    </a:lnTo>
                    <a:lnTo>
                      <a:pt x="173" y="154"/>
                    </a:lnTo>
                    <a:lnTo>
                      <a:pt x="167" y="147"/>
                    </a:lnTo>
                    <a:lnTo>
                      <a:pt x="158" y="138"/>
                    </a:lnTo>
                    <a:lnTo>
                      <a:pt x="144" y="134"/>
                    </a:lnTo>
                    <a:lnTo>
                      <a:pt x="137" y="131"/>
                    </a:lnTo>
                    <a:lnTo>
                      <a:pt x="125" y="127"/>
                    </a:lnTo>
                    <a:lnTo>
                      <a:pt x="117" y="127"/>
                    </a:lnTo>
                    <a:lnTo>
                      <a:pt x="104" y="127"/>
                    </a:lnTo>
                    <a:lnTo>
                      <a:pt x="95" y="127"/>
                    </a:lnTo>
                    <a:lnTo>
                      <a:pt x="83" y="131"/>
                    </a:lnTo>
                    <a:lnTo>
                      <a:pt x="69" y="142"/>
                    </a:lnTo>
                    <a:lnTo>
                      <a:pt x="61" y="169"/>
                    </a:lnTo>
                    <a:lnTo>
                      <a:pt x="47" y="186"/>
                    </a:lnTo>
                    <a:lnTo>
                      <a:pt x="40" y="205"/>
                    </a:lnTo>
                    <a:lnTo>
                      <a:pt x="28" y="219"/>
                    </a:lnTo>
                    <a:lnTo>
                      <a:pt x="20" y="224"/>
                    </a:lnTo>
                    <a:lnTo>
                      <a:pt x="8" y="219"/>
                    </a:lnTo>
                    <a:lnTo>
                      <a:pt x="0" y="182"/>
                    </a:lnTo>
                    <a:lnTo>
                      <a:pt x="6" y="138"/>
                    </a:lnTo>
                    <a:lnTo>
                      <a:pt x="26" y="95"/>
                    </a:lnTo>
                    <a:lnTo>
                      <a:pt x="51" y="60"/>
                    </a:lnTo>
                    <a:lnTo>
                      <a:pt x="64" y="51"/>
                    </a:lnTo>
                    <a:lnTo>
                      <a:pt x="81" y="44"/>
                    </a:lnTo>
                    <a:lnTo>
                      <a:pt x="95" y="44"/>
                    </a:lnTo>
                    <a:lnTo>
                      <a:pt x="110" y="44"/>
                    </a:lnTo>
                    <a:lnTo>
                      <a:pt x="125" y="48"/>
                    </a:lnTo>
                    <a:lnTo>
                      <a:pt x="142" y="51"/>
                    </a:lnTo>
                    <a:lnTo>
                      <a:pt x="159" y="55"/>
                    </a:lnTo>
                    <a:lnTo>
                      <a:pt x="173" y="60"/>
                    </a:lnTo>
                    <a:lnTo>
                      <a:pt x="184" y="71"/>
                    </a:lnTo>
                    <a:lnTo>
                      <a:pt x="196" y="76"/>
                    </a:lnTo>
                    <a:lnTo>
                      <a:pt x="207" y="87"/>
                    </a:lnTo>
                    <a:lnTo>
                      <a:pt x="219" y="96"/>
                    </a:lnTo>
                    <a:lnTo>
                      <a:pt x="225" y="111"/>
                    </a:lnTo>
                    <a:lnTo>
                      <a:pt x="239" y="119"/>
                    </a:lnTo>
                    <a:lnTo>
                      <a:pt x="250" y="127"/>
                    </a:lnTo>
                    <a:lnTo>
                      <a:pt x="265" y="127"/>
                    </a:lnTo>
                    <a:lnTo>
                      <a:pt x="273" y="119"/>
                    </a:lnTo>
                    <a:lnTo>
                      <a:pt x="288" y="102"/>
                    </a:lnTo>
                    <a:lnTo>
                      <a:pt x="297" y="80"/>
                    </a:lnTo>
                    <a:lnTo>
                      <a:pt x="305" y="57"/>
                    </a:lnTo>
                    <a:lnTo>
                      <a:pt x="312" y="37"/>
                    </a:lnTo>
                    <a:lnTo>
                      <a:pt x="322" y="16"/>
                    </a:lnTo>
                    <a:lnTo>
                      <a:pt x="334" y="2"/>
                    </a:lnTo>
                    <a:lnTo>
                      <a:pt x="348" y="0"/>
                    </a:lnTo>
                    <a:lnTo>
                      <a:pt x="360" y="0"/>
                    </a:lnTo>
                    <a:lnTo>
                      <a:pt x="374" y="2"/>
                    </a:lnTo>
                    <a:lnTo>
                      <a:pt x="386" y="16"/>
                    </a:lnTo>
                    <a:lnTo>
                      <a:pt x="397" y="28"/>
                    </a:lnTo>
                    <a:lnTo>
                      <a:pt x="406" y="44"/>
                    </a:lnTo>
                    <a:lnTo>
                      <a:pt x="415" y="60"/>
                    </a:lnTo>
                    <a:lnTo>
                      <a:pt x="428" y="76"/>
                    </a:lnTo>
                    <a:lnTo>
                      <a:pt x="438" y="92"/>
                    </a:lnTo>
                    <a:lnTo>
                      <a:pt x="452" y="115"/>
                    </a:lnTo>
                    <a:lnTo>
                      <a:pt x="470" y="138"/>
                    </a:lnTo>
                    <a:lnTo>
                      <a:pt x="481" y="164"/>
                    </a:lnTo>
                    <a:lnTo>
                      <a:pt x="480" y="186"/>
                    </a:lnTo>
                    <a:lnTo>
                      <a:pt x="469" y="200"/>
                    </a:lnTo>
                    <a:lnTo>
                      <a:pt x="455" y="196"/>
                    </a:lnTo>
                    <a:lnTo>
                      <a:pt x="438" y="186"/>
                    </a:lnTo>
                    <a:lnTo>
                      <a:pt x="423" y="169"/>
                    </a:lnTo>
                    <a:lnTo>
                      <a:pt x="400" y="153"/>
                    </a:lnTo>
                    <a:lnTo>
                      <a:pt x="385" y="134"/>
                    </a:lnTo>
                    <a:lnTo>
                      <a:pt x="366" y="127"/>
                    </a:lnTo>
                    <a:lnTo>
                      <a:pt x="348" y="127"/>
                    </a:lnTo>
                    <a:lnTo>
                      <a:pt x="334" y="131"/>
                    </a:lnTo>
                    <a:lnTo>
                      <a:pt x="322" y="134"/>
                    </a:lnTo>
                    <a:lnTo>
                      <a:pt x="311" y="142"/>
                    </a:lnTo>
                    <a:lnTo>
                      <a:pt x="297" y="154"/>
                    </a:lnTo>
                    <a:lnTo>
                      <a:pt x="288" y="173"/>
                    </a:lnTo>
                    <a:lnTo>
                      <a:pt x="278" y="186"/>
                    </a:lnTo>
                    <a:lnTo>
                      <a:pt x="270" y="203"/>
                    </a:lnTo>
                    <a:lnTo>
                      <a:pt x="265" y="219"/>
                    </a:lnTo>
                    <a:lnTo>
                      <a:pt x="254" y="264"/>
                    </a:lnTo>
                    <a:lnTo>
                      <a:pt x="254" y="314"/>
                    </a:lnTo>
                    <a:lnTo>
                      <a:pt x="261" y="360"/>
                    </a:lnTo>
                    <a:lnTo>
                      <a:pt x="265" y="412"/>
                    </a:lnTo>
                    <a:lnTo>
                      <a:pt x="265" y="459"/>
                    </a:lnTo>
                    <a:lnTo>
                      <a:pt x="265" y="505"/>
                    </a:lnTo>
                    <a:lnTo>
                      <a:pt x="265" y="556"/>
                    </a:lnTo>
                    <a:lnTo>
                      <a:pt x="265" y="602"/>
                    </a:lnTo>
                    <a:lnTo>
                      <a:pt x="173" y="505"/>
                    </a:lnTo>
                    <a:close/>
                  </a:path>
                </a:pathLst>
              </a:custGeom>
              <a:solidFill>
                <a:srgbClr val="EFEFB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63" name="Freeform 87">
                <a:extLst>
                  <a:ext uri="{FF2B5EF4-FFF2-40B4-BE49-F238E27FC236}">
                    <a16:creationId xmlns:a16="http://schemas.microsoft.com/office/drawing/2014/main" id="{73C207D2-9B75-F04C-B012-1D238E83CFCC}"/>
                  </a:ext>
                </a:extLst>
              </p:cNvPr>
              <p:cNvSpPr>
                <a:spLocks/>
              </p:cNvSpPr>
              <p:nvPr/>
            </p:nvSpPr>
            <p:spPr bwMode="auto">
              <a:xfrm>
                <a:off x="4416" y="2395"/>
                <a:ext cx="241" cy="201"/>
              </a:xfrm>
              <a:custGeom>
                <a:avLst/>
                <a:gdLst>
                  <a:gd name="T0" fmla="*/ 1 w 481"/>
                  <a:gd name="T1" fmla="*/ 0 h 602"/>
                  <a:gd name="T2" fmla="*/ 1 w 481"/>
                  <a:gd name="T3" fmla="*/ 0 h 602"/>
                  <a:gd name="T4" fmla="*/ 1 w 481"/>
                  <a:gd name="T5" fmla="*/ 0 h 602"/>
                  <a:gd name="T6" fmla="*/ 1 w 481"/>
                  <a:gd name="T7" fmla="*/ 0 h 602"/>
                  <a:gd name="T8" fmla="*/ 1 w 481"/>
                  <a:gd name="T9" fmla="*/ 0 h 602"/>
                  <a:gd name="T10" fmla="*/ 1 w 481"/>
                  <a:gd name="T11" fmla="*/ 0 h 602"/>
                  <a:gd name="T12" fmla="*/ 1 w 481"/>
                  <a:gd name="T13" fmla="*/ 0 h 602"/>
                  <a:gd name="T14" fmla="*/ 1 w 481"/>
                  <a:gd name="T15" fmla="*/ 0 h 602"/>
                  <a:gd name="T16" fmla="*/ 1 w 481"/>
                  <a:gd name="T17" fmla="*/ 0 h 602"/>
                  <a:gd name="T18" fmla="*/ 1 w 481"/>
                  <a:gd name="T19" fmla="*/ 0 h 602"/>
                  <a:gd name="T20" fmla="*/ 1 w 481"/>
                  <a:gd name="T21" fmla="*/ 0 h 602"/>
                  <a:gd name="T22" fmla="*/ 1 w 481"/>
                  <a:gd name="T23" fmla="*/ 0 h 602"/>
                  <a:gd name="T24" fmla="*/ 1 w 481"/>
                  <a:gd name="T25" fmla="*/ 0 h 602"/>
                  <a:gd name="T26" fmla="*/ 1 w 481"/>
                  <a:gd name="T27" fmla="*/ 0 h 602"/>
                  <a:gd name="T28" fmla="*/ 1 w 481"/>
                  <a:gd name="T29" fmla="*/ 0 h 602"/>
                  <a:gd name="T30" fmla="*/ 1 w 481"/>
                  <a:gd name="T31" fmla="*/ 0 h 602"/>
                  <a:gd name="T32" fmla="*/ 1 w 481"/>
                  <a:gd name="T33" fmla="*/ 0 h 602"/>
                  <a:gd name="T34" fmla="*/ 1 w 481"/>
                  <a:gd name="T35" fmla="*/ 0 h 602"/>
                  <a:gd name="T36" fmla="*/ 1 w 481"/>
                  <a:gd name="T37" fmla="*/ 0 h 602"/>
                  <a:gd name="T38" fmla="*/ 1 w 481"/>
                  <a:gd name="T39" fmla="*/ 0 h 602"/>
                  <a:gd name="T40" fmla="*/ 1 w 481"/>
                  <a:gd name="T41" fmla="*/ 0 h 602"/>
                  <a:gd name="T42" fmla="*/ 1 w 481"/>
                  <a:gd name="T43" fmla="*/ 0 h 602"/>
                  <a:gd name="T44" fmla="*/ 1 w 481"/>
                  <a:gd name="T45" fmla="*/ 0 h 602"/>
                  <a:gd name="T46" fmla="*/ 1 w 481"/>
                  <a:gd name="T47" fmla="*/ 0 h 602"/>
                  <a:gd name="T48" fmla="*/ 1 w 481"/>
                  <a:gd name="T49" fmla="*/ 0 h 602"/>
                  <a:gd name="T50" fmla="*/ 1 w 481"/>
                  <a:gd name="T51" fmla="*/ 0 h 602"/>
                  <a:gd name="T52" fmla="*/ 1 w 481"/>
                  <a:gd name="T53" fmla="*/ 0 h 602"/>
                  <a:gd name="T54" fmla="*/ 1 w 481"/>
                  <a:gd name="T55" fmla="*/ 0 h 602"/>
                  <a:gd name="T56" fmla="*/ 1 w 481"/>
                  <a:gd name="T57" fmla="*/ 0 h 602"/>
                  <a:gd name="T58" fmla="*/ 1 w 481"/>
                  <a:gd name="T59" fmla="*/ 0 h 602"/>
                  <a:gd name="T60" fmla="*/ 1 w 481"/>
                  <a:gd name="T61" fmla="*/ 0 h 602"/>
                  <a:gd name="T62" fmla="*/ 1 w 481"/>
                  <a:gd name="T63" fmla="*/ 0 h 602"/>
                  <a:gd name="T64" fmla="*/ 1 w 481"/>
                  <a:gd name="T65" fmla="*/ 0 h 602"/>
                  <a:gd name="T66" fmla="*/ 1 w 481"/>
                  <a:gd name="T67" fmla="*/ 0 h 602"/>
                  <a:gd name="T68" fmla="*/ 1 w 481"/>
                  <a:gd name="T69" fmla="*/ 0 h 602"/>
                  <a:gd name="T70" fmla="*/ 1 w 481"/>
                  <a:gd name="T71" fmla="*/ 0 h 602"/>
                  <a:gd name="T72" fmla="*/ 1 w 481"/>
                  <a:gd name="T73" fmla="*/ 0 h 602"/>
                  <a:gd name="T74" fmla="*/ 1 w 481"/>
                  <a:gd name="T75" fmla="*/ 0 h 602"/>
                  <a:gd name="T76" fmla="*/ 1 w 481"/>
                  <a:gd name="T77" fmla="*/ 0 h 602"/>
                  <a:gd name="T78" fmla="*/ 1 w 481"/>
                  <a:gd name="T79" fmla="*/ 0 h 602"/>
                  <a:gd name="T80" fmla="*/ 1 w 481"/>
                  <a:gd name="T81" fmla="*/ 0 h 602"/>
                  <a:gd name="T82" fmla="*/ 1 w 481"/>
                  <a:gd name="T83" fmla="*/ 0 h 602"/>
                  <a:gd name="T84" fmla="*/ 1 w 481"/>
                  <a:gd name="T85" fmla="*/ 0 h 602"/>
                  <a:gd name="T86" fmla="*/ 1 w 481"/>
                  <a:gd name="T87" fmla="*/ 0 h 602"/>
                  <a:gd name="T88" fmla="*/ 1 w 481"/>
                  <a:gd name="T89" fmla="*/ 0 h 602"/>
                  <a:gd name="T90" fmla="*/ 1 w 481"/>
                  <a:gd name="T91" fmla="*/ 0 h 602"/>
                  <a:gd name="T92" fmla="*/ 1 w 481"/>
                  <a:gd name="T93" fmla="*/ 0 h 602"/>
                  <a:gd name="T94" fmla="*/ 1 w 481"/>
                  <a:gd name="T95" fmla="*/ 0 h 602"/>
                  <a:gd name="T96" fmla="*/ 1 w 481"/>
                  <a:gd name="T97" fmla="*/ 0 h 602"/>
                  <a:gd name="T98" fmla="*/ 1 w 481"/>
                  <a:gd name="T99" fmla="*/ 0 h 602"/>
                  <a:gd name="T100" fmla="*/ 1 w 481"/>
                  <a:gd name="T101" fmla="*/ 0 h 6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1"/>
                  <a:gd name="T154" fmla="*/ 0 h 602"/>
                  <a:gd name="T155" fmla="*/ 481 w 481"/>
                  <a:gd name="T156" fmla="*/ 602 h 60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1" h="602">
                    <a:moveTo>
                      <a:pt x="173" y="505"/>
                    </a:moveTo>
                    <a:lnTo>
                      <a:pt x="173" y="505"/>
                    </a:lnTo>
                    <a:lnTo>
                      <a:pt x="192" y="463"/>
                    </a:lnTo>
                    <a:lnTo>
                      <a:pt x="213" y="424"/>
                    </a:lnTo>
                    <a:lnTo>
                      <a:pt x="227" y="389"/>
                    </a:lnTo>
                    <a:lnTo>
                      <a:pt x="239" y="348"/>
                    </a:lnTo>
                    <a:lnTo>
                      <a:pt x="230" y="295"/>
                    </a:lnTo>
                    <a:lnTo>
                      <a:pt x="221" y="243"/>
                    </a:lnTo>
                    <a:lnTo>
                      <a:pt x="198" y="189"/>
                    </a:lnTo>
                    <a:lnTo>
                      <a:pt x="173" y="154"/>
                    </a:lnTo>
                    <a:lnTo>
                      <a:pt x="167" y="147"/>
                    </a:lnTo>
                    <a:lnTo>
                      <a:pt x="158" y="138"/>
                    </a:lnTo>
                    <a:lnTo>
                      <a:pt x="144" y="134"/>
                    </a:lnTo>
                    <a:lnTo>
                      <a:pt x="137" y="131"/>
                    </a:lnTo>
                    <a:lnTo>
                      <a:pt x="125" y="127"/>
                    </a:lnTo>
                    <a:lnTo>
                      <a:pt x="117" y="127"/>
                    </a:lnTo>
                    <a:lnTo>
                      <a:pt x="104" y="127"/>
                    </a:lnTo>
                    <a:lnTo>
                      <a:pt x="95" y="127"/>
                    </a:lnTo>
                    <a:lnTo>
                      <a:pt x="83" y="131"/>
                    </a:lnTo>
                    <a:lnTo>
                      <a:pt x="69" y="142"/>
                    </a:lnTo>
                    <a:lnTo>
                      <a:pt x="61" y="169"/>
                    </a:lnTo>
                    <a:lnTo>
                      <a:pt x="47" y="186"/>
                    </a:lnTo>
                    <a:lnTo>
                      <a:pt x="40" y="205"/>
                    </a:lnTo>
                    <a:lnTo>
                      <a:pt x="28" y="219"/>
                    </a:lnTo>
                    <a:lnTo>
                      <a:pt x="20" y="224"/>
                    </a:lnTo>
                    <a:lnTo>
                      <a:pt x="8" y="219"/>
                    </a:lnTo>
                    <a:lnTo>
                      <a:pt x="0" y="182"/>
                    </a:lnTo>
                    <a:lnTo>
                      <a:pt x="6" y="138"/>
                    </a:lnTo>
                    <a:lnTo>
                      <a:pt x="26" y="95"/>
                    </a:lnTo>
                    <a:lnTo>
                      <a:pt x="51" y="60"/>
                    </a:lnTo>
                    <a:lnTo>
                      <a:pt x="64" y="51"/>
                    </a:lnTo>
                    <a:lnTo>
                      <a:pt x="81" y="44"/>
                    </a:lnTo>
                    <a:lnTo>
                      <a:pt x="95" y="44"/>
                    </a:lnTo>
                    <a:lnTo>
                      <a:pt x="110" y="44"/>
                    </a:lnTo>
                    <a:lnTo>
                      <a:pt x="125" y="48"/>
                    </a:lnTo>
                    <a:lnTo>
                      <a:pt x="142" y="51"/>
                    </a:lnTo>
                    <a:lnTo>
                      <a:pt x="159" y="55"/>
                    </a:lnTo>
                    <a:lnTo>
                      <a:pt x="173" y="60"/>
                    </a:lnTo>
                    <a:lnTo>
                      <a:pt x="184" y="71"/>
                    </a:lnTo>
                    <a:lnTo>
                      <a:pt x="196" y="76"/>
                    </a:lnTo>
                    <a:lnTo>
                      <a:pt x="207" y="87"/>
                    </a:lnTo>
                    <a:lnTo>
                      <a:pt x="219" y="96"/>
                    </a:lnTo>
                    <a:lnTo>
                      <a:pt x="225" y="111"/>
                    </a:lnTo>
                    <a:lnTo>
                      <a:pt x="239" y="119"/>
                    </a:lnTo>
                    <a:lnTo>
                      <a:pt x="250" y="127"/>
                    </a:lnTo>
                    <a:lnTo>
                      <a:pt x="265" y="127"/>
                    </a:lnTo>
                    <a:lnTo>
                      <a:pt x="273" y="119"/>
                    </a:lnTo>
                    <a:lnTo>
                      <a:pt x="288" y="102"/>
                    </a:lnTo>
                    <a:lnTo>
                      <a:pt x="297" y="80"/>
                    </a:lnTo>
                    <a:lnTo>
                      <a:pt x="305" y="57"/>
                    </a:lnTo>
                    <a:lnTo>
                      <a:pt x="312" y="37"/>
                    </a:lnTo>
                    <a:lnTo>
                      <a:pt x="322" y="16"/>
                    </a:lnTo>
                    <a:lnTo>
                      <a:pt x="334" y="2"/>
                    </a:lnTo>
                    <a:lnTo>
                      <a:pt x="348" y="0"/>
                    </a:lnTo>
                    <a:lnTo>
                      <a:pt x="360" y="0"/>
                    </a:lnTo>
                    <a:lnTo>
                      <a:pt x="374" y="2"/>
                    </a:lnTo>
                    <a:lnTo>
                      <a:pt x="386" y="16"/>
                    </a:lnTo>
                    <a:lnTo>
                      <a:pt x="397" y="28"/>
                    </a:lnTo>
                    <a:lnTo>
                      <a:pt x="406" y="44"/>
                    </a:lnTo>
                    <a:lnTo>
                      <a:pt x="415" y="60"/>
                    </a:lnTo>
                    <a:lnTo>
                      <a:pt x="428" y="76"/>
                    </a:lnTo>
                    <a:lnTo>
                      <a:pt x="438" y="92"/>
                    </a:lnTo>
                    <a:lnTo>
                      <a:pt x="452" y="115"/>
                    </a:lnTo>
                    <a:lnTo>
                      <a:pt x="470" y="138"/>
                    </a:lnTo>
                    <a:lnTo>
                      <a:pt x="481" y="164"/>
                    </a:lnTo>
                    <a:lnTo>
                      <a:pt x="480" y="186"/>
                    </a:lnTo>
                    <a:lnTo>
                      <a:pt x="469" y="200"/>
                    </a:lnTo>
                    <a:lnTo>
                      <a:pt x="455" y="196"/>
                    </a:lnTo>
                    <a:lnTo>
                      <a:pt x="438" y="186"/>
                    </a:lnTo>
                    <a:lnTo>
                      <a:pt x="423" y="169"/>
                    </a:lnTo>
                    <a:lnTo>
                      <a:pt x="400" y="153"/>
                    </a:lnTo>
                    <a:lnTo>
                      <a:pt x="385" y="134"/>
                    </a:lnTo>
                    <a:lnTo>
                      <a:pt x="366" y="127"/>
                    </a:lnTo>
                    <a:lnTo>
                      <a:pt x="348" y="127"/>
                    </a:lnTo>
                    <a:lnTo>
                      <a:pt x="334" y="131"/>
                    </a:lnTo>
                    <a:lnTo>
                      <a:pt x="322" y="134"/>
                    </a:lnTo>
                    <a:lnTo>
                      <a:pt x="311" y="142"/>
                    </a:lnTo>
                    <a:lnTo>
                      <a:pt x="297" y="154"/>
                    </a:lnTo>
                    <a:lnTo>
                      <a:pt x="288" y="173"/>
                    </a:lnTo>
                    <a:lnTo>
                      <a:pt x="278" y="186"/>
                    </a:lnTo>
                    <a:lnTo>
                      <a:pt x="270" y="203"/>
                    </a:lnTo>
                    <a:lnTo>
                      <a:pt x="265" y="219"/>
                    </a:lnTo>
                    <a:lnTo>
                      <a:pt x="254" y="264"/>
                    </a:lnTo>
                    <a:lnTo>
                      <a:pt x="254" y="314"/>
                    </a:lnTo>
                    <a:lnTo>
                      <a:pt x="261" y="360"/>
                    </a:lnTo>
                    <a:lnTo>
                      <a:pt x="265" y="412"/>
                    </a:lnTo>
                    <a:lnTo>
                      <a:pt x="265" y="459"/>
                    </a:lnTo>
                    <a:lnTo>
                      <a:pt x="265" y="505"/>
                    </a:lnTo>
                    <a:lnTo>
                      <a:pt x="265" y="556"/>
                    </a:lnTo>
                    <a:lnTo>
                      <a:pt x="265" y="60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64" name="Freeform 88">
                <a:extLst>
                  <a:ext uri="{FF2B5EF4-FFF2-40B4-BE49-F238E27FC236}">
                    <a16:creationId xmlns:a16="http://schemas.microsoft.com/office/drawing/2014/main" id="{75F83717-C227-BE44-9960-3705356EF6D9}"/>
                  </a:ext>
                </a:extLst>
              </p:cNvPr>
              <p:cNvSpPr>
                <a:spLocks/>
              </p:cNvSpPr>
              <p:nvPr/>
            </p:nvSpPr>
            <p:spPr bwMode="auto">
              <a:xfrm>
                <a:off x="4239" y="2731"/>
                <a:ext cx="278" cy="238"/>
              </a:xfrm>
              <a:custGeom>
                <a:avLst/>
                <a:gdLst>
                  <a:gd name="T0" fmla="*/ 1 w 556"/>
                  <a:gd name="T1" fmla="*/ 0 h 714"/>
                  <a:gd name="T2" fmla="*/ 1 w 556"/>
                  <a:gd name="T3" fmla="*/ 0 h 714"/>
                  <a:gd name="T4" fmla="*/ 1 w 556"/>
                  <a:gd name="T5" fmla="*/ 0 h 714"/>
                  <a:gd name="T6" fmla="*/ 1 w 556"/>
                  <a:gd name="T7" fmla="*/ 0 h 714"/>
                  <a:gd name="T8" fmla="*/ 1 w 556"/>
                  <a:gd name="T9" fmla="*/ 0 h 714"/>
                  <a:gd name="T10" fmla="*/ 1 w 556"/>
                  <a:gd name="T11" fmla="*/ 0 h 714"/>
                  <a:gd name="T12" fmla="*/ 1 w 556"/>
                  <a:gd name="T13" fmla="*/ 0 h 714"/>
                  <a:gd name="T14" fmla="*/ 1 w 556"/>
                  <a:gd name="T15" fmla="*/ 0 h 714"/>
                  <a:gd name="T16" fmla="*/ 1 w 556"/>
                  <a:gd name="T17" fmla="*/ 0 h 714"/>
                  <a:gd name="T18" fmla="*/ 1 w 556"/>
                  <a:gd name="T19" fmla="*/ 0 h 714"/>
                  <a:gd name="T20" fmla="*/ 1 w 556"/>
                  <a:gd name="T21" fmla="*/ 0 h 714"/>
                  <a:gd name="T22" fmla="*/ 1 w 556"/>
                  <a:gd name="T23" fmla="*/ 0 h 714"/>
                  <a:gd name="T24" fmla="*/ 1 w 556"/>
                  <a:gd name="T25" fmla="*/ 0 h 714"/>
                  <a:gd name="T26" fmla="*/ 0 w 556"/>
                  <a:gd name="T27" fmla="*/ 0 h 714"/>
                  <a:gd name="T28" fmla="*/ 1 w 556"/>
                  <a:gd name="T29" fmla="*/ 0 h 714"/>
                  <a:gd name="T30" fmla="*/ 1 w 556"/>
                  <a:gd name="T31" fmla="*/ 0 h 714"/>
                  <a:gd name="T32" fmla="*/ 1 w 556"/>
                  <a:gd name="T33" fmla="*/ 0 h 714"/>
                  <a:gd name="T34" fmla="*/ 1 w 556"/>
                  <a:gd name="T35" fmla="*/ 0 h 714"/>
                  <a:gd name="T36" fmla="*/ 1 w 556"/>
                  <a:gd name="T37" fmla="*/ 0 h 714"/>
                  <a:gd name="T38" fmla="*/ 1 w 556"/>
                  <a:gd name="T39" fmla="*/ 0 h 714"/>
                  <a:gd name="T40" fmla="*/ 1 w 556"/>
                  <a:gd name="T41" fmla="*/ 0 h 714"/>
                  <a:gd name="T42" fmla="*/ 1 w 556"/>
                  <a:gd name="T43" fmla="*/ 0 h 714"/>
                  <a:gd name="T44" fmla="*/ 1 w 556"/>
                  <a:gd name="T45" fmla="*/ 0 h 714"/>
                  <a:gd name="T46" fmla="*/ 1 w 556"/>
                  <a:gd name="T47" fmla="*/ 0 h 714"/>
                  <a:gd name="T48" fmla="*/ 1 w 556"/>
                  <a:gd name="T49" fmla="*/ 0 h 714"/>
                  <a:gd name="T50" fmla="*/ 1 w 556"/>
                  <a:gd name="T51" fmla="*/ 0 h 714"/>
                  <a:gd name="T52" fmla="*/ 1 w 556"/>
                  <a:gd name="T53" fmla="*/ 0 h 714"/>
                  <a:gd name="T54" fmla="*/ 1 w 556"/>
                  <a:gd name="T55" fmla="*/ 0 h 714"/>
                  <a:gd name="T56" fmla="*/ 1 w 556"/>
                  <a:gd name="T57" fmla="*/ 0 h 714"/>
                  <a:gd name="T58" fmla="*/ 1 w 556"/>
                  <a:gd name="T59" fmla="*/ 0 h 714"/>
                  <a:gd name="T60" fmla="*/ 1 w 556"/>
                  <a:gd name="T61" fmla="*/ 0 h 714"/>
                  <a:gd name="T62" fmla="*/ 1 w 556"/>
                  <a:gd name="T63" fmla="*/ 0 h 714"/>
                  <a:gd name="T64" fmla="*/ 1 w 556"/>
                  <a:gd name="T65" fmla="*/ 0 h 714"/>
                  <a:gd name="T66" fmla="*/ 1 w 556"/>
                  <a:gd name="T67" fmla="*/ 0 h 714"/>
                  <a:gd name="T68" fmla="*/ 1 w 556"/>
                  <a:gd name="T69" fmla="*/ 0 h 714"/>
                  <a:gd name="T70" fmla="*/ 1 w 556"/>
                  <a:gd name="T71" fmla="*/ 0 h 714"/>
                  <a:gd name="T72" fmla="*/ 1 w 556"/>
                  <a:gd name="T73" fmla="*/ 0 h 714"/>
                  <a:gd name="T74" fmla="*/ 1 w 556"/>
                  <a:gd name="T75" fmla="*/ 0 h 714"/>
                  <a:gd name="T76" fmla="*/ 1 w 556"/>
                  <a:gd name="T77" fmla="*/ 0 h 714"/>
                  <a:gd name="T78" fmla="*/ 1 w 556"/>
                  <a:gd name="T79" fmla="*/ 0 h 714"/>
                  <a:gd name="T80" fmla="*/ 1 w 556"/>
                  <a:gd name="T81" fmla="*/ 0 h 7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6"/>
                  <a:gd name="T124" fmla="*/ 0 h 714"/>
                  <a:gd name="T125" fmla="*/ 556 w 556"/>
                  <a:gd name="T126" fmla="*/ 714 h 7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6" h="714">
                    <a:moveTo>
                      <a:pt x="506" y="685"/>
                    </a:moveTo>
                    <a:lnTo>
                      <a:pt x="478" y="687"/>
                    </a:lnTo>
                    <a:lnTo>
                      <a:pt x="443" y="697"/>
                    </a:lnTo>
                    <a:lnTo>
                      <a:pt x="411" y="703"/>
                    </a:lnTo>
                    <a:lnTo>
                      <a:pt x="380" y="710"/>
                    </a:lnTo>
                    <a:lnTo>
                      <a:pt x="346" y="714"/>
                    </a:lnTo>
                    <a:lnTo>
                      <a:pt x="316" y="714"/>
                    </a:lnTo>
                    <a:lnTo>
                      <a:pt x="293" y="703"/>
                    </a:lnTo>
                    <a:lnTo>
                      <a:pt x="265" y="685"/>
                    </a:lnTo>
                    <a:lnTo>
                      <a:pt x="243" y="630"/>
                    </a:lnTo>
                    <a:lnTo>
                      <a:pt x="243" y="558"/>
                    </a:lnTo>
                    <a:lnTo>
                      <a:pt x="250" y="487"/>
                    </a:lnTo>
                    <a:lnTo>
                      <a:pt x="236" y="422"/>
                    </a:lnTo>
                    <a:lnTo>
                      <a:pt x="227" y="397"/>
                    </a:lnTo>
                    <a:lnTo>
                      <a:pt x="214" y="378"/>
                    </a:lnTo>
                    <a:lnTo>
                      <a:pt x="199" y="355"/>
                    </a:lnTo>
                    <a:lnTo>
                      <a:pt x="182" y="337"/>
                    </a:lnTo>
                    <a:lnTo>
                      <a:pt x="165" y="320"/>
                    </a:lnTo>
                    <a:lnTo>
                      <a:pt x="144" y="304"/>
                    </a:lnTo>
                    <a:lnTo>
                      <a:pt x="131" y="287"/>
                    </a:lnTo>
                    <a:lnTo>
                      <a:pt x="112" y="272"/>
                    </a:lnTo>
                    <a:lnTo>
                      <a:pt x="97" y="264"/>
                    </a:lnTo>
                    <a:lnTo>
                      <a:pt x="78" y="253"/>
                    </a:lnTo>
                    <a:lnTo>
                      <a:pt x="58" y="248"/>
                    </a:lnTo>
                    <a:lnTo>
                      <a:pt x="40" y="245"/>
                    </a:lnTo>
                    <a:lnTo>
                      <a:pt x="22" y="237"/>
                    </a:lnTo>
                    <a:lnTo>
                      <a:pt x="11" y="226"/>
                    </a:lnTo>
                    <a:lnTo>
                      <a:pt x="0" y="214"/>
                    </a:lnTo>
                    <a:lnTo>
                      <a:pt x="0" y="197"/>
                    </a:lnTo>
                    <a:lnTo>
                      <a:pt x="11" y="182"/>
                    </a:lnTo>
                    <a:lnTo>
                      <a:pt x="29" y="182"/>
                    </a:lnTo>
                    <a:lnTo>
                      <a:pt x="51" y="190"/>
                    </a:lnTo>
                    <a:lnTo>
                      <a:pt x="72" y="197"/>
                    </a:lnTo>
                    <a:lnTo>
                      <a:pt x="89" y="208"/>
                    </a:lnTo>
                    <a:lnTo>
                      <a:pt x="109" y="219"/>
                    </a:lnTo>
                    <a:lnTo>
                      <a:pt x="127" y="237"/>
                    </a:lnTo>
                    <a:lnTo>
                      <a:pt x="141" y="253"/>
                    </a:lnTo>
                    <a:lnTo>
                      <a:pt x="160" y="272"/>
                    </a:lnTo>
                    <a:lnTo>
                      <a:pt x="178" y="281"/>
                    </a:lnTo>
                    <a:lnTo>
                      <a:pt x="192" y="281"/>
                    </a:lnTo>
                    <a:lnTo>
                      <a:pt x="209" y="272"/>
                    </a:lnTo>
                    <a:lnTo>
                      <a:pt x="221" y="233"/>
                    </a:lnTo>
                    <a:lnTo>
                      <a:pt x="214" y="182"/>
                    </a:lnTo>
                    <a:lnTo>
                      <a:pt x="196" y="136"/>
                    </a:lnTo>
                    <a:lnTo>
                      <a:pt x="182" y="79"/>
                    </a:lnTo>
                    <a:lnTo>
                      <a:pt x="170" y="61"/>
                    </a:lnTo>
                    <a:lnTo>
                      <a:pt x="158" y="42"/>
                    </a:lnTo>
                    <a:lnTo>
                      <a:pt x="150" y="23"/>
                    </a:lnTo>
                    <a:lnTo>
                      <a:pt x="153" y="7"/>
                    </a:lnTo>
                    <a:lnTo>
                      <a:pt x="164" y="0"/>
                    </a:lnTo>
                    <a:lnTo>
                      <a:pt x="173" y="0"/>
                    </a:lnTo>
                    <a:lnTo>
                      <a:pt x="185" y="7"/>
                    </a:lnTo>
                    <a:lnTo>
                      <a:pt x="199" y="18"/>
                    </a:lnTo>
                    <a:lnTo>
                      <a:pt x="209" y="33"/>
                    </a:lnTo>
                    <a:lnTo>
                      <a:pt x="218" y="49"/>
                    </a:lnTo>
                    <a:lnTo>
                      <a:pt x="228" y="65"/>
                    </a:lnTo>
                    <a:lnTo>
                      <a:pt x="236" y="79"/>
                    </a:lnTo>
                    <a:lnTo>
                      <a:pt x="256" y="136"/>
                    </a:lnTo>
                    <a:lnTo>
                      <a:pt x="267" y="190"/>
                    </a:lnTo>
                    <a:lnTo>
                      <a:pt x="272" y="249"/>
                    </a:lnTo>
                    <a:lnTo>
                      <a:pt x="280" y="310"/>
                    </a:lnTo>
                    <a:lnTo>
                      <a:pt x="287" y="393"/>
                    </a:lnTo>
                    <a:lnTo>
                      <a:pt x="287" y="478"/>
                    </a:lnTo>
                    <a:lnTo>
                      <a:pt x="294" y="546"/>
                    </a:lnTo>
                    <a:lnTo>
                      <a:pt x="323" y="609"/>
                    </a:lnTo>
                    <a:lnTo>
                      <a:pt x="340" y="623"/>
                    </a:lnTo>
                    <a:lnTo>
                      <a:pt x="357" y="630"/>
                    </a:lnTo>
                    <a:lnTo>
                      <a:pt x="374" y="632"/>
                    </a:lnTo>
                    <a:lnTo>
                      <a:pt x="394" y="632"/>
                    </a:lnTo>
                    <a:lnTo>
                      <a:pt x="411" y="632"/>
                    </a:lnTo>
                    <a:lnTo>
                      <a:pt x="432" y="625"/>
                    </a:lnTo>
                    <a:lnTo>
                      <a:pt x="449" y="619"/>
                    </a:lnTo>
                    <a:lnTo>
                      <a:pt x="464" y="609"/>
                    </a:lnTo>
                    <a:lnTo>
                      <a:pt x="483" y="596"/>
                    </a:lnTo>
                    <a:lnTo>
                      <a:pt x="498" y="581"/>
                    </a:lnTo>
                    <a:lnTo>
                      <a:pt x="515" y="565"/>
                    </a:lnTo>
                    <a:lnTo>
                      <a:pt x="530" y="545"/>
                    </a:lnTo>
                    <a:lnTo>
                      <a:pt x="542" y="526"/>
                    </a:lnTo>
                    <a:lnTo>
                      <a:pt x="550" y="503"/>
                    </a:lnTo>
                    <a:lnTo>
                      <a:pt x="556" y="480"/>
                    </a:lnTo>
                    <a:lnTo>
                      <a:pt x="550" y="459"/>
                    </a:lnTo>
                    <a:lnTo>
                      <a:pt x="506" y="685"/>
                    </a:lnTo>
                    <a:close/>
                  </a:path>
                </a:pathLst>
              </a:custGeom>
              <a:solidFill>
                <a:srgbClr val="EFEFB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50265" name="Freeform 89">
                <a:extLst>
                  <a:ext uri="{FF2B5EF4-FFF2-40B4-BE49-F238E27FC236}">
                    <a16:creationId xmlns:a16="http://schemas.microsoft.com/office/drawing/2014/main" id="{D5480B73-3972-2C45-BDBB-90594E403193}"/>
                  </a:ext>
                </a:extLst>
              </p:cNvPr>
              <p:cNvSpPr>
                <a:spLocks/>
              </p:cNvSpPr>
              <p:nvPr/>
            </p:nvSpPr>
            <p:spPr bwMode="auto">
              <a:xfrm>
                <a:off x="4239" y="2731"/>
                <a:ext cx="278" cy="238"/>
              </a:xfrm>
              <a:custGeom>
                <a:avLst/>
                <a:gdLst>
                  <a:gd name="T0" fmla="*/ 1 w 556"/>
                  <a:gd name="T1" fmla="*/ 0 h 714"/>
                  <a:gd name="T2" fmla="*/ 1 w 556"/>
                  <a:gd name="T3" fmla="*/ 0 h 714"/>
                  <a:gd name="T4" fmla="*/ 1 w 556"/>
                  <a:gd name="T5" fmla="*/ 0 h 714"/>
                  <a:gd name="T6" fmla="*/ 1 w 556"/>
                  <a:gd name="T7" fmla="*/ 0 h 714"/>
                  <a:gd name="T8" fmla="*/ 1 w 556"/>
                  <a:gd name="T9" fmla="*/ 0 h 714"/>
                  <a:gd name="T10" fmla="*/ 1 w 556"/>
                  <a:gd name="T11" fmla="*/ 0 h 714"/>
                  <a:gd name="T12" fmla="*/ 1 w 556"/>
                  <a:gd name="T13" fmla="*/ 0 h 714"/>
                  <a:gd name="T14" fmla="*/ 1 w 556"/>
                  <a:gd name="T15" fmla="*/ 0 h 714"/>
                  <a:gd name="T16" fmla="*/ 1 w 556"/>
                  <a:gd name="T17" fmla="*/ 0 h 714"/>
                  <a:gd name="T18" fmla="*/ 1 w 556"/>
                  <a:gd name="T19" fmla="*/ 0 h 714"/>
                  <a:gd name="T20" fmla="*/ 1 w 556"/>
                  <a:gd name="T21" fmla="*/ 0 h 714"/>
                  <a:gd name="T22" fmla="*/ 1 w 556"/>
                  <a:gd name="T23" fmla="*/ 0 h 714"/>
                  <a:gd name="T24" fmla="*/ 1 w 556"/>
                  <a:gd name="T25" fmla="*/ 0 h 714"/>
                  <a:gd name="T26" fmla="*/ 1 w 556"/>
                  <a:gd name="T27" fmla="*/ 0 h 714"/>
                  <a:gd name="T28" fmla="*/ 1 w 556"/>
                  <a:gd name="T29" fmla="*/ 0 h 714"/>
                  <a:gd name="T30" fmla="*/ 0 w 556"/>
                  <a:gd name="T31" fmla="*/ 0 h 714"/>
                  <a:gd name="T32" fmla="*/ 0 w 556"/>
                  <a:gd name="T33" fmla="*/ 0 h 714"/>
                  <a:gd name="T34" fmla="*/ 1 w 556"/>
                  <a:gd name="T35" fmla="*/ 0 h 714"/>
                  <a:gd name="T36" fmla="*/ 1 w 556"/>
                  <a:gd name="T37" fmla="*/ 0 h 714"/>
                  <a:gd name="T38" fmla="*/ 1 w 556"/>
                  <a:gd name="T39" fmla="*/ 0 h 714"/>
                  <a:gd name="T40" fmla="*/ 1 w 556"/>
                  <a:gd name="T41" fmla="*/ 0 h 714"/>
                  <a:gd name="T42" fmla="*/ 1 w 556"/>
                  <a:gd name="T43" fmla="*/ 0 h 714"/>
                  <a:gd name="T44" fmla="*/ 1 w 556"/>
                  <a:gd name="T45" fmla="*/ 0 h 714"/>
                  <a:gd name="T46" fmla="*/ 1 w 556"/>
                  <a:gd name="T47" fmla="*/ 0 h 714"/>
                  <a:gd name="T48" fmla="*/ 1 w 556"/>
                  <a:gd name="T49" fmla="*/ 0 h 714"/>
                  <a:gd name="T50" fmla="*/ 1 w 556"/>
                  <a:gd name="T51" fmla="*/ 0 h 714"/>
                  <a:gd name="T52" fmla="*/ 1 w 556"/>
                  <a:gd name="T53" fmla="*/ 0 h 714"/>
                  <a:gd name="T54" fmla="*/ 1 w 556"/>
                  <a:gd name="T55" fmla="*/ 0 h 714"/>
                  <a:gd name="T56" fmla="*/ 1 w 556"/>
                  <a:gd name="T57" fmla="*/ 0 h 714"/>
                  <a:gd name="T58" fmla="*/ 1 w 556"/>
                  <a:gd name="T59" fmla="*/ 0 h 714"/>
                  <a:gd name="T60" fmla="*/ 1 w 556"/>
                  <a:gd name="T61" fmla="*/ 0 h 714"/>
                  <a:gd name="T62" fmla="*/ 1 w 556"/>
                  <a:gd name="T63" fmla="*/ 0 h 714"/>
                  <a:gd name="T64" fmla="*/ 1 w 556"/>
                  <a:gd name="T65" fmla="*/ 0 h 714"/>
                  <a:gd name="T66" fmla="*/ 1 w 556"/>
                  <a:gd name="T67" fmla="*/ 0 h 714"/>
                  <a:gd name="T68" fmla="*/ 1 w 556"/>
                  <a:gd name="T69" fmla="*/ 0 h 714"/>
                  <a:gd name="T70" fmla="*/ 1 w 556"/>
                  <a:gd name="T71" fmla="*/ 0 h 714"/>
                  <a:gd name="T72" fmla="*/ 1 w 556"/>
                  <a:gd name="T73" fmla="*/ 0 h 714"/>
                  <a:gd name="T74" fmla="*/ 1 w 556"/>
                  <a:gd name="T75" fmla="*/ 0 h 714"/>
                  <a:gd name="T76" fmla="*/ 1 w 556"/>
                  <a:gd name="T77" fmla="*/ 0 h 714"/>
                  <a:gd name="T78" fmla="*/ 1 w 556"/>
                  <a:gd name="T79" fmla="*/ 0 h 714"/>
                  <a:gd name="T80" fmla="*/ 1 w 556"/>
                  <a:gd name="T81" fmla="*/ 0 h 714"/>
                  <a:gd name="T82" fmla="*/ 1 w 556"/>
                  <a:gd name="T83" fmla="*/ 0 h 714"/>
                  <a:gd name="T84" fmla="*/ 1 w 556"/>
                  <a:gd name="T85" fmla="*/ 0 h 714"/>
                  <a:gd name="T86" fmla="*/ 1 w 556"/>
                  <a:gd name="T87" fmla="*/ 0 h 714"/>
                  <a:gd name="T88" fmla="*/ 1 w 556"/>
                  <a:gd name="T89" fmla="*/ 0 h 714"/>
                  <a:gd name="T90" fmla="*/ 1 w 556"/>
                  <a:gd name="T91" fmla="*/ 0 h 714"/>
                  <a:gd name="T92" fmla="*/ 1 w 556"/>
                  <a:gd name="T93" fmla="*/ 0 h 7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6"/>
                  <a:gd name="T142" fmla="*/ 0 h 714"/>
                  <a:gd name="T143" fmla="*/ 556 w 556"/>
                  <a:gd name="T144" fmla="*/ 714 h 71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6" h="714">
                    <a:moveTo>
                      <a:pt x="506" y="685"/>
                    </a:moveTo>
                    <a:lnTo>
                      <a:pt x="506" y="685"/>
                    </a:lnTo>
                    <a:lnTo>
                      <a:pt x="478" y="687"/>
                    </a:lnTo>
                    <a:lnTo>
                      <a:pt x="443" y="697"/>
                    </a:lnTo>
                    <a:lnTo>
                      <a:pt x="411" y="703"/>
                    </a:lnTo>
                    <a:lnTo>
                      <a:pt x="380" y="710"/>
                    </a:lnTo>
                    <a:lnTo>
                      <a:pt x="346" y="714"/>
                    </a:lnTo>
                    <a:lnTo>
                      <a:pt x="316" y="714"/>
                    </a:lnTo>
                    <a:lnTo>
                      <a:pt x="293" y="703"/>
                    </a:lnTo>
                    <a:lnTo>
                      <a:pt x="265" y="685"/>
                    </a:lnTo>
                    <a:lnTo>
                      <a:pt x="243" y="630"/>
                    </a:lnTo>
                    <a:lnTo>
                      <a:pt x="243" y="558"/>
                    </a:lnTo>
                    <a:lnTo>
                      <a:pt x="250" y="487"/>
                    </a:lnTo>
                    <a:lnTo>
                      <a:pt x="236" y="422"/>
                    </a:lnTo>
                    <a:lnTo>
                      <a:pt x="227" y="397"/>
                    </a:lnTo>
                    <a:lnTo>
                      <a:pt x="214" y="378"/>
                    </a:lnTo>
                    <a:lnTo>
                      <a:pt x="199" y="355"/>
                    </a:lnTo>
                    <a:lnTo>
                      <a:pt x="182" y="337"/>
                    </a:lnTo>
                    <a:lnTo>
                      <a:pt x="165" y="320"/>
                    </a:lnTo>
                    <a:lnTo>
                      <a:pt x="144" y="304"/>
                    </a:lnTo>
                    <a:lnTo>
                      <a:pt x="131" y="287"/>
                    </a:lnTo>
                    <a:lnTo>
                      <a:pt x="112" y="272"/>
                    </a:lnTo>
                    <a:lnTo>
                      <a:pt x="97" y="264"/>
                    </a:lnTo>
                    <a:lnTo>
                      <a:pt x="78" y="253"/>
                    </a:lnTo>
                    <a:lnTo>
                      <a:pt x="58" y="248"/>
                    </a:lnTo>
                    <a:lnTo>
                      <a:pt x="40" y="245"/>
                    </a:lnTo>
                    <a:lnTo>
                      <a:pt x="22" y="237"/>
                    </a:lnTo>
                    <a:lnTo>
                      <a:pt x="11" y="226"/>
                    </a:lnTo>
                    <a:lnTo>
                      <a:pt x="0" y="214"/>
                    </a:lnTo>
                    <a:lnTo>
                      <a:pt x="0" y="197"/>
                    </a:lnTo>
                    <a:lnTo>
                      <a:pt x="11" y="182"/>
                    </a:lnTo>
                    <a:lnTo>
                      <a:pt x="29" y="182"/>
                    </a:lnTo>
                    <a:lnTo>
                      <a:pt x="51" y="190"/>
                    </a:lnTo>
                    <a:lnTo>
                      <a:pt x="72" y="197"/>
                    </a:lnTo>
                    <a:lnTo>
                      <a:pt x="89" y="208"/>
                    </a:lnTo>
                    <a:lnTo>
                      <a:pt x="109" y="219"/>
                    </a:lnTo>
                    <a:lnTo>
                      <a:pt x="127" y="237"/>
                    </a:lnTo>
                    <a:lnTo>
                      <a:pt x="141" y="253"/>
                    </a:lnTo>
                    <a:lnTo>
                      <a:pt x="160" y="272"/>
                    </a:lnTo>
                    <a:lnTo>
                      <a:pt x="178" y="281"/>
                    </a:lnTo>
                    <a:lnTo>
                      <a:pt x="192" y="281"/>
                    </a:lnTo>
                    <a:lnTo>
                      <a:pt x="209" y="272"/>
                    </a:lnTo>
                    <a:lnTo>
                      <a:pt x="221" y="233"/>
                    </a:lnTo>
                    <a:lnTo>
                      <a:pt x="214" y="182"/>
                    </a:lnTo>
                    <a:lnTo>
                      <a:pt x="196" y="136"/>
                    </a:lnTo>
                    <a:lnTo>
                      <a:pt x="182" y="79"/>
                    </a:lnTo>
                    <a:lnTo>
                      <a:pt x="170" y="61"/>
                    </a:lnTo>
                    <a:lnTo>
                      <a:pt x="158" y="42"/>
                    </a:lnTo>
                    <a:lnTo>
                      <a:pt x="150" y="23"/>
                    </a:lnTo>
                    <a:lnTo>
                      <a:pt x="153" y="7"/>
                    </a:lnTo>
                    <a:lnTo>
                      <a:pt x="164" y="0"/>
                    </a:lnTo>
                    <a:lnTo>
                      <a:pt x="173" y="0"/>
                    </a:lnTo>
                    <a:lnTo>
                      <a:pt x="185" y="7"/>
                    </a:lnTo>
                    <a:lnTo>
                      <a:pt x="199" y="18"/>
                    </a:lnTo>
                    <a:lnTo>
                      <a:pt x="209" y="33"/>
                    </a:lnTo>
                    <a:lnTo>
                      <a:pt x="218" y="49"/>
                    </a:lnTo>
                    <a:lnTo>
                      <a:pt x="228" y="65"/>
                    </a:lnTo>
                    <a:lnTo>
                      <a:pt x="236" y="79"/>
                    </a:lnTo>
                    <a:lnTo>
                      <a:pt x="256" y="136"/>
                    </a:lnTo>
                    <a:lnTo>
                      <a:pt x="267" y="190"/>
                    </a:lnTo>
                    <a:lnTo>
                      <a:pt x="272" y="249"/>
                    </a:lnTo>
                    <a:lnTo>
                      <a:pt x="280" y="310"/>
                    </a:lnTo>
                    <a:lnTo>
                      <a:pt x="287" y="393"/>
                    </a:lnTo>
                    <a:lnTo>
                      <a:pt x="287" y="478"/>
                    </a:lnTo>
                    <a:lnTo>
                      <a:pt x="294" y="546"/>
                    </a:lnTo>
                    <a:lnTo>
                      <a:pt x="323" y="609"/>
                    </a:lnTo>
                    <a:lnTo>
                      <a:pt x="340" y="623"/>
                    </a:lnTo>
                    <a:lnTo>
                      <a:pt x="357" y="630"/>
                    </a:lnTo>
                    <a:lnTo>
                      <a:pt x="374" y="632"/>
                    </a:lnTo>
                    <a:lnTo>
                      <a:pt x="394" y="632"/>
                    </a:lnTo>
                    <a:lnTo>
                      <a:pt x="411" y="632"/>
                    </a:lnTo>
                    <a:lnTo>
                      <a:pt x="432" y="625"/>
                    </a:lnTo>
                    <a:lnTo>
                      <a:pt x="449" y="619"/>
                    </a:lnTo>
                    <a:lnTo>
                      <a:pt x="464" y="609"/>
                    </a:lnTo>
                    <a:lnTo>
                      <a:pt x="483" y="596"/>
                    </a:lnTo>
                    <a:lnTo>
                      <a:pt x="498" y="581"/>
                    </a:lnTo>
                    <a:lnTo>
                      <a:pt x="515" y="565"/>
                    </a:lnTo>
                    <a:lnTo>
                      <a:pt x="530" y="545"/>
                    </a:lnTo>
                    <a:lnTo>
                      <a:pt x="542" y="526"/>
                    </a:lnTo>
                    <a:lnTo>
                      <a:pt x="550" y="503"/>
                    </a:lnTo>
                    <a:lnTo>
                      <a:pt x="556" y="480"/>
                    </a:lnTo>
                    <a:lnTo>
                      <a:pt x="550" y="45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66" name="Freeform 90">
                <a:extLst>
                  <a:ext uri="{FF2B5EF4-FFF2-40B4-BE49-F238E27FC236}">
                    <a16:creationId xmlns:a16="http://schemas.microsoft.com/office/drawing/2014/main" id="{B742712B-B29F-5C47-872B-9FE40B800F14}"/>
                  </a:ext>
                </a:extLst>
              </p:cNvPr>
              <p:cNvSpPr>
                <a:spLocks/>
              </p:cNvSpPr>
              <p:nvPr/>
            </p:nvSpPr>
            <p:spPr bwMode="auto">
              <a:xfrm>
                <a:off x="4518" y="1508"/>
                <a:ext cx="144" cy="118"/>
              </a:xfrm>
              <a:custGeom>
                <a:avLst/>
                <a:gdLst>
                  <a:gd name="T0" fmla="*/ 1 w 288"/>
                  <a:gd name="T1" fmla="*/ 0 h 355"/>
                  <a:gd name="T2" fmla="*/ 1 w 288"/>
                  <a:gd name="T3" fmla="*/ 0 h 355"/>
                  <a:gd name="T4" fmla="*/ 1 w 288"/>
                  <a:gd name="T5" fmla="*/ 0 h 355"/>
                  <a:gd name="T6" fmla="*/ 1 w 288"/>
                  <a:gd name="T7" fmla="*/ 0 h 355"/>
                  <a:gd name="T8" fmla="*/ 1 w 288"/>
                  <a:gd name="T9" fmla="*/ 0 h 355"/>
                  <a:gd name="T10" fmla="*/ 1 w 288"/>
                  <a:gd name="T11" fmla="*/ 0 h 355"/>
                  <a:gd name="T12" fmla="*/ 1 w 288"/>
                  <a:gd name="T13" fmla="*/ 0 h 355"/>
                  <a:gd name="T14" fmla="*/ 1 w 288"/>
                  <a:gd name="T15" fmla="*/ 0 h 355"/>
                  <a:gd name="T16" fmla="*/ 1 w 288"/>
                  <a:gd name="T17" fmla="*/ 0 h 355"/>
                  <a:gd name="T18" fmla="*/ 1 w 288"/>
                  <a:gd name="T19" fmla="*/ 0 h 355"/>
                  <a:gd name="T20" fmla="*/ 1 w 288"/>
                  <a:gd name="T21" fmla="*/ 0 h 355"/>
                  <a:gd name="T22" fmla="*/ 1 w 288"/>
                  <a:gd name="T23" fmla="*/ 0 h 355"/>
                  <a:gd name="T24" fmla="*/ 1 w 288"/>
                  <a:gd name="T25" fmla="*/ 0 h 355"/>
                  <a:gd name="T26" fmla="*/ 1 w 288"/>
                  <a:gd name="T27" fmla="*/ 0 h 355"/>
                  <a:gd name="T28" fmla="*/ 1 w 288"/>
                  <a:gd name="T29" fmla="*/ 0 h 355"/>
                  <a:gd name="T30" fmla="*/ 1 w 288"/>
                  <a:gd name="T31" fmla="*/ 0 h 355"/>
                  <a:gd name="T32" fmla="*/ 1 w 288"/>
                  <a:gd name="T33" fmla="*/ 0 h 355"/>
                  <a:gd name="T34" fmla="*/ 0 w 288"/>
                  <a:gd name="T35" fmla="*/ 0 h 355"/>
                  <a:gd name="T36" fmla="*/ 1 w 288"/>
                  <a:gd name="T37" fmla="*/ 0 h 355"/>
                  <a:gd name="T38" fmla="*/ 1 w 288"/>
                  <a:gd name="T39" fmla="*/ 0 h 355"/>
                  <a:gd name="T40" fmla="*/ 1 w 288"/>
                  <a:gd name="T41" fmla="*/ 0 h 355"/>
                  <a:gd name="T42" fmla="*/ 1 w 288"/>
                  <a:gd name="T43" fmla="*/ 0 h 355"/>
                  <a:gd name="T44" fmla="*/ 1 w 288"/>
                  <a:gd name="T45" fmla="*/ 0 h 355"/>
                  <a:gd name="T46" fmla="*/ 1 w 288"/>
                  <a:gd name="T47" fmla="*/ 0 h 355"/>
                  <a:gd name="T48" fmla="*/ 1 w 288"/>
                  <a:gd name="T49" fmla="*/ 0 h 355"/>
                  <a:gd name="T50" fmla="*/ 1 w 288"/>
                  <a:gd name="T51" fmla="*/ 0 h 355"/>
                  <a:gd name="T52" fmla="*/ 1 w 288"/>
                  <a:gd name="T53" fmla="*/ 0 h 355"/>
                  <a:gd name="T54" fmla="*/ 1 w 288"/>
                  <a:gd name="T55" fmla="*/ 0 h 355"/>
                  <a:gd name="T56" fmla="*/ 1 w 288"/>
                  <a:gd name="T57" fmla="*/ 0 h 355"/>
                  <a:gd name="T58" fmla="*/ 1 w 288"/>
                  <a:gd name="T59" fmla="*/ 0 h 355"/>
                  <a:gd name="T60" fmla="*/ 1 w 288"/>
                  <a:gd name="T61" fmla="*/ 0 h 355"/>
                  <a:gd name="T62" fmla="*/ 1 w 288"/>
                  <a:gd name="T63" fmla="*/ 0 h 355"/>
                  <a:gd name="T64" fmla="*/ 1 w 288"/>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355"/>
                  <a:gd name="T101" fmla="*/ 288 w 288"/>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355">
                    <a:moveTo>
                      <a:pt x="288" y="355"/>
                    </a:moveTo>
                    <a:lnTo>
                      <a:pt x="288" y="355"/>
                    </a:lnTo>
                    <a:lnTo>
                      <a:pt x="265" y="346"/>
                    </a:lnTo>
                    <a:lnTo>
                      <a:pt x="237" y="341"/>
                    </a:lnTo>
                    <a:lnTo>
                      <a:pt x="207" y="336"/>
                    </a:lnTo>
                    <a:lnTo>
                      <a:pt x="181" y="330"/>
                    </a:lnTo>
                    <a:lnTo>
                      <a:pt x="150" y="323"/>
                    </a:lnTo>
                    <a:lnTo>
                      <a:pt x="124" y="312"/>
                    </a:lnTo>
                    <a:lnTo>
                      <a:pt x="101" y="300"/>
                    </a:lnTo>
                    <a:lnTo>
                      <a:pt x="78" y="280"/>
                    </a:lnTo>
                    <a:lnTo>
                      <a:pt x="64" y="261"/>
                    </a:lnTo>
                    <a:lnTo>
                      <a:pt x="47" y="245"/>
                    </a:lnTo>
                    <a:lnTo>
                      <a:pt x="30" y="219"/>
                    </a:lnTo>
                    <a:lnTo>
                      <a:pt x="18" y="194"/>
                    </a:lnTo>
                    <a:lnTo>
                      <a:pt x="8" y="168"/>
                    </a:lnTo>
                    <a:lnTo>
                      <a:pt x="3" y="140"/>
                    </a:lnTo>
                    <a:lnTo>
                      <a:pt x="0" y="120"/>
                    </a:lnTo>
                    <a:lnTo>
                      <a:pt x="6" y="85"/>
                    </a:lnTo>
                    <a:lnTo>
                      <a:pt x="18" y="61"/>
                    </a:lnTo>
                    <a:lnTo>
                      <a:pt x="38" y="38"/>
                    </a:lnTo>
                    <a:lnTo>
                      <a:pt x="62" y="19"/>
                    </a:lnTo>
                    <a:lnTo>
                      <a:pt x="89" y="10"/>
                    </a:lnTo>
                    <a:lnTo>
                      <a:pt x="115" y="0"/>
                    </a:lnTo>
                    <a:lnTo>
                      <a:pt x="144" y="0"/>
                    </a:lnTo>
                    <a:lnTo>
                      <a:pt x="167" y="4"/>
                    </a:lnTo>
                    <a:lnTo>
                      <a:pt x="190" y="11"/>
                    </a:lnTo>
                    <a:lnTo>
                      <a:pt x="205" y="35"/>
                    </a:lnTo>
                    <a:lnTo>
                      <a:pt x="211" y="65"/>
                    </a:lnTo>
                    <a:lnTo>
                      <a:pt x="215" y="94"/>
                    </a:lnTo>
                    <a:lnTo>
                      <a:pt x="222" y="1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67" name="Freeform 91">
                <a:extLst>
                  <a:ext uri="{FF2B5EF4-FFF2-40B4-BE49-F238E27FC236}">
                    <a16:creationId xmlns:a16="http://schemas.microsoft.com/office/drawing/2014/main" id="{4B2D3639-DE1B-7F40-848C-6B05AC3C26DA}"/>
                  </a:ext>
                </a:extLst>
              </p:cNvPr>
              <p:cNvSpPr>
                <a:spLocks/>
              </p:cNvSpPr>
              <p:nvPr/>
            </p:nvSpPr>
            <p:spPr bwMode="auto">
              <a:xfrm>
                <a:off x="4510" y="1609"/>
                <a:ext cx="152" cy="75"/>
              </a:xfrm>
              <a:custGeom>
                <a:avLst/>
                <a:gdLst>
                  <a:gd name="T0" fmla="*/ 1 w 304"/>
                  <a:gd name="T1" fmla="*/ 0 h 226"/>
                  <a:gd name="T2" fmla="*/ 1 w 304"/>
                  <a:gd name="T3" fmla="*/ 0 h 226"/>
                  <a:gd name="T4" fmla="*/ 1 w 304"/>
                  <a:gd name="T5" fmla="*/ 0 h 226"/>
                  <a:gd name="T6" fmla="*/ 1 w 304"/>
                  <a:gd name="T7" fmla="*/ 0 h 226"/>
                  <a:gd name="T8" fmla="*/ 1 w 304"/>
                  <a:gd name="T9" fmla="*/ 0 h 226"/>
                  <a:gd name="T10" fmla="*/ 1 w 304"/>
                  <a:gd name="T11" fmla="*/ 0 h 226"/>
                  <a:gd name="T12" fmla="*/ 1 w 304"/>
                  <a:gd name="T13" fmla="*/ 0 h 226"/>
                  <a:gd name="T14" fmla="*/ 1 w 304"/>
                  <a:gd name="T15" fmla="*/ 0 h 226"/>
                  <a:gd name="T16" fmla="*/ 1 w 304"/>
                  <a:gd name="T17" fmla="*/ 0 h 226"/>
                  <a:gd name="T18" fmla="*/ 1 w 304"/>
                  <a:gd name="T19" fmla="*/ 0 h 226"/>
                  <a:gd name="T20" fmla="*/ 1 w 304"/>
                  <a:gd name="T21" fmla="*/ 0 h 226"/>
                  <a:gd name="T22" fmla="*/ 1 w 304"/>
                  <a:gd name="T23" fmla="*/ 0 h 226"/>
                  <a:gd name="T24" fmla="*/ 1 w 304"/>
                  <a:gd name="T25" fmla="*/ 0 h 226"/>
                  <a:gd name="T26" fmla="*/ 1 w 304"/>
                  <a:gd name="T27" fmla="*/ 0 h 226"/>
                  <a:gd name="T28" fmla="*/ 1 w 304"/>
                  <a:gd name="T29" fmla="*/ 0 h 226"/>
                  <a:gd name="T30" fmla="*/ 1 w 304"/>
                  <a:gd name="T31" fmla="*/ 0 h 226"/>
                  <a:gd name="T32" fmla="*/ 1 w 304"/>
                  <a:gd name="T33" fmla="*/ 0 h 226"/>
                  <a:gd name="T34" fmla="*/ 0 w 304"/>
                  <a:gd name="T35" fmla="*/ 0 h 226"/>
                  <a:gd name="T36" fmla="*/ 1 w 304"/>
                  <a:gd name="T37" fmla="*/ 0 h 226"/>
                  <a:gd name="T38" fmla="*/ 1 w 304"/>
                  <a:gd name="T39" fmla="*/ 0 h 226"/>
                  <a:gd name="T40" fmla="*/ 1 w 304"/>
                  <a:gd name="T41" fmla="*/ 0 h 226"/>
                  <a:gd name="T42" fmla="*/ 1 w 304"/>
                  <a:gd name="T43" fmla="*/ 0 h 226"/>
                  <a:gd name="T44" fmla="*/ 1 w 304"/>
                  <a:gd name="T45" fmla="*/ 0 h 226"/>
                  <a:gd name="T46" fmla="*/ 1 w 304"/>
                  <a:gd name="T47" fmla="*/ 0 h 226"/>
                  <a:gd name="T48" fmla="*/ 1 w 304"/>
                  <a:gd name="T49" fmla="*/ 0 h 226"/>
                  <a:gd name="T50" fmla="*/ 1 w 304"/>
                  <a:gd name="T51" fmla="*/ 0 h 226"/>
                  <a:gd name="T52" fmla="*/ 1 w 304"/>
                  <a:gd name="T53" fmla="*/ 0 h 226"/>
                  <a:gd name="T54" fmla="*/ 1 w 304"/>
                  <a:gd name="T55" fmla="*/ 0 h 2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4"/>
                  <a:gd name="T85" fmla="*/ 0 h 226"/>
                  <a:gd name="T86" fmla="*/ 304 w 304"/>
                  <a:gd name="T87" fmla="*/ 226 h 2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4" h="226">
                    <a:moveTo>
                      <a:pt x="304" y="51"/>
                    </a:moveTo>
                    <a:lnTo>
                      <a:pt x="304" y="51"/>
                    </a:lnTo>
                    <a:lnTo>
                      <a:pt x="281" y="42"/>
                    </a:lnTo>
                    <a:lnTo>
                      <a:pt x="253" y="32"/>
                    </a:lnTo>
                    <a:lnTo>
                      <a:pt x="223" y="21"/>
                    </a:lnTo>
                    <a:lnTo>
                      <a:pt x="198" y="12"/>
                    </a:lnTo>
                    <a:lnTo>
                      <a:pt x="172" y="0"/>
                    </a:lnTo>
                    <a:lnTo>
                      <a:pt x="144" y="0"/>
                    </a:lnTo>
                    <a:lnTo>
                      <a:pt x="119" y="0"/>
                    </a:lnTo>
                    <a:lnTo>
                      <a:pt x="94" y="12"/>
                    </a:lnTo>
                    <a:lnTo>
                      <a:pt x="77" y="26"/>
                    </a:lnTo>
                    <a:lnTo>
                      <a:pt x="57" y="47"/>
                    </a:lnTo>
                    <a:lnTo>
                      <a:pt x="36" y="70"/>
                    </a:lnTo>
                    <a:lnTo>
                      <a:pt x="22" y="97"/>
                    </a:lnTo>
                    <a:lnTo>
                      <a:pt x="8" y="126"/>
                    </a:lnTo>
                    <a:lnTo>
                      <a:pt x="4" y="155"/>
                    </a:lnTo>
                    <a:lnTo>
                      <a:pt x="0" y="180"/>
                    </a:lnTo>
                    <a:lnTo>
                      <a:pt x="8" y="203"/>
                    </a:lnTo>
                    <a:lnTo>
                      <a:pt x="19" y="222"/>
                    </a:lnTo>
                    <a:lnTo>
                      <a:pt x="34" y="226"/>
                    </a:lnTo>
                    <a:lnTo>
                      <a:pt x="51" y="226"/>
                    </a:lnTo>
                    <a:lnTo>
                      <a:pt x="73" y="224"/>
                    </a:lnTo>
                    <a:lnTo>
                      <a:pt x="92" y="218"/>
                    </a:lnTo>
                    <a:lnTo>
                      <a:pt x="112" y="211"/>
                    </a:lnTo>
                    <a:lnTo>
                      <a:pt x="132" y="206"/>
                    </a:lnTo>
                    <a:lnTo>
                      <a:pt x="151" y="20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68" name="Freeform 92">
                <a:extLst>
                  <a:ext uri="{FF2B5EF4-FFF2-40B4-BE49-F238E27FC236}">
                    <a16:creationId xmlns:a16="http://schemas.microsoft.com/office/drawing/2014/main" id="{CEA7FE93-74E7-7243-9AE2-A8CCD2252893}"/>
                  </a:ext>
                </a:extLst>
              </p:cNvPr>
              <p:cNvSpPr>
                <a:spLocks/>
              </p:cNvSpPr>
              <p:nvPr/>
            </p:nvSpPr>
            <p:spPr bwMode="auto">
              <a:xfrm>
                <a:off x="3651" y="2380"/>
                <a:ext cx="115" cy="102"/>
              </a:xfrm>
              <a:custGeom>
                <a:avLst/>
                <a:gdLst>
                  <a:gd name="T0" fmla="*/ 0 w 229"/>
                  <a:gd name="T1" fmla="*/ 0 h 305"/>
                  <a:gd name="T2" fmla="*/ 0 w 229"/>
                  <a:gd name="T3" fmla="*/ 0 h 305"/>
                  <a:gd name="T4" fmla="*/ 1 w 229"/>
                  <a:gd name="T5" fmla="*/ 0 h 305"/>
                  <a:gd name="T6" fmla="*/ 1 w 229"/>
                  <a:gd name="T7" fmla="*/ 0 h 305"/>
                  <a:gd name="T8" fmla="*/ 1 w 229"/>
                  <a:gd name="T9" fmla="*/ 0 h 305"/>
                  <a:gd name="T10" fmla="*/ 1 w 229"/>
                  <a:gd name="T11" fmla="*/ 0 h 305"/>
                  <a:gd name="T12" fmla="*/ 1 w 229"/>
                  <a:gd name="T13" fmla="*/ 0 h 305"/>
                  <a:gd name="T14" fmla="*/ 1 w 229"/>
                  <a:gd name="T15" fmla="*/ 0 h 305"/>
                  <a:gd name="T16" fmla="*/ 1 w 229"/>
                  <a:gd name="T17" fmla="*/ 0 h 305"/>
                  <a:gd name="T18" fmla="*/ 1 w 229"/>
                  <a:gd name="T19" fmla="*/ 0 h 305"/>
                  <a:gd name="T20" fmla="*/ 1 w 229"/>
                  <a:gd name="T21" fmla="*/ 0 h 305"/>
                  <a:gd name="T22" fmla="*/ 1 w 229"/>
                  <a:gd name="T23" fmla="*/ 0 h 305"/>
                  <a:gd name="T24" fmla="*/ 1 w 229"/>
                  <a:gd name="T25" fmla="*/ 0 h 305"/>
                  <a:gd name="T26" fmla="*/ 1 w 229"/>
                  <a:gd name="T27" fmla="*/ 0 h 305"/>
                  <a:gd name="T28" fmla="*/ 1 w 229"/>
                  <a:gd name="T29" fmla="*/ 0 h 3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9"/>
                  <a:gd name="T46" fmla="*/ 0 h 305"/>
                  <a:gd name="T47" fmla="*/ 229 w 229"/>
                  <a:gd name="T48" fmla="*/ 305 h 3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9" h="305">
                    <a:moveTo>
                      <a:pt x="0" y="0"/>
                    </a:moveTo>
                    <a:lnTo>
                      <a:pt x="0" y="0"/>
                    </a:lnTo>
                    <a:lnTo>
                      <a:pt x="22" y="22"/>
                    </a:lnTo>
                    <a:lnTo>
                      <a:pt x="49" y="40"/>
                    </a:lnTo>
                    <a:lnTo>
                      <a:pt x="73" y="57"/>
                    </a:lnTo>
                    <a:lnTo>
                      <a:pt x="96" y="73"/>
                    </a:lnTo>
                    <a:lnTo>
                      <a:pt x="121" y="89"/>
                    </a:lnTo>
                    <a:lnTo>
                      <a:pt x="142" y="105"/>
                    </a:lnTo>
                    <a:lnTo>
                      <a:pt x="162" y="129"/>
                    </a:lnTo>
                    <a:lnTo>
                      <a:pt x="184" y="153"/>
                    </a:lnTo>
                    <a:lnTo>
                      <a:pt x="199" y="186"/>
                    </a:lnTo>
                    <a:lnTo>
                      <a:pt x="208" y="227"/>
                    </a:lnTo>
                    <a:lnTo>
                      <a:pt x="217" y="264"/>
                    </a:lnTo>
                    <a:lnTo>
                      <a:pt x="229" y="30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69" name="Freeform 93">
                <a:extLst>
                  <a:ext uri="{FF2B5EF4-FFF2-40B4-BE49-F238E27FC236}">
                    <a16:creationId xmlns:a16="http://schemas.microsoft.com/office/drawing/2014/main" id="{77AD8311-4048-754D-9095-5517183D108C}"/>
                  </a:ext>
                </a:extLst>
              </p:cNvPr>
              <p:cNvSpPr>
                <a:spLocks/>
              </p:cNvSpPr>
              <p:nvPr/>
            </p:nvSpPr>
            <p:spPr bwMode="auto">
              <a:xfrm>
                <a:off x="3729" y="2419"/>
                <a:ext cx="105" cy="24"/>
              </a:xfrm>
              <a:custGeom>
                <a:avLst/>
                <a:gdLst>
                  <a:gd name="T0" fmla="*/ 0 w 210"/>
                  <a:gd name="T1" fmla="*/ 0 h 71"/>
                  <a:gd name="T2" fmla="*/ 0 w 210"/>
                  <a:gd name="T3" fmla="*/ 0 h 71"/>
                  <a:gd name="T4" fmla="*/ 1 w 210"/>
                  <a:gd name="T5" fmla="*/ 0 h 71"/>
                  <a:gd name="T6" fmla="*/ 1 w 210"/>
                  <a:gd name="T7" fmla="*/ 0 h 71"/>
                  <a:gd name="T8" fmla="*/ 1 w 210"/>
                  <a:gd name="T9" fmla="*/ 0 h 71"/>
                  <a:gd name="T10" fmla="*/ 1 w 210"/>
                  <a:gd name="T11" fmla="*/ 0 h 71"/>
                  <a:gd name="T12" fmla="*/ 1 w 210"/>
                  <a:gd name="T13" fmla="*/ 0 h 71"/>
                  <a:gd name="T14" fmla="*/ 1 w 210"/>
                  <a:gd name="T15" fmla="*/ 0 h 71"/>
                  <a:gd name="T16" fmla="*/ 1 w 210"/>
                  <a:gd name="T17" fmla="*/ 0 h 71"/>
                  <a:gd name="T18" fmla="*/ 1 w 210"/>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0"/>
                  <a:gd name="T31" fmla="*/ 0 h 71"/>
                  <a:gd name="T32" fmla="*/ 210 w 210"/>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0" h="71">
                    <a:moveTo>
                      <a:pt x="0" y="0"/>
                    </a:moveTo>
                    <a:lnTo>
                      <a:pt x="0" y="0"/>
                    </a:lnTo>
                    <a:lnTo>
                      <a:pt x="32" y="5"/>
                    </a:lnTo>
                    <a:lnTo>
                      <a:pt x="66" y="9"/>
                    </a:lnTo>
                    <a:lnTo>
                      <a:pt x="105" y="9"/>
                    </a:lnTo>
                    <a:lnTo>
                      <a:pt x="137" y="9"/>
                    </a:lnTo>
                    <a:lnTo>
                      <a:pt x="168" y="16"/>
                    </a:lnTo>
                    <a:lnTo>
                      <a:pt x="194" y="25"/>
                    </a:lnTo>
                    <a:lnTo>
                      <a:pt x="208" y="44"/>
                    </a:lnTo>
                    <a:lnTo>
                      <a:pt x="210" y="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70" name="Freeform 94">
                <a:extLst>
                  <a:ext uri="{FF2B5EF4-FFF2-40B4-BE49-F238E27FC236}">
                    <a16:creationId xmlns:a16="http://schemas.microsoft.com/office/drawing/2014/main" id="{00F1525B-9B09-9F40-9B8E-363A3F5128D4}"/>
                  </a:ext>
                </a:extLst>
              </p:cNvPr>
              <p:cNvSpPr>
                <a:spLocks/>
              </p:cNvSpPr>
              <p:nvPr/>
            </p:nvSpPr>
            <p:spPr bwMode="auto">
              <a:xfrm>
                <a:off x="3892" y="2357"/>
                <a:ext cx="15" cy="74"/>
              </a:xfrm>
              <a:custGeom>
                <a:avLst/>
                <a:gdLst>
                  <a:gd name="T0" fmla="*/ 0 w 30"/>
                  <a:gd name="T1" fmla="*/ 0 h 224"/>
                  <a:gd name="T2" fmla="*/ 0 w 30"/>
                  <a:gd name="T3" fmla="*/ 0 h 224"/>
                  <a:gd name="T4" fmla="*/ 1 w 30"/>
                  <a:gd name="T5" fmla="*/ 0 h 224"/>
                  <a:gd name="T6" fmla="*/ 1 w 30"/>
                  <a:gd name="T7" fmla="*/ 0 h 224"/>
                  <a:gd name="T8" fmla="*/ 1 w 30"/>
                  <a:gd name="T9" fmla="*/ 0 h 224"/>
                  <a:gd name="T10" fmla="*/ 1 w 30"/>
                  <a:gd name="T11" fmla="*/ 0 h 224"/>
                  <a:gd name="T12" fmla="*/ 0 60000 65536"/>
                  <a:gd name="T13" fmla="*/ 0 60000 65536"/>
                  <a:gd name="T14" fmla="*/ 0 60000 65536"/>
                  <a:gd name="T15" fmla="*/ 0 60000 65536"/>
                  <a:gd name="T16" fmla="*/ 0 60000 65536"/>
                  <a:gd name="T17" fmla="*/ 0 60000 65536"/>
                  <a:gd name="T18" fmla="*/ 0 w 30"/>
                  <a:gd name="T19" fmla="*/ 0 h 224"/>
                  <a:gd name="T20" fmla="*/ 30 w 30"/>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30" h="224">
                    <a:moveTo>
                      <a:pt x="0" y="0"/>
                    </a:moveTo>
                    <a:lnTo>
                      <a:pt x="0" y="0"/>
                    </a:lnTo>
                    <a:lnTo>
                      <a:pt x="5" y="54"/>
                    </a:lnTo>
                    <a:lnTo>
                      <a:pt x="11" y="116"/>
                    </a:lnTo>
                    <a:lnTo>
                      <a:pt x="21" y="167"/>
                    </a:lnTo>
                    <a:lnTo>
                      <a:pt x="30" y="22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71" name="Freeform 95">
                <a:extLst>
                  <a:ext uri="{FF2B5EF4-FFF2-40B4-BE49-F238E27FC236}">
                    <a16:creationId xmlns:a16="http://schemas.microsoft.com/office/drawing/2014/main" id="{465E954B-8D8E-564D-8241-83DDDBF1E11E}"/>
                  </a:ext>
                </a:extLst>
              </p:cNvPr>
              <p:cNvSpPr>
                <a:spLocks/>
              </p:cNvSpPr>
              <p:nvPr/>
            </p:nvSpPr>
            <p:spPr bwMode="auto">
              <a:xfrm>
                <a:off x="3559" y="2482"/>
                <a:ext cx="56" cy="75"/>
              </a:xfrm>
              <a:custGeom>
                <a:avLst/>
                <a:gdLst>
                  <a:gd name="T0" fmla="*/ 0 w 111"/>
                  <a:gd name="T1" fmla="*/ 0 h 225"/>
                  <a:gd name="T2" fmla="*/ 0 w 111"/>
                  <a:gd name="T3" fmla="*/ 0 h 225"/>
                  <a:gd name="T4" fmla="*/ 1 w 111"/>
                  <a:gd name="T5" fmla="*/ 0 h 225"/>
                  <a:gd name="T6" fmla="*/ 1 w 111"/>
                  <a:gd name="T7" fmla="*/ 0 h 225"/>
                  <a:gd name="T8" fmla="*/ 1 w 111"/>
                  <a:gd name="T9" fmla="*/ 0 h 225"/>
                  <a:gd name="T10" fmla="*/ 1 w 111"/>
                  <a:gd name="T11" fmla="*/ 0 h 225"/>
                  <a:gd name="T12" fmla="*/ 1 w 111"/>
                  <a:gd name="T13" fmla="*/ 0 h 225"/>
                  <a:gd name="T14" fmla="*/ 1 w 111"/>
                  <a:gd name="T15" fmla="*/ 0 h 225"/>
                  <a:gd name="T16" fmla="*/ 1 w 111"/>
                  <a:gd name="T17" fmla="*/ 0 h 225"/>
                  <a:gd name="T18" fmla="*/ 1 w 11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225"/>
                  <a:gd name="T32" fmla="*/ 111 w 111"/>
                  <a:gd name="T33" fmla="*/ 225 h 2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225">
                    <a:moveTo>
                      <a:pt x="0" y="0"/>
                    </a:moveTo>
                    <a:lnTo>
                      <a:pt x="0" y="0"/>
                    </a:lnTo>
                    <a:lnTo>
                      <a:pt x="15" y="35"/>
                    </a:lnTo>
                    <a:lnTo>
                      <a:pt x="33" y="58"/>
                    </a:lnTo>
                    <a:lnTo>
                      <a:pt x="59" y="93"/>
                    </a:lnTo>
                    <a:lnTo>
                      <a:pt x="82" y="125"/>
                    </a:lnTo>
                    <a:lnTo>
                      <a:pt x="102" y="152"/>
                    </a:lnTo>
                    <a:lnTo>
                      <a:pt x="111" y="178"/>
                    </a:lnTo>
                    <a:lnTo>
                      <a:pt x="111" y="203"/>
                    </a:lnTo>
                    <a:lnTo>
                      <a:pt x="98" y="22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72" name="Freeform 96">
                <a:extLst>
                  <a:ext uri="{FF2B5EF4-FFF2-40B4-BE49-F238E27FC236}">
                    <a16:creationId xmlns:a16="http://schemas.microsoft.com/office/drawing/2014/main" id="{555614FE-8D35-5343-9B15-93EF931CA0CD}"/>
                  </a:ext>
                </a:extLst>
              </p:cNvPr>
              <p:cNvSpPr>
                <a:spLocks/>
              </p:cNvSpPr>
              <p:nvPr/>
            </p:nvSpPr>
            <p:spPr bwMode="auto">
              <a:xfrm>
                <a:off x="3565" y="2482"/>
                <a:ext cx="79" cy="26"/>
              </a:xfrm>
              <a:custGeom>
                <a:avLst/>
                <a:gdLst>
                  <a:gd name="T0" fmla="*/ 0 w 157"/>
                  <a:gd name="T1" fmla="*/ 0 h 77"/>
                  <a:gd name="T2" fmla="*/ 0 w 157"/>
                  <a:gd name="T3" fmla="*/ 0 h 77"/>
                  <a:gd name="T4" fmla="*/ 1 w 157"/>
                  <a:gd name="T5" fmla="*/ 0 h 77"/>
                  <a:gd name="T6" fmla="*/ 1 w 157"/>
                  <a:gd name="T7" fmla="*/ 0 h 77"/>
                  <a:gd name="T8" fmla="*/ 1 w 157"/>
                  <a:gd name="T9" fmla="*/ 0 h 77"/>
                  <a:gd name="T10" fmla="*/ 1 w 157"/>
                  <a:gd name="T11" fmla="*/ 0 h 77"/>
                  <a:gd name="T12" fmla="*/ 1 w 157"/>
                  <a:gd name="T13" fmla="*/ 0 h 77"/>
                  <a:gd name="T14" fmla="*/ 1 w 157"/>
                  <a:gd name="T15" fmla="*/ 0 h 77"/>
                  <a:gd name="T16" fmla="*/ 1 w 157"/>
                  <a:gd name="T17" fmla="*/ 0 h 77"/>
                  <a:gd name="T18" fmla="*/ 1 w 157"/>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7"/>
                  <a:gd name="T31" fmla="*/ 0 h 77"/>
                  <a:gd name="T32" fmla="*/ 157 w 157"/>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7" h="77">
                    <a:moveTo>
                      <a:pt x="0" y="0"/>
                    </a:moveTo>
                    <a:lnTo>
                      <a:pt x="0" y="0"/>
                    </a:lnTo>
                    <a:lnTo>
                      <a:pt x="20" y="14"/>
                    </a:lnTo>
                    <a:lnTo>
                      <a:pt x="41" y="22"/>
                    </a:lnTo>
                    <a:lnTo>
                      <a:pt x="60" y="30"/>
                    </a:lnTo>
                    <a:lnTo>
                      <a:pt x="82" y="39"/>
                    </a:lnTo>
                    <a:lnTo>
                      <a:pt x="98" y="49"/>
                    </a:lnTo>
                    <a:lnTo>
                      <a:pt x="120" y="58"/>
                    </a:lnTo>
                    <a:lnTo>
                      <a:pt x="136" y="67"/>
                    </a:lnTo>
                    <a:lnTo>
                      <a:pt x="157" y="7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73" name="Freeform 97">
                <a:extLst>
                  <a:ext uri="{FF2B5EF4-FFF2-40B4-BE49-F238E27FC236}">
                    <a16:creationId xmlns:a16="http://schemas.microsoft.com/office/drawing/2014/main" id="{55F7B373-A5AA-7A49-B5DC-549954E637A8}"/>
                  </a:ext>
                </a:extLst>
              </p:cNvPr>
              <p:cNvSpPr>
                <a:spLocks/>
              </p:cNvSpPr>
              <p:nvPr/>
            </p:nvSpPr>
            <p:spPr bwMode="auto">
              <a:xfrm>
                <a:off x="3820" y="2533"/>
                <a:ext cx="213" cy="40"/>
              </a:xfrm>
              <a:custGeom>
                <a:avLst/>
                <a:gdLst>
                  <a:gd name="T0" fmla="*/ 1 w 426"/>
                  <a:gd name="T1" fmla="*/ 0 h 121"/>
                  <a:gd name="T2" fmla="*/ 1 w 426"/>
                  <a:gd name="T3" fmla="*/ 0 h 121"/>
                  <a:gd name="T4" fmla="*/ 1 w 426"/>
                  <a:gd name="T5" fmla="*/ 0 h 121"/>
                  <a:gd name="T6" fmla="*/ 1 w 426"/>
                  <a:gd name="T7" fmla="*/ 0 h 121"/>
                  <a:gd name="T8" fmla="*/ 1 w 426"/>
                  <a:gd name="T9" fmla="*/ 0 h 121"/>
                  <a:gd name="T10" fmla="*/ 1 w 426"/>
                  <a:gd name="T11" fmla="*/ 0 h 121"/>
                  <a:gd name="T12" fmla="*/ 1 w 426"/>
                  <a:gd name="T13" fmla="*/ 0 h 121"/>
                  <a:gd name="T14" fmla="*/ 1 w 426"/>
                  <a:gd name="T15" fmla="*/ 0 h 121"/>
                  <a:gd name="T16" fmla="*/ 1 w 426"/>
                  <a:gd name="T17" fmla="*/ 0 h 121"/>
                  <a:gd name="T18" fmla="*/ 1 w 426"/>
                  <a:gd name="T19" fmla="*/ 0 h 121"/>
                  <a:gd name="T20" fmla="*/ 1 w 426"/>
                  <a:gd name="T21" fmla="*/ 0 h 121"/>
                  <a:gd name="T22" fmla="*/ 1 w 426"/>
                  <a:gd name="T23" fmla="*/ 0 h 121"/>
                  <a:gd name="T24" fmla="*/ 1 w 426"/>
                  <a:gd name="T25" fmla="*/ 0 h 121"/>
                  <a:gd name="T26" fmla="*/ 1 w 426"/>
                  <a:gd name="T27" fmla="*/ 0 h 121"/>
                  <a:gd name="T28" fmla="*/ 1 w 426"/>
                  <a:gd name="T29" fmla="*/ 0 h 121"/>
                  <a:gd name="T30" fmla="*/ 1 w 426"/>
                  <a:gd name="T31" fmla="*/ 0 h 121"/>
                  <a:gd name="T32" fmla="*/ 1 w 426"/>
                  <a:gd name="T33" fmla="*/ 0 h 121"/>
                  <a:gd name="T34" fmla="*/ 1 w 426"/>
                  <a:gd name="T35" fmla="*/ 0 h 121"/>
                  <a:gd name="T36" fmla="*/ 1 w 426"/>
                  <a:gd name="T37" fmla="*/ 0 h 121"/>
                  <a:gd name="T38" fmla="*/ 1 w 426"/>
                  <a:gd name="T39" fmla="*/ 0 h 121"/>
                  <a:gd name="T40" fmla="*/ 1 w 426"/>
                  <a:gd name="T41" fmla="*/ 0 h 121"/>
                  <a:gd name="T42" fmla="*/ 1 w 426"/>
                  <a:gd name="T43" fmla="*/ 0 h 121"/>
                  <a:gd name="T44" fmla="*/ 1 w 426"/>
                  <a:gd name="T45" fmla="*/ 0 h 121"/>
                  <a:gd name="T46" fmla="*/ 1 w 426"/>
                  <a:gd name="T47" fmla="*/ 0 h 121"/>
                  <a:gd name="T48" fmla="*/ 1 w 426"/>
                  <a:gd name="T49" fmla="*/ 0 h 121"/>
                  <a:gd name="T50" fmla="*/ 1 w 426"/>
                  <a:gd name="T51" fmla="*/ 0 h 121"/>
                  <a:gd name="T52" fmla="*/ 1 w 426"/>
                  <a:gd name="T53" fmla="*/ 0 h 121"/>
                  <a:gd name="T54" fmla="*/ 0 w 426"/>
                  <a:gd name="T55" fmla="*/ 0 h 1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6"/>
                  <a:gd name="T85" fmla="*/ 0 h 121"/>
                  <a:gd name="T86" fmla="*/ 426 w 426"/>
                  <a:gd name="T87" fmla="*/ 121 h 1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6" h="121">
                    <a:moveTo>
                      <a:pt x="426" y="113"/>
                    </a:moveTo>
                    <a:lnTo>
                      <a:pt x="426" y="113"/>
                    </a:lnTo>
                    <a:lnTo>
                      <a:pt x="409" y="113"/>
                    </a:lnTo>
                    <a:lnTo>
                      <a:pt x="388" y="113"/>
                    </a:lnTo>
                    <a:lnTo>
                      <a:pt x="371" y="113"/>
                    </a:lnTo>
                    <a:lnTo>
                      <a:pt x="356" y="113"/>
                    </a:lnTo>
                    <a:lnTo>
                      <a:pt x="336" y="113"/>
                    </a:lnTo>
                    <a:lnTo>
                      <a:pt x="319" y="113"/>
                    </a:lnTo>
                    <a:lnTo>
                      <a:pt x="304" y="113"/>
                    </a:lnTo>
                    <a:lnTo>
                      <a:pt x="284" y="113"/>
                    </a:lnTo>
                    <a:lnTo>
                      <a:pt x="267" y="113"/>
                    </a:lnTo>
                    <a:lnTo>
                      <a:pt x="249" y="116"/>
                    </a:lnTo>
                    <a:lnTo>
                      <a:pt x="230" y="116"/>
                    </a:lnTo>
                    <a:lnTo>
                      <a:pt x="214" y="121"/>
                    </a:lnTo>
                    <a:lnTo>
                      <a:pt x="197" y="121"/>
                    </a:lnTo>
                    <a:lnTo>
                      <a:pt x="180" y="121"/>
                    </a:lnTo>
                    <a:lnTo>
                      <a:pt x="163" y="116"/>
                    </a:lnTo>
                    <a:lnTo>
                      <a:pt x="143" y="113"/>
                    </a:lnTo>
                    <a:lnTo>
                      <a:pt x="122" y="105"/>
                    </a:lnTo>
                    <a:lnTo>
                      <a:pt x="103" y="93"/>
                    </a:lnTo>
                    <a:lnTo>
                      <a:pt x="86" y="78"/>
                    </a:lnTo>
                    <a:lnTo>
                      <a:pt x="68" y="63"/>
                    </a:lnTo>
                    <a:lnTo>
                      <a:pt x="54" y="47"/>
                    </a:lnTo>
                    <a:lnTo>
                      <a:pt x="36" y="28"/>
                    </a:lnTo>
                    <a:lnTo>
                      <a:pt x="20" y="1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74" name="Freeform 98">
                <a:extLst>
                  <a:ext uri="{FF2B5EF4-FFF2-40B4-BE49-F238E27FC236}">
                    <a16:creationId xmlns:a16="http://schemas.microsoft.com/office/drawing/2014/main" id="{AD9E43CF-5640-6A4D-89A1-0EE2358F64CC}"/>
                  </a:ext>
                </a:extLst>
              </p:cNvPr>
              <p:cNvSpPr>
                <a:spLocks/>
              </p:cNvSpPr>
              <p:nvPr/>
            </p:nvSpPr>
            <p:spPr bwMode="auto">
              <a:xfrm>
                <a:off x="3814" y="2583"/>
                <a:ext cx="64" cy="25"/>
              </a:xfrm>
              <a:custGeom>
                <a:avLst/>
                <a:gdLst>
                  <a:gd name="T0" fmla="*/ 0 w 127"/>
                  <a:gd name="T1" fmla="*/ 0 h 74"/>
                  <a:gd name="T2" fmla="*/ 0 w 127"/>
                  <a:gd name="T3" fmla="*/ 0 h 74"/>
                  <a:gd name="T4" fmla="*/ 1 w 127"/>
                  <a:gd name="T5" fmla="*/ 0 h 74"/>
                  <a:gd name="T6" fmla="*/ 1 w 127"/>
                  <a:gd name="T7" fmla="*/ 0 h 74"/>
                  <a:gd name="T8" fmla="*/ 1 w 127"/>
                  <a:gd name="T9" fmla="*/ 0 h 74"/>
                  <a:gd name="T10" fmla="*/ 1 w 127"/>
                  <a:gd name="T11" fmla="*/ 0 h 74"/>
                  <a:gd name="T12" fmla="*/ 1 w 127"/>
                  <a:gd name="T13" fmla="*/ 0 h 74"/>
                  <a:gd name="T14" fmla="*/ 1 w 127"/>
                  <a:gd name="T15" fmla="*/ 0 h 74"/>
                  <a:gd name="T16" fmla="*/ 1 w 127"/>
                  <a:gd name="T17" fmla="*/ 0 h 74"/>
                  <a:gd name="T18" fmla="*/ 1 w 12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74"/>
                  <a:gd name="T32" fmla="*/ 127 w 12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74">
                    <a:moveTo>
                      <a:pt x="0" y="74"/>
                    </a:moveTo>
                    <a:lnTo>
                      <a:pt x="0" y="74"/>
                    </a:lnTo>
                    <a:lnTo>
                      <a:pt x="15" y="66"/>
                    </a:lnTo>
                    <a:lnTo>
                      <a:pt x="32" y="61"/>
                    </a:lnTo>
                    <a:lnTo>
                      <a:pt x="46" y="47"/>
                    </a:lnTo>
                    <a:lnTo>
                      <a:pt x="63" y="38"/>
                    </a:lnTo>
                    <a:lnTo>
                      <a:pt x="78" y="28"/>
                    </a:lnTo>
                    <a:lnTo>
                      <a:pt x="94" y="19"/>
                    </a:lnTo>
                    <a:lnTo>
                      <a:pt x="114" y="11"/>
                    </a:lnTo>
                    <a:lnTo>
                      <a:pt x="12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75" name="Freeform 99">
                <a:extLst>
                  <a:ext uri="{FF2B5EF4-FFF2-40B4-BE49-F238E27FC236}">
                    <a16:creationId xmlns:a16="http://schemas.microsoft.com/office/drawing/2014/main" id="{B50420A5-A41A-1942-98C2-476B4B3E1E95}"/>
                  </a:ext>
                </a:extLst>
              </p:cNvPr>
              <p:cNvSpPr>
                <a:spLocks/>
              </p:cNvSpPr>
              <p:nvPr/>
            </p:nvSpPr>
            <p:spPr bwMode="auto">
              <a:xfrm>
                <a:off x="3921" y="2482"/>
                <a:ext cx="85" cy="1"/>
              </a:xfrm>
              <a:custGeom>
                <a:avLst/>
                <a:gdLst>
                  <a:gd name="T0" fmla="*/ 0 w 171"/>
                  <a:gd name="T1" fmla="*/ 0 h 1"/>
                  <a:gd name="T2" fmla="*/ 0 w 171"/>
                  <a:gd name="T3" fmla="*/ 0 h 1"/>
                  <a:gd name="T4" fmla="*/ 0 w 171"/>
                  <a:gd name="T5" fmla="*/ 0 h 1"/>
                  <a:gd name="T6" fmla="*/ 0 w 171"/>
                  <a:gd name="T7" fmla="*/ 0 h 1"/>
                  <a:gd name="T8" fmla="*/ 0 w 171"/>
                  <a:gd name="T9" fmla="*/ 0 h 1"/>
                  <a:gd name="T10" fmla="*/ 0 w 171"/>
                  <a:gd name="T11" fmla="*/ 0 h 1"/>
                  <a:gd name="T12" fmla="*/ 0 w 171"/>
                  <a:gd name="T13" fmla="*/ 0 h 1"/>
                  <a:gd name="T14" fmla="*/ 0 w 171"/>
                  <a:gd name="T15" fmla="*/ 0 h 1"/>
                  <a:gd name="T16" fmla="*/ 0 w 171"/>
                  <a:gd name="T17" fmla="*/ 0 h 1"/>
                  <a:gd name="T18" fmla="*/ 0 w 17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1"/>
                  <a:gd name="T31" fmla="*/ 0 h 1"/>
                  <a:gd name="T32" fmla="*/ 171 w 17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1" h="1">
                    <a:moveTo>
                      <a:pt x="171" y="0"/>
                    </a:moveTo>
                    <a:lnTo>
                      <a:pt x="171" y="0"/>
                    </a:lnTo>
                    <a:lnTo>
                      <a:pt x="147" y="0"/>
                    </a:lnTo>
                    <a:lnTo>
                      <a:pt x="119" y="0"/>
                    </a:lnTo>
                    <a:lnTo>
                      <a:pt x="92" y="0"/>
                    </a:lnTo>
                    <a:lnTo>
                      <a:pt x="64" y="0"/>
                    </a:lnTo>
                    <a:lnTo>
                      <a:pt x="39" y="0"/>
                    </a:lnTo>
                    <a:lnTo>
                      <a:pt x="19" y="0"/>
                    </a:lnTo>
                    <a:lnTo>
                      <a:pt x="6"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76" name="Freeform 100">
                <a:extLst>
                  <a:ext uri="{FF2B5EF4-FFF2-40B4-BE49-F238E27FC236}">
                    <a16:creationId xmlns:a16="http://schemas.microsoft.com/office/drawing/2014/main" id="{7235F122-7949-B841-B476-AB32710AD2B5}"/>
                  </a:ext>
                </a:extLst>
              </p:cNvPr>
              <p:cNvSpPr>
                <a:spLocks/>
              </p:cNvSpPr>
              <p:nvPr/>
            </p:nvSpPr>
            <p:spPr bwMode="auto">
              <a:xfrm>
                <a:off x="3976" y="2608"/>
                <a:ext cx="95" cy="69"/>
              </a:xfrm>
              <a:custGeom>
                <a:avLst/>
                <a:gdLst>
                  <a:gd name="T0" fmla="*/ 0 w 191"/>
                  <a:gd name="T1" fmla="*/ 0 h 206"/>
                  <a:gd name="T2" fmla="*/ 0 w 191"/>
                  <a:gd name="T3" fmla="*/ 0 h 206"/>
                  <a:gd name="T4" fmla="*/ 0 w 191"/>
                  <a:gd name="T5" fmla="*/ 0 h 206"/>
                  <a:gd name="T6" fmla="*/ 0 w 191"/>
                  <a:gd name="T7" fmla="*/ 0 h 206"/>
                  <a:gd name="T8" fmla="*/ 0 w 191"/>
                  <a:gd name="T9" fmla="*/ 0 h 206"/>
                  <a:gd name="T10" fmla="*/ 0 w 191"/>
                  <a:gd name="T11" fmla="*/ 0 h 206"/>
                  <a:gd name="T12" fmla="*/ 0 w 191"/>
                  <a:gd name="T13" fmla="*/ 0 h 206"/>
                  <a:gd name="T14" fmla="*/ 0 w 191"/>
                  <a:gd name="T15" fmla="*/ 0 h 206"/>
                  <a:gd name="T16" fmla="*/ 0 w 191"/>
                  <a:gd name="T17" fmla="*/ 0 h 206"/>
                  <a:gd name="T18" fmla="*/ 0 w 191"/>
                  <a:gd name="T19" fmla="*/ 0 h 206"/>
                  <a:gd name="T20" fmla="*/ 0 w 191"/>
                  <a:gd name="T21" fmla="*/ 0 h 206"/>
                  <a:gd name="T22" fmla="*/ 0 w 191"/>
                  <a:gd name="T23" fmla="*/ 0 h 206"/>
                  <a:gd name="T24" fmla="*/ 0 w 191"/>
                  <a:gd name="T25" fmla="*/ 0 h 206"/>
                  <a:gd name="T26" fmla="*/ 0 w 191"/>
                  <a:gd name="T27" fmla="*/ 0 h 206"/>
                  <a:gd name="T28" fmla="*/ 0 w 191"/>
                  <a:gd name="T29" fmla="*/ 0 h 2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1"/>
                  <a:gd name="T46" fmla="*/ 0 h 206"/>
                  <a:gd name="T47" fmla="*/ 191 w 191"/>
                  <a:gd name="T48" fmla="*/ 206 h 2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1" h="206">
                    <a:moveTo>
                      <a:pt x="191" y="0"/>
                    </a:moveTo>
                    <a:lnTo>
                      <a:pt x="191" y="0"/>
                    </a:lnTo>
                    <a:lnTo>
                      <a:pt x="182" y="51"/>
                    </a:lnTo>
                    <a:lnTo>
                      <a:pt x="178" y="99"/>
                    </a:lnTo>
                    <a:lnTo>
                      <a:pt x="164" y="148"/>
                    </a:lnTo>
                    <a:lnTo>
                      <a:pt x="145" y="189"/>
                    </a:lnTo>
                    <a:lnTo>
                      <a:pt x="130" y="200"/>
                    </a:lnTo>
                    <a:lnTo>
                      <a:pt x="115" y="206"/>
                    </a:lnTo>
                    <a:lnTo>
                      <a:pt x="98" y="206"/>
                    </a:lnTo>
                    <a:lnTo>
                      <a:pt x="77" y="200"/>
                    </a:lnTo>
                    <a:lnTo>
                      <a:pt x="58" y="200"/>
                    </a:lnTo>
                    <a:lnTo>
                      <a:pt x="40" y="195"/>
                    </a:lnTo>
                    <a:lnTo>
                      <a:pt x="20" y="189"/>
                    </a:lnTo>
                    <a:lnTo>
                      <a:pt x="0" y="18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77" name="Freeform 101">
                <a:extLst>
                  <a:ext uri="{FF2B5EF4-FFF2-40B4-BE49-F238E27FC236}">
                    <a16:creationId xmlns:a16="http://schemas.microsoft.com/office/drawing/2014/main" id="{D72AFC62-E7A3-454E-BA26-1CC9BDF1C667}"/>
                  </a:ext>
                </a:extLst>
              </p:cNvPr>
              <p:cNvSpPr>
                <a:spLocks/>
              </p:cNvSpPr>
              <p:nvPr/>
            </p:nvSpPr>
            <p:spPr bwMode="auto">
              <a:xfrm>
                <a:off x="4013" y="2685"/>
                <a:ext cx="41" cy="48"/>
              </a:xfrm>
              <a:custGeom>
                <a:avLst/>
                <a:gdLst>
                  <a:gd name="T0" fmla="*/ 1 w 82"/>
                  <a:gd name="T1" fmla="*/ 0 h 145"/>
                  <a:gd name="T2" fmla="*/ 1 w 82"/>
                  <a:gd name="T3" fmla="*/ 0 h 145"/>
                  <a:gd name="T4" fmla="*/ 1 w 82"/>
                  <a:gd name="T5" fmla="*/ 0 h 145"/>
                  <a:gd name="T6" fmla="*/ 1 w 82"/>
                  <a:gd name="T7" fmla="*/ 0 h 145"/>
                  <a:gd name="T8" fmla="*/ 1 w 82"/>
                  <a:gd name="T9" fmla="*/ 0 h 145"/>
                  <a:gd name="T10" fmla="*/ 1 w 82"/>
                  <a:gd name="T11" fmla="*/ 0 h 145"/>
                  <a:gd name="T12" fmla="*/ 1 w 82"/>
                  <a:gd name="T13" fmla="*/ 0 h 145"/>
                  <a:gd name="T14" fmla="*/ 1 w 82"/>
                  <a:gd name="T15" fmla="*/ 0 h 145"/>
                  <a:gd name="T16" fmla="*/ 1 w 82"/>
                  <a:gd name="T17" fmla="*/ 0 h 145"/>
                  <a:gd name="T18" fmla="*/ 0 w 82"/>
                  <a:gd name="T19" fmla="*/ 0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145"/>
                  <a:gd name="T32" fmla="*/ 82 w 82"/>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145">
                    <a:moveTo>
                      <a:pt x="82" y="0"/>
                    </a:moveTo>
                    <a:lnTo>
                      <a:pt x="82" y="0"/>
                    </a:lnTo>
                    <a:lnTo>
                      <a:pt x="75" y="16"/>
                    </a:lnTo>
                    <a:lnTo>
                      <a:pt x="62" y="36"/>
                    </a:lnTo>
                    <a:lnTo>
                      <a:pt x="52" y="54"/>
                    </a:lnTo>
                    <a:lnTo>
                      <a:pt x="42" y="71"/>
                    </a:lnTo>
                    <a:lnTo>
                      <a:pt x="29" y="85"/>
                    </a:lnTo>
                    <a:lnTo>
                      <a:pt x="20" y="109"/>
                    </a:lnTo>
                    <a:lnTo>
                      <a:pt x="9" y="125"/>
                    </a:lnTo>
                    <a:lnTo>
                      <a:pt x="0" y="14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78" name="Freeform 102">
                <a:extLst>
                  <a:ext uri="{FF2B5EF4-FFF2-40B4-BE49-F238E27FC236}">
                    <a16:creationId xmlns:a16="http://schemas.microsoft.com/office/drawing/2014/main" id="{F8257FF2-AE0D-A941-8A10-692DDDB1F43E}"/>
                  </a:ext>
                </a:extLst>
              </p:cNvPr>
              <p:cNvSpPr>
                <a:spLocks/>
              </p:cNvSpPr>
              <p:nvPr/>
            </p:nvSpPr>
            <p:spPr bwMode="auto">
              <a:xfrm>
                <a:off x="3984" y="2822"/>
                <a:ext cx="120" cy="24"/>
              </a:xfrm>
              <a:custGeom>
                <a:avLst/>
                <a:gdLst>
                  <a:gd name="T0" fmla="*/ 1 w 240"/>
                  <a:gd name="T1" fmla="*/ 0 h 74"/>
                  <a:gd name="T2" fmla="*/ 1 w 240"/>
                  <a:gd name="T3" fmla="*/ 0 h 74"/>
                  <a:gd name="T4" fmla="*/ 1 w 240"/>
                  <a:gd name="T5" fmla="*/ 0 h 74"/>
                  <a:gd name="T6" fmla="*/ 1 w 240"/>
                  <a:gd name="T7" fmla="*/ 0 h 74"/>
                  <a:gd name="T8" fmla="*/ 1 w 240"/>
                  <a:gd name="T9" fmla="*/ 0 h 74"/>
                  <a:gd name="T10" fmla="*/ 1 w 240"/>
                  <a:gd name="T11" fmla="*/ 0 h 74"/>
                  <a:gd name="T12" fmla="*/ 1 w 240"/>
                  <a:gd name="T13" fmla="*/ 0 h 74"/>
                  <a:gd name="T14" fmla="*/ 1 w 240"/>
                  <a:gd name="T15" fmla="*/ 0 h 74"/>
                  <a:gd name="T16" fmla="*/ 1 w 240"/>
                  <a:gd name="T17" fmla="*/ 0 h 74"/>
                  <a:gd name="T18" fmla="*/ 1 w 240"/>
                  <a:gd name="T19" fmla="*/ 0 h 74"/>
                  <a:gd name="T20" fmla="*/ 1 w 240"/>
                  <a:gd name="T21" fmla="*/ 0 h 74"/>
                  <a:gd name="T22" fmla="*/ 1 w 240"/>
                  <a:gd name="T23" fmla="*/ 0 h 74"/>
                  <a:gd name="T24" fmla="*/ 1 w 240"/>
                  <a:gd name="T25" fmla="*/ 0 h 74"/>
                  <a:gd name="T26" fmla="*/ 1 w 240"/>
                  <a:gd name="T27" fmla="*/ 0 h 74"/>
                  <a:gd name="T28" fmla="*/ 1 w 240"/>
                  <a:gd name="T29" fmla="*/ 0 h 74"/>
                  <a:gd name="T30" fmla="*/ 1 w 240"/>
                  <a:gd name="T31" fmla="*/ 0 h 74"/>
                  <a:gd name="T32" fmla="*/ 1 w 240"/>
                  <a:gd name="T33" fmla="*/ 0 h 74"/>
                  <a:gd name="T34" fmla="*/ 1 w 240"/>
                  <a:gd name="T35" fmla="*/ 0 h 74"/>
                  <a:gd name="T36" fmla="*/ 0 w 240"/>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0"/>
                  <a:gd name="T58" fmla="*/ 0 h 74"/>
                  <a:gd name="T59" fmla="*/ 240 w 2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0" h="74">
                    <a:moveTo>
                      <a:pt x="240" y="38"/>
                    </a:moveTo>
                    <a:lnTo>
                      <a:pt x="240" y="38"/>
                    </a:lnTo>
                    <a:lnTo>
                      <a:pt x="225" y="28"/>
                    </a:lnTo>
                    <a:lnTo>
                      <a:pt x="211" y="21"/>
                    </a:lnTo>
                    <a:lnTo>
                      <a:pt x="196" y="15"/>
                    </a:lnTo>
                    <a:lnTo>
                      <a:pt x="177" y="9"/>
                    </a:lnTo>
                    <a:lnTo>
                      <a:pt x="162" y="7"/>
                    </a:lnTo>
                    <a:lnTo>
                      <a:pt x="144" y="0"/>
                    </a:lnTo>
                    <a:lnTo>
                      <a:pt x="128" y="0"/>
                    </a:lnTo>
                    <a:lnTo>
                      <a:pt x="113" y="0"/>
                    </a:lnTo>
                    <a:lnTo>
                      <a:pt x="98" y="5"/>
                    </a:lnTo>
                    <a:lnTo>
                      <a:pt x="82" y="9"/>
                    </a:lnTo>
                    <a:lnTo>
                      <a:pt x="70" y="16"/>
                    </a:lnTo>
                    <a:lnTo>
                      <a:pt x="57" y="28"/>
                    </a:lnTo>
                    <a:lnTo>
                      <a:pt x="41" y="42"/>
                    </a:lnTo>
                    <a:lnTo>
                      <a:pt x="29" y="51"/>
                    </a:lnTo>
                    <a:lnTo>
                      <a:pt x="15" y="65"/>
                    </a:lnTo>
                    <a:lnTo>
                      <a:pt x="0" y="7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79" name="Freeform 103">
                <a:extLst>
                  <a:ext uri="{FF2B5EF4-FFF2-40B4-BE49-F238E27FC236}">
                    <a16:creationId xmlns:a16="http://schemas.microsoft.com/office/drawing/2014/main" id="{31797C0B-83E3-8549-AB35-80ED9C65B564}"/>
                  </a:ext>
                </a:extLst>
              </p:cNvPr>
              <p:cNvSpPr>
                <a:spLocks/>
              </p:cNvSpPr>
              <p:nvPr/>
            </p:nvSpPr>
            <p:spPr bwMode="auto">
              <a:xfrm>
                <a:off x="3999" y="2809"/>
                <a:ext cx="49" cy="25"/>
              </a:xfrm>
              <a:custGeom>
                <a:avLst/>
                <a:gdLst>
                  <a:gd name="T0" fmla="*/ 0 w 99"/>
                  <a:gd name="T1" fmla="*/ 0 h 77"/>
                  <a:gd name="T2" fmla="*/ 0 w 99"/>
                  <a:gd name="T3" fmla="*/ 0 h 77"/>
                  <a:gd name="T4" fmla="*/ 0 w 99"/>
                  <a:gd name="T5" fmla="*/ 0 h 77"/>
                  <a:gd name="T6" fmla="*/ 0 w 99"/>
                  <a:gd name="T7" fmla="*/ 0 h 77"/>
                  <a:gd name="T8" fmla="*/ 0 w 99"/>
                  <a:gd name="T9" fmla="*/ 0 h 77"/>
                  <a:gd name="T10" fmla="*/ 0 w 99"/>
                  <a:gd name="T11" fmla="*/ 0 h 77"/>
                  <a:gd name="T12" fmla="*/ 0 w 99"/>
                  <a:gd name="T13" fmla="*/ 0 h 77"/>
                  <a:gd name="T14" fmla="*/ 0 w 99"/>
                  <a:gd name="T15" fmla="*/ 0 h 77"/>
                  <a:gd name="T16" fmla="*/ 0 w 99"/>
                  <a:gd name="T17" fmla="*/ 0 h 77"/>
                  <a:gd name="T18" fmla="*/ 0 w 99"/>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77"/>
                  <a:gd name="T32" fmla="*/ 99 w 99"/>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77">
                    <a:moveTo>
                      <a:pt x="99" y="77"/>
                    </a:moveTo>
                    <a:lnTo>
                      <a:pt x="99" y="77"/>
                    </a:lnTo>
                    <a:lnTo>
                      <a:pt x="86" y="65"/>
                    </a:lnTo>
                    <a:lnTo>
                      <a:pt x="72" y="55"/>
                    </a:lnTo>
                    <a:lnTo>
                      <a:pt x="58" y="48"/>
                    </a:lnTo>
                    <a:lnTo>
                      <a:pt x="52" y="39"/>
                    </a:lnTo>
                    <a:lnTo>
                      <a:pt x="37" y="31"/>
                    </a:lnTo>
                    <a:lnTo>
                      <a:pt x="24" y="16"/>
                    </a:lnTo>
                    <a:lnTo>
                      <a:pt x="12" y="1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80" name="Freeform 104">
                <a:extLst>
                  <a:ext uri="{FF2B5EF4-FFF2-40B4-BE49-F238E27FC236}">
                    <a16:creationId xmlns:a16="http://schemas.microsoft.com/office/drawing/2014/main" id="{35E0C011-E9E1-8D4A-B530-F228D7493884}"/>
                  </a:ext>
                </a:extLst>
              </p:cNvPr>
              <p:cNvSpPr>
                <a:spLocks/>
              </p:cNvSpPr>
              <p:nvPr/>
            </p:nvSpPr>
            <p:spPr bwMode="auto">
              <a:xfrm>
                <a:off x="3849" y="2784"/>
                <a:ext cx="86" cy="137"/>
              </a:xfrm>
              <a:custGeom>
                <a:avLst/>
                <a:gdLst>
                  <a:gd name="T0" fmla="*/ 1 w 172"/>
                  <a:gd name="T1" fmla="*/ 0 h 410"/>
                  <a:gd name="T2" fmla="*/ 1 w 172"/>
                  <a:gd name="T3" fmla="*/ 0 h 410"/>
                  <a:gd name="T4" fmla="*/ 1 w 172"/>
                  <a:gd name="T5" fmla="*/ 0 h 410"/>
                  <a:gd name="T6" fmla="*/ 1 w 172"/>
                  <a:gd name="T7" fmla="*/ 0 h 410"/>
                  <a:gd name="T8" fmla="*/ 1 w 172"/>
                  <a:gd name="T9" fmla="*/ 0 h 410"/>
                  <a:gd name="T10" fmla="*/ 1 w 172"/>
                  <a:gd name="T11" fmla="*/ 0 h 410"/>
                  <a:gd name="T12" fmla="*/ 1 w 172"/>
                  <a:gd name="T13" fmla="*/ 0 h 410"/>
                  <a:gd name="T14" fmla="*/ 1 w 172"/>
                  <a:gd name="T15" fmla="*/ 0 h 410"/>
                  <a:gd name="T16" fmla="*/ 1 w 172"/>
                  <a:gd name="T17" fmla="*/ 0 h 410"/>
                  <a:gd name="T18" fmla="*/ 1 w 172"/>
                  <a:gd name="T19" fmla="*/ 0 h 410"/>
                  <a:gd name="T20" fmla="*/ 1 w 172"/>
                  <a:gd name="T21" fmla="*/ 0 h 410"/>
                  <a:gd name="T22" fmla="*/ 1 w 172"/>
                  <a:gd name="T23" fmla="*/ 0 h 410"/>
                  <a:gd name="T24" fmla="*/ 1 w 172"/>
                  <a:gd name="T25" fmla="*/ 0 h 410"/>
                  <a:gd name="T26" fmla="*/ 1 w 172"/>
                  <a:gd name="T27" fmla="*/ 0 h 410"/>
                  <a:gd name="T28" fmla="*/ 1 w 172"/>
                  <a:gd name="T29" fmla="*/ 0 h 410"/>
                  <a:gd name="T30" fmla="*/ 1 w 172"/>
                  <a:gd name="T31" fmla="*/ 0 h 410"/>
                  <a:gd name="T32" fmla="*/ 1 w 172"/>
                  <a:gd name="T33" fmla="*/ 0 h 410"/>
                  <a:gd name="T34" fmla="*/ 1 w 172"/>
                  <a:gd name="T35" fmla="*/ 0 h 410"/>
                  <a:gd name="T36" fmla="*/ 0 w 172"/>
                  <a:gd name="T37" fmla="*/ 0 h 4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
                  <a:gd name="T58" fmla="*/ 0 h 410"/>
                  <a:gd name="T59" fmla="*/ 172 w 172"/>
                  <a:gd name="T60" fmla="*/ 410 h 4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 h="410">
                    <a:moveTo>
                      <a:pt x="58" y="410"/>
                    </a:moveTo>
                    <a:lnTo>
                      <a:pt x="58" y="410"/>
                    </a:lnTo>
                    <a:lnTo>
                      <a:pt x="70" y="387"/>
                    </a:lnTo>
                    <a:lnTo>
                      <a:pt x="91" y="370"/>
                    </a:lnTo>
                    <a:lnTo>
                      <a:pt x="111" y="347"/>
                    </a:lnTo>
                    <a:lnTo>
                      <a:pt x="132" y="328"/>
                    </a:lnTo>
                    <a:lnTo>
                      <a:pt x="147" y="302"/>
                    </a:lnTo>
                    <a:lnTo>
                      <a:pt x="162" y="281"/>
                    </a:lnTo>
                    <a:lnTo>
                      <a:pt x="169" y="257"/>
                    </a:lnTo>
                    <a:lnTo>
                      <a:pt x="172" y="229"/>
                    </a:lnTo>
                    <a:lnTo>
                      <a:pt x="166" y="187"/>
                    </a:lnTo>
                    <a:lnTo>
                      <a:pt x="150" y="157"/>
                    </a:lnTo>
                    <a:lnTo>
                      <a:pt x="132" y="125"/>
                    </a:lnTo>
                    <a:lnTo>
                      <a:pt x="106" y="105"/>
                    </a:lnTo>
                    <a:lnTo>
                      <a:pt x="78" y="74"/>
                    </a:lnTo>
                    <a:lnTo>
                      <a:pt x="49" y="51"/>
                    </a:lnTo>
                    <a:lnTo>
                      <a:pt x="21" y="28"/>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81" name="Freeform 105">
                <a:extLst>
                  <a:ext uri="{FF2B5EF4-FFF2-40B4-BE49-F238E27FC236}">
                    <a16:creationId xmlns:a16="http://schemas.microsoft.com/office/drawing/2014/main" id="{54D01950-1228-FD41-9415-BEFBF346E7BB}"/>
                  </a:ext>
                </a:extLst>
              </p:cNvPr>
              <p:cNvSpPr>
                <a:spLocks/>
              </p:cNvSpPr>
              <p:nvPr/>
            </p:nvSpPr>
            <p:spPr bwMode="auto">
              <a:xfrm>
                <a:off x="3913" y="2784"/>
                <a:ext cx="12" cy="50"/>
              </a:xfrm>
              <a:custGeom>
                <a:avLst/>
                <a:gdLst>
                  <a:gd name="T0" fmla="*/ 0 w 25"/>
                  <a:gd name="T1" fmla="*/ 0 h 151"/>
                  <a:gd name="T2" fmla="*/ 0 w 25"/>
                  <a:gd name="T3" fmla="*/ 0 h 151"/>
                  <a:gd name="T4" fmla="*/ 0 w 25"/>
                  <a:gd name="T5" fmla="*/ 0 h 151"/>
                  <a:gd name="T6" fmla="*/ 0 w 25"/>
                  <a:gd name="T7" fmla="*/ 0 h 151"/>
                  <a:gd name="T8" fmla="*/ 0 w 25"/>
                  <a:gd name="T9" fmla="*/ 0 h 151"/>
                  <a:gd name="T10" fmla="*/ 0 w 25"/>
                  <a:gd name="T11" fmla="*/ 0 h 151"/>
                  <a:gd name="T12" fmla="*/ 0 60000 65536"/>
                  <a:gd name="T13" fmla="*/ 0 60000 65536"/>
                  <a:gd name="T14" fmla="*/ 0 60000 65536"/>
                  <a:gd name="T15" fmla="*/ 0 60000 65536"/>
                  <a:gd name="T16" fmla="*/ 0 60000 65536"/>
                  <a:gd name="T17" fmla="*/ 0 60000 65536"/>
                  <a:gd name="T18" fmla="*/ 0 w 25"/>
                  <a:gd name="T19" fmla="*/ 0 h 151"/>
                  <a:gd name="T20" fmla="*/ 25 w 25"/>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5" h="151">
                    <a:moveTo>
                      <a:pt x="0" y="151"/>
                    </a:moveTo>
                    <a:lnTo>
                      <a:pt x="0" y="151"/>
                    </a:lnTo>
                    <a:lnTo>
                      <a:pt x="10" y="109"/>
                    </a:lnTo>
                    <a:lnTo>
                      <a:pt x="21" y="67"/>
                    </a:lnTo>
                    <a:lnTo>
                      <a:pt x="25" y="31"/>
                    </a:lnTo>
                    <a:lnTo>
                      <a:pt x="1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82" name="Freeform 106">
                <a:extLst>
                  <a:ext uri="{FF2B5EF4-FFF2-40B4-BE49-F238E27FC236}">
                    <a16:creationId xmlns:a16="http://schemas.microsoft.com/office/drawing/2014/main" id="{8676019B-B4C8-E84B-BBAB-6EC4241174ED}"/>
                  </a:ext>
                </a:extLst>
              </p:cNvPr>
              <p:cNvSpPr>
                <a:spLocks/>
              </p:cNvSpPr>
              <p:nvPr/>
            </p:nvSpPr>
            <p:spPr bwMode="auto">
              <a:xfrm>
                <a:off x="3698" y="2834"/>
                <a:ext cx="73" cy="151"/>
              </a:xfrm>
              <a:custGeom>
                <a:avLst/>
                <a:gdLst>
                  <a:gd name="T0" fmla="*/ 1 w 146"/>
                  <a:gd name="T1" fmla="*/ 0 h 451"/>
                  <a:gd name="T2" fmla="*/ 1 w 146"/>
                  <a:gd name="T3" fmla="*/ 0 h 451"/>
                  <a:gd name="T4" fmla="*/ 1 w 146"/>
                  <a:gd name="T5" fmla="*/ 0 h 451"/>
                  <a:gd name="T6" fmla="*/ 1 w 146"/>
                  <a:gd name="T7" fmla="*/ 0 h 451"/>
                  <a:gd name="T8" fmla="*/ 1 w 146"/>
                  <a:gd name="T9" fmla="*/ 0 h 451"/>
                  <a:gd name="T10" fmla="*/ 1 w 146"/>
                  <a:gd name="T11" fmla="*/ 0 h 451"/>
                  <a:gd name="T12" fmla="*/ 1 w 146"/>
                  <a:gd name="T13" fmla="*/ 0 h 451"/>
                  <a:gd name="T14" fmla="*/ 1 w 146"/>
                  <a:gd name="T15" fmla="*/ 0 h 451"/>
                  <a:gd name="T16" fmla="*/ 1 w 146"/>
                  <a:gd name="T17" fmla="*/ 0 h 451"/>
                  <a:gd name="T18" fmla="*/ 1 w 146"/>
                  <a:gd name="T19" fmla="*/ 0 h 451"/>
                  <a:gd name="T20" fmla="*/ 1 w 146"/>
                  <a:gd name="T21" fmla="*/ 0 h 451"/>
                  <a:gd name="T22" fmla="*/ 1 w 146"/>
                  <a:gd name="T23" fmla="*/ 0 h 451"/>
                  <a:gd name="T24" fmla="*/ 0 w 146"/>
                  <a:gd name="T25" fmla="*/ 0 h 451"/>
                  <a:gd name="T26" fmla="*/ 1 w 146"/>
                  <a:gd name="T27" fmla="*/ 0 h 451"/>
                  <a:gd name="T28" fmla="*/ 1 w 146"/>
                  <a:gd name="T29" fmla="*/ 0 h 4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6"/>
                  <a:gd name="T46" fmla="*/ 0 h 451"/>
                  <a:gd name="T47" fmla="*/ 146 w 146"/>
                  <a:gd name="T48" fmla="*/ 451 h 4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6" h="451">
                    <a:moveTo>
                      <a:pt x="146" y="451"/>
                    </a:moveTo>
                    <a:lnTo>
                      <a:pt x="146" y="451"/>
                    </a:lnTo>
                    <a:lnTo>
                      <a:pt x="131" y="431"/>
                    </a:lnTo>
                    <a:lnTo>
                      <a:pt x="115" y="416"/>
                    </a:lnTo>
                    <a:lnTo>
                      <a:pt x="95" y="399"/>
                    </a:lnTo>
                    <a:lnTo>
                      <a:pt x="77" y="381"/>
                    </a:lnTo>
                    <a:lnTo>
                      <a:pt x="60" y="365"/>
                    </a:lnTo>
                    <a:lnTo>
                      <a:pt x="43" y="342"/>
                    </a:lnTo>
                    <a:lnTo>
                      <a:pt x="28" y="322"/>
                    </a:lnTo>
                    <a:lnTo>
                      <a:pt x="17" y="299"/>
                    </a:lnTo>
                    <a:lnTo>
                      <a:pt x="3" y="228"/>
                    </a:lnTo>
                    <a:lnTo>
                      <a:pt x="0" y="157"/>
                    </a:lnTo>
                    <a:lnTo>
                      <a:pt x="3" y="80"/>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83" name="Freeform 107">
                <a:extLst>
                  <a:ext uri="{FF2B5EF4-FFF2-40B4-BE49-F238E27FC236}">
                    <a16:creationId xmlns:a16="http://schemas.microsoft.com/office/drawing/2014/main" id="{000E0774-BCCC-F945-8795-7B9109DC4221}"/>
                  </a:ext>
                </a:extLst>
              </p:cNvPr>
              <p:cNvSpPr>
                <a:spLocks/>
              </p:cNvSpPr>
              <p:nvPr/>
            </p:nvSpPr>
            <p:spPr bwMode="auto">
              <a:xfrm>
                <a:off x="3644" y="2884"/>
                <a:ext cx="62" cy="50"/>
              </a:xfrm>
              <a:custGeom>
                <a:avLst/>
                <a:gdLst>
                  <a:gd name="T0" fmla="*/ 0 w 125"/>
                  <a:gd name="T1" fmla="*/ 0 h 150"/>
                  <a:gd name="T2" fmla="*/ 0 w 125"/>
                  <a:gd name="T3" fmla="*/ 0 h 150"/>
                  <a:gd name="T4" fmla="*/ 0 w 125"/>
                  <a:gd name="T5" fmla="*/ 0 h 150"/>
                  <a:gd name="T6" fmla="*/ 0 w 125"/>
                  <a:gd name="T7" fmla="*/ 0 h 150"/>
                  <a:gd name="T8" fmla="*/ 0 w 125"/>
                  <a:gd name="T9" fmla="*/ 0 h 150"/>
                  <a:gd name="T10" fmla="*/ 0 w 125"/>
                  <a:gd name="T11" fmla="*/ 0 h 150"/>
                  <a:gd name="T12" fmla="*/ 0 w 125"/>
                  <a:gd name="T13" fmla="*/ 0 h 150"/>
                  <a:gd name="T14" fmla="*/ 0 w 125"/>
                  <a:gd name="T15" fmla="*/ 0 h 150"/>
                  <a:gd name="T16" fmla="*/ 0 w 125"/>
                  <a:gd name="T17" fmla="*/ 0 h 150"/>
                  <a:gd name="T18" fmla="*/ 0 w 125"/>
                  <a:gd name="T19" fmla="*/ 0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150"/>
                  <a:gd name="T32" fmla="*/ 125 w 125"/>
                  <a:gd name="T33" fmla="*/ 150 h 1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150">
                    <a:moveTo>
                      <a:pt x="125" y="150"/>
                    </a:moveTo>
                    <a:lnTo>
                      <a:pt x="125" y="150"/>
                    </a:lnTo>
                    <a:lnTo>
                      <a:pt x="111" y="129"/>
                    </a:lnTo>
                    <a:lnTo>
                      <a:pt x="95" y="110"/>
                    </a:lnTo>
                    <a:lnTo>
                      <a:pt x="81" y="92"/>
                    </a:lnTo>
                    <a:lnTo>
                      <a:pt x="64" y="71"/>
                    </a:lnTo>
                    <a:lnTo>
                      <a:pt x="47" y="58"/>
                    </a:lnTo>
                    <a:lnTo>
                      <a:pt x="32" y="37"/>
                    </a:lnTo>
                    <a:lnTo>
                      <a:pt x="15" y="2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84" name="Freeform 108">
                <a:extLst>
                  <a:ext uri="{FF2B5EF4-FFF2-40B4-BE49-F238E27FC236}">
                    <a16:creationId xmlns:a16="http://schemas.microsoft.com/office/drawing/2014/main" id="{11ACCD8E-4287-224B-BB75-FA000666E750}"/>
                  </a:ext>
                </a:extLst>
              </p:cNvPr>
              <p:cNvSpPr>
                <a:spLocks/>
              </p:cNvSpPr>
              <p:nvPr/>
            </p:nvSpPr>
            <p:spPr bwMode="auto">
              <a:xfrm>
                <a:off x="3793" y="2884"/>
                <a:ext cx="14" cy="62"/>
              </a:xfrm>
              <a:custGeom>
                <a:avLst/>
                <a:gdLst>
                  <a:gd name="T0" fmla="*/ 0 w 29"/>
                  <a:gd name="T1" fmla="*/ 0 h 187"/>
                  <a:gd name="T2" fmla="*/ 0 w 29"/>
                  <a:gd name="T3" fmla="*/ 0 h 187"/>
                  <a:gd name="T4" fmla="*/ 0 w 29"/>
                  <a:gd name="T5" fmla="*/ 0 h 187"/>
                  <a:gd name="T6" fmla="*/ 0 w 29"/>
                  <a:gd name="T7" fmla="*/ 0 h 187"/>
                  <a:gd name="T8" fmla="*/ 0 w 29"/>
                  <a:gd name="T9" fmla="*/ 0 h 187"/>
                  <a:gd name="T10" fmla="*/ 0 w 29"/>
                  <a:gd name="T11" fmla="*/ 0 h 187"/>
                  <a:gd name="T12" fmla="*/ 0 60000 65536"/>
                  <a:gd name="T13" fmla="*/ 0 60000 65536"/>
                  <a:gd name="T14" fmla="*/ 0 60000 65536"/>
                  <a:gd name="T15" fmla="*/ 0 60000 65536"/>
                  <a:gd name="T16" fmla="*/ 0 60000 65536"/>
                  <a:gd name="T17" fmla="*/ 0 60000 65536"/>
                  <a:gd name="T18" fmla="*/ 0 w 29"/>
                  <a:gd name="T19" fmla="*/ 0 h 187"/>
                  <a:gd name="T20" fmla="*/ 29 w 29"/>
                  <a:gd name="T21" fmla="*/ 187 h 187"/>
                </a:gdLst>
                <a:ahLst/>
                <a:cxnLst>
                  <a:cxn ang="T12">
                    <a:pos x="T0" y="T1"/>
                  </a:cxn>
                  <a:cxn ang="T13">
                    <a:pos x="T2" y="T3"/>
                  </a:cxn>
                  <a:cxn ang="T14">
                    <a:pos x="T4" y="T5"/>
                  </a:cxn>
                  <a:cxn ang="T15">
                    <a:pos x="T6" y="T7"/>
                  </a:cxn>
                  <a:cxn ang="T16">
                    <a:pos x="T8" y="T9"/>
                  </a:cxn>
                  <a:cxn ang="T17">
                    <a:pos x="T10" y="T11"/>
                  </a:cxn>
                </a:cxnLst>
                <a:rect l="T18" t="T19" r="T20" b="T21"/>
                <a:pathLst>
                  <a:path w="29" h="187">
                    <a:moveTo>
                      <a:pt x="29" y="187"/>
                    </a:moveTo>
                    <a:lnTo>
                      <a:pt x="29" y="187"/>
                    </a:lnTo>
                    <a:lnTo>
                      <a:pt x="20" y="138"/>
                    </a:lnTo>
                    <a:lnTo>
                      <a:pt x="16" y="92"/>
                    </a:lnTo>
                    <a:lnTo>
                      <a:pt x="8" y="4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85" name="Freeform 109">
                <a:extLst>
                  <a:ext uri="{FF2B5EF4-FFF2-40B4-BE49-F238E27FC236}">
                    <a16:creationId xmlns:a16="http://schemas.microsoft.com/office/drawing/2014/main" id="{02726F6F-B72D-8C45-B6AB-0114EC466822}"/>
                  </a:ext>
                </a:extLst>
              </p:cNvPr>
              <p:cNvSpPr>
                <a:spLocks/>
              </p:cNvSpPr>
              <p:nvPr/>
            </p:nvSpPr>
            <p:spPr bwMode="auto">
              <a:xfrm>
                <a:off x="3590" y="2946"/>
                <a:ext cx="34" cy="88"/>
              </a:xfrm>
              <a:custGeom>
                <a:avLst/>
                <a:gdLst>
                  <a:gd name="T0" fmla="*/ 1 w 68"/>
                  <a:gd name="T1" fmla="*/ 0 h 264"/>
                  <a:gd name="T2" fmla="*/ 1 w 68"/>
                  <a:gd name="T3" fmla="*/ 0 h 264"/>
                  <a:gd name="T4" fmla="*/ 1 w 68"/>
                  <a:gd name="T5" fmla="*/ 0 h 264"/>
                  <a:gd name="T6" fmla="*/ 1 w 68"/>
                  <a:gd name="T7" fmla="*/ 0 h 264"/>
                  <a:gd name="T8" fmla="*/ 1 w 68"/>
                  <a:gd name="T9" fmla="*/ 0 h 264"/>
                  <a:gd name="T10" fmla="*/ 1 w 68"/>
                  <a:gd name="T11" fmla="*/ 0 h 264"/>
                  <a:gd name="T12" fmla="*/ 1 w 68"/>
                  <a:gd name="T13" fmla="*/ 0 h 264"/>
                  <a:gd name="T14" fmla="*/ 0 w 68"/>
                  <a:gd name="T15" fmla="*/ 0 h 264"/>
                  <a:gd name="T16" fmla="*/ 0 w 68"/>
                  <a:gd name="T17" fmla="*/ 0 h 264"/>
                  <a:gd name="T18" fmla="*/ 1 w 68"/>
                  <a:gd name="T19" fmla="*/ 0 h 264"/>
                  <a:gd name="T20" fmla="*/ 1 w 68"/>
                  <a:gd name="T21" fmla="*/ 0 h 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264"/>
                  <a:gd name="T35" fmla="*/ 68 w 68"/>
                  <a:gd name="T36" fmla="*/ 264 h 2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264">
                    <a:moveTo>
                      <a:pt x="68" y="264"/>
                    </a:moveTo>
                    <a:lnTo>
                      <a:pt x="68" y="264"/>
                    </a:lnTo>
                    <a:lnTo>
                      <a:pt x="49" y="242"/>
                    </a:lnTo>
                    <a:lnTo>
                      <a:pt x="33" y="228"/>
                    </a:lnTo>
                    <a:lnTo>
                      <a:pt x="19" y="209"/>
                    </a:lnTo>
                    <a:lnTo>
                      <a:pt x="8" y="189"/>
                    </a:lnTo>
                    <a:lnTo>
                      <a:pt x="0" y="145"/>
                    </a:lnTo>
                    <a:lnTo>
                      <a:pt x="0" y="95"/>
                    </a:lnTo>
                    <a:lnTo>
                      <a:pt x="5" y="51"/>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86" name="Freeform 110">
                <a:extLst>
                  <a:ext uri="{FF2B5EF4-FFF2-40B4-BE49-F238E27FC236}">
                    <a16:creationId xmlns:a16="http://schemas.microsoft.com/office/drawing/2014/main" id="{B64E1638-B13A-7D49-B8E9-8CDDAC93E301}"/>
                  </a:ext>
                </a:extLst>
              </p:cNvPr>
              <p:cNvSpPr>
                <a:spLocks/>
              </p:cNvSpPr>
              <p:nvPr/>
            </p:nvSpPr>
            <p:spPr bwMode="auto">
              <a:xfrm>
                <a:off x="3624" y="2959"/>
                <a:ext cx="13" cy="14"/>
              </a:xfrm>
              <a:custGeom>
                <a:avLst/>
                <a:gdLst>
                  <a:gd name="T0" fmla="*/ 0 w 26"/>
                  <a:gd name="T1" fmla="*/ 0 h 40"/>
                  <a:gd name="T2" fmla="*/ 0 w 26"/>
                  <a:gd name="T3" fmla="*/ 0 h 40"/>
                  <a:gd name="T4" fmla="*/ 1 w 26"/>
                  <a:gd name="T5" fmla="*/ 0 h 40"/>
                  <a:gd name="T6" fmla="*/ 1 w 26"/>
                  <a:gd name="T7" fmla="*/ 0 h 40"/>
                  <a:gd name="T8" fmla="*/ 1 w 26"/>
                  <a:gd name="T9" fmla="*/ 0 h 40"/>
                  <a:gd name="T10" fmla="*/ 1 w 26"/>
                  <a:gd name="T11" fmla="*/ 0 h 40"/>
                  <a:gd name="T12" fmla="*/ 0 60000 65536"/>
                  <a:gd name="T13" fmla="*/ 0 60000 65536"/>
                  <a:gd name="T14" fmla="*/ 0 60000 65536"/>
                  <a:gd name="T15" fmla="*/ 0 60000 65536"/>
                  <a:gd name="T16" fmla="*/ 0 60000 65536"/>
                  <a:gd name="T17" fmla="*/ 0 60000 65536"/>
                  <a:gd name="T18" fmla="*/ 0 w 26"/>
                  <a:gd name="T19" fmla="*/ 0 h 40"/>
                  <a:gd name="T20" fmla="*/ 26 w 26"/>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26" h="40">
                    <a:moveTo>
                      <a:pt x="0" y="40"/>
                    </a:moveTo>
                    <a:lnTo>
                      <a:pt x="0" y="40"/>
                    </a:lnTo>
                    <a:lnTo>
                      <a:pt x="7" y="29"/>
                    </a:lnTo>
                    <a:lnTo>
                      <a:pt x="18" y="18"/>
                    </a:lnTo>
                    <a:lnTo>
                      <a:pt x="26" y="12"/>
                    </a:lnTo>
                    <a:lnTo>
                      <a:pt x="2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87" name="Freeform 111">
                <a:extLst>
                  <a:ext uri="{FF2B5EF4-FFF2-40B4-BE49-F238E27FC236}">
                    <a16:creationId xmlns:a16="http://schemas.microsoft.com/office/drawing/2014/main" id="{B9B0B079-F026-914F-925A-5D8F2DE717C4}"/>
                  </a:ext>
                </a:extLst>
              </p:cNvPr>
              <p:cNvSpPr>
                <a:spLocks/>
              </p:cNvSpPr>
              <p:nvPr/>
            </p:nvSpPr>
            <p:spPr bwMode="auto">
              <a:xfrm>
                <a:off x="3525" y="2959"/>
                <a:ext cx="1" cy="89"/>
              </a:xfrm>
              <a:custGeom>
                <a:avLst/>
                <a:gdLst>
                  <a:gd name="T0" fmla="*/ 0 w 1"/>
                  <a:gd name="T1" fmla="*/ 0 h 266"/>
                  <a:gd name="T2" fmla="*/ 0 w 1"/>
                  <a:gd name="T3" fmla="*/ 0 h 266"/>
                  <a:gd name="T4" fmla="*/ 0 w 1"/>
                  <a:gd name="T5" fmla="*/ 0 h 266"/>
                  <a:gd name="T6" fmla="*/ 0 w 1"/>
                  <a:gd name="T7" fmla="*/ 0 h 266"/>
                  <a:gd name="T8" fmla="*/ 0 w 1"/>
                  <a:gd name="T9" fmla="*/ 0 h 266"/>
                  <a:gd name="T10" fmla="*/ 0 w 1"/>
                  <a:gd name="T11" fmla="*/ 0 h 266"/>
                  <a:gd name="T12" fmla="*/ 0 60000 65536"/>
                  <a:gd name="T13" fmla="*/ 0 60000 65536"/>
                  <a:gd name="T14" fmla="*/ 0 60000 65536"/>
                  <a:gd name="T15" fmla="*/ 0 60000 65536"/>
                  <a:gd name="T16" fmla="*/ 0 60000 65536"/>
                  <a:gd name="T17" fmla="*/ 0 60000 65536"/>
                  <a:gd name="T18" fmla="*/ 0 w 1"/>
                  <a:gd name="T19" fmla="*/ 0 h 266"/>
                  <a:gd name="T20" fmla="*/ 1 w 1"/>
                  <a:gd name="T21" fmla="*/ 266 h 266"/>
                </a:gdLst>
                <a:ahLst/>
                <a:cxnLst>
                  <a:cxn ang="T12">
                    <a:pos x="T0" y="T1"/>
                  </a:cxn>
                  <a:cxn ang="T13">
                    <a:pos x="T2" y="T3"/>
                  </a:cxn>
                  <a:cxn ang="T14">
                    <a:pos x="T4" y="T5"/>
                  </a:cxn>
                  <a:cxn ang="T15">
                    <a:pos x="T6" y="T7"/>
                  </a:cxn>
                  <a:cxn ang="T16">
                    <a:pos x="T8" y="T9"/>
                  </a:cxn>
                  <a:cxn ang="T17">
                    <a:pos x="T10" y="T11"/>
                  </a:cxn>
                </a:cxnLst>
                <a:rect l="T18" t="T19" r="T20" b="T21"/>
                <a:pathLst>
                  <a:path w="1" h="266">
                    <a:moveTo>
                      <a:pt x="0" y="266"/>
                    </a:moveTo>
                    <a:lnTo>
                      <a:pt x="0" y="266"/>
                    </a:lnTo>
                    <a:lnTo>
                      <a:pt x="0" y="193"/>
                    </a:lnTo>
                    <a:lnTo>
                      <a:pt x="0" y="131"/>
                    </a:lnTo>
                    <a:lnTo>
                      <a:pt x="0" y="6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88" name="Freeform 112">
                <a:extLst>
                  <a:ext uri="{FF2B5EF4-FFF2-40B4-BE49-F238E27FC236}">
                    <a16:creationId xmlns:a16="http://schemas.microsoft.com/office/drawing/2014/main" id="{90E88F51-27AB-BD4D-8EAC-99E3F8B63360}"/>
                  </a:ext>
                </a:extLst>
              </p:cNvPr>
              <p:cNvSpPr>
                <a:spLocks/>
              </p:cNvSpPr>
              <p:nvPr/>
            </p:nvSpPr>
            <p:spPr bwMode="auto">
              <a:xfrm>
                <a:off x="3481" y="2959"/>
                <a:ext cx="48" cy="50"/>
              </a:xfrm>
              <a:custGeom>
                <a:avLst/>
                <a:gdLst>
                  <a:gd name="T0" fmla="*/ 0 w 97"/>
                  <a:gd name="T1" fmla="*/ 0 h 150"/>
                  <a:gd name="T2" fmla="*/ 0 w 97"/>
                  <a:gd name="T3" fmla="*/ 0 h 150"/>
                  <a:gd name="T4" fmla="*/ 0 w 97"/>
                  <a:gd name="T5" fmla="*/ 0 h 150"/>
                  <a:gd name="T6" fmla="*/ 0 w 97"/>
                  <a:gd name="T7" fmla="*/ 0 h 150"/>
                  <a:gd name="T8" fmla="*/ 0 w 97"/>
                  <a:gd name="T9" fmla="*/ 0 h 150"/>
                  <a:gd name="T10" fmla="*/ 0 w 97"/>
                  <a:gd name="T11" fmla="*/ 0 h 150"/>
                  <a:gd name="T12" fmla="*/ 0 w 97"/>
                  <a:gd name="T13" fmla="*/ 0 h 150"/>
                  <a:gd name="T14" fmla="*/ 0 w 97"/>
                  <a:gd name="T15" fmla="*/ 0 h 150"/>
                  <a:gd name="T16" fmla="*/ 0 w 97"/>
                  <a:gd name="T17" fmla="*/ 0 h 150"/>
                  <a:gd name="T18" fmla="*/ 0 w 97"/>
                  <a:gd name="T19" fmla="*/ 0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150"/>
                  <a:gd name="T32" fmla="*/ 97 w 97"/>
                  <a:gd name="T33" fmla="*/ 150 h 1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150">
                    <a:moveTo>
                      <a:pt x="97" y="150"/>
                    </a:moveTo>
                    <a:lnTo>
                      <a:pt x="97" y="150"/>
                    </a:lnTo>
                    <a:lnTo>
                      <a:pt x="89" y="131"/>
                    </a:lnTo>
                    <a:lnTo>
                      <a:pt x="74" y="114"/>
                    </a:lnTo>
                    <a:lnTo>
                      <a:pt x="61" y="95"/>
                    </a:lnTo>
                    <a:lnTo>
                      <a:pt x="49" y="76"/>
                    </a:lnTo>
                    <a:lnTo>
                      <a:pt x="37" y="56"/>
                    </a:lnTo>
                    <a:lnTo>
                      <a:pt x="26" y="40"/>
                    </a:lnTo>
                    <a:lnTo>
                      <a:pt x="11" y="18"/>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89" name="Freeform 113">
                <a:extLst>
                  <a:ext uri="{FF2B5EF4-FFF2-40B4-BE49-F238E27FC236}">
                    <a16:creationId xmlns:a16="http://schemas.microsoft.com/office/drawing/2014/main" id="{7F504D0E-EE18-0E41-B4C8-A6C1FC76C0EF}"/>
                  </a:ext>
                </a:extLst>
              </p:cNvPr>
              <p:cNvSpPr>
                <a:spLocks/>
              </p:cNvSpPr>
              <p:nvPr/>
            </p:nvSpPr>
            <p:spPr bwMode="auto">
              <a:xfrm>
                <a:off x="3579" y="3072"/>
                <a:ext cx="156" cy="126"/>
              </a:xfrm>
              <a:custGeom>
                <a:avLst/>
                <a:gdLst>
                  <a:gd name="T0" fmla="*/ 0 w 312"/>
                  <a:gd name="T1" fmla="*/ 0 h 377"/>
                  <a:gd name="T2" fmla="*/ 0 w 312"/>
                  <a:gd name="T3" fmla="*/ 0 h 377"/>
                  <a:gd name="T4" fmla="*/ 1 w 312"/>
                  <a:gd name="T5" fmla="*/ 0 h 377"/>
                  <a:gd name="T6" fmla="*/ 1 w 312"/>
                  <a:gd name="T7" fmla="*/ 0 h 377"/>
                  <a:gd name="T8" fmla="*/ 1 w 312"/>
                  <a:gd name="T9" fmla="*/ 0 h 377"/>
                  <a:gd name="T10" fmla="*/ 1 w 312"/>
                  <a:gd name="T11" fmla="*/ 0 h 377"/>
                  <a:gd name="T12" fmla="*/ 1 w 312"/>
                  <a:gd name="T13" fmla="*/ 0 h 377"/>
                  <a:gd name="T14" fmla="*/ 1 w 312"/>
                  <a:gd name="T15" fmla="*/ 0 h 377"/>
                  <a:gd name="T16" fmla="*/ 1 w 312"/>
                  <a:gd name="T17" fmla="*/ 0 h 377"/>
                  <a:gd name="T18" fmla="*/ 1 w 312"/>
                  <a:gd name="T19" fmla="*/ 0 h 377"/>
                  <a:gd name="T20" fmla="*/ 1 w 312"/>
                  <a:gd name="T21" fmla="*/ 0 h 377"/>
                  <a:gd name="T22" fmla="*/ 1 w 312"/>
                  <a:gd name="T23" fmla="*/ 0 h 377"/>
                  <a:gd name="T24" fmla="*/ 1 w 312"/>
                  <a:gd name="T25" fmla="*/ 0 h 377"/>
                  <a:gd name="T26" fmla="*/ 1 w 312"/>
                  <a:gd name="T27" fmla="*/ 0 h 377"/>
                  <a:gd name="T28" fmla="*/ 1 w 312"/>
                  <a:gd name="T29" fmla="*/ 0 h 377"/>
                  <a:gd name="T30" fmla="*/ 1 w 312"/>
                  <a:gd name="T31" fmla="*/ 0 h 377"/>
                  <a:gd name="T32" fmla="*/ 1 w 312"/>
                  <a:gd name="T33" fmla="*/ 0 h 377"/>
                  <a:gd name="T34" fmla="*/ 1 w 312"/>
                  <a:gd name="T35" fmla="*/ 0 h 377"/>
                  <a:gd name="T36" fmla="*/ 1 w 312"/>
                  <a:gd name="T37" fmla="*/ 0 h 377"/>
                  <a:gd name="T38" fmla="*/ 1 w 312"/>
                  <a:gd name="T39" fmla="*/ 0 h 377"/>
                  <a:gd name="T40" fmla="*/ 1 w 312"/>
                  <a:gd name="T41" fmla="*/ 0 h 377"/>
                  <a:gd name="T42" fmla="*/ 1 w 312"/>
                  <a:gd name="T43" fmla="*/ 0 h 377"/>
                  <a:gd name="T44" fmla="*/ 1 w 312"/>
                  <a:gd name="T45" fmla="*/ 0 h 377"/>
                  <a:gd name="T46" fmla="*/ 1 w 312"/>
                  <a:gd name="T47" fmla="*/ 0 h 3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2"/>
                  <a:gd name="T73" fmla="*/ 0 h 377"/>
                  <a:gd name="T74" fmla="*/ 312 w 312"/>
                  <a:gd name="T75" fmla="*/ 377 h 3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2" h="377">
                    <a:moveTo>
                      <a:pt x="0" y="377"/>
                    </a:moveTo>
                    <a:lnTo>
                      <a:pt x="0" y="377"/>
                    </a:lnTo>
                    <a:lnTo>
                      <a:pt x="11" y="315"/>
                    </a:lnTo>
                    <a:lnTo>
                      <a:pt x="13" y="253"/>
                    </a:lnTo>
                    <a:lnTo>
                      <a:pt x="21" y="199"/>
                    </a:lnTo>
                    <a:lnTo>
                      <a:pt x="46" y="147"/>
                    </a:lnTo>
                    <a:lnTo>
                      <a:pt x="67" y="135"/>
                    </a:lnTo>
                    <a:lnTo>
                      <a:pt x="84" y="135"/>
                    </a:lnTo>
                    <a:lnTo>
                      <a:pt x="108" y="137"/>
                    </a:lnTo>
                    <a:lnTo>
                      <a:pt x="133" y="144"/>
                    </a:lnTo>
                    <a:lnTo>
                      <a:pt x="159" y="151"/>
                    </a:lnTo>
                    <a:lnTo>
                      <a:pt x="181" y="160"/>
                    </a:lnTo>
                    <a:lnTo>
                      <a:pt x="203" y="160"/>
                    </a:lnTo>
                    <a:lnTo>
                      <a:pt x="227" y="147"/>
                    </a:lnTo>
                    <a:lnTo>
                      <a:pt x="242" y="135"/>
                    </a:lnTo>
                    <a:lnTo>
                      <a:pt x="254" y="121"/>
                    </a:lnTo>
                    <a:lnTo>
                      <a:pt x="265" y="105"/>
                    </a:lnTo>
                    <a:lnTo>
                      <a:pt x="276" y="84"/>
                    </a:lnTo>
                    <a:lnTo>
                      <a:pt x="283" y="63"/>
                    </a:lnTo>
                    <a:lnTo>
                      <a:pt x="294" y="39"/>
                    </a:lnTo>
                    <a:lnTo>
                      <a:pt x="300" y="19"/>
                    </a:lnTo>
                    <a:lnTo>
                      <a:pt x="31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90" name="Freeform 114">
                <a:extLst>
                  <a:ext uri="{FF2B5EF4-FFF2-40B4-BE49-F238E27FC236}">
                    <a16:creationId xmlns:a16="http://schemas.microsoft.com/office/drawing/2014/main" id="{8331ECF9-77F7-AF43-89CB-2EF0613134AC}"/>
                  </a:ext>
                </a:extLst>
              </p:cNvPr>
              <p:cNvSpPr>
                <a:spLocks/>
              </p:cNvSpPr>
              <p:nvPr/>
            </p:nvSpPr>
            <p:spPr bwMode="auto">
              <a:xfrm>
                <a:off x="3693" y="3121"/>
                <a:ext cx="65" cy="1"/>
              </a:xfrm>
              <a:custGeom>
                <a:avLst/>
                <a:gdLst>
                  <a:gd name="T0" fmla="*/ 0 w 130"/>
                  <a:gd name="T1" fmla="*/ 0 h 1"/>
                  <a:gd name="T2" fmla="*/ 0 w 130"/>
                  <a:gd name="T3" fmla="*/ 0 h 1"/>
                  <a:gd name="T4" fmla="*/ 1 w 130"/>
                  <a:gd name="T5" fmla="*/ 0 h 1"/>
                  <a:gd name="T6" fmla="*/ 1 w 130"/>
                  <a:gd name="T7" fmla="*/ 0 h 1"/>
                  <a:gd name="T8" fmla="*/ 1 w 130"/>
                  <a:gd name="T9" fmla="*/ 0 h 1"/>
                  <a:gd name="T10" fmla="*/ 1 w 130"/>
                  <a:gd name="T11" fmla="*/ 0 h 1"/>
                  <a:gd name="T12" fmla="*/ 1 w 130"/>
                  <a:gd name="T13" fmla="*/ 0 h 1"/>
                  <a:gd name="T14" fmla="*/ 1 w 130"/>
                  <a:gd name="T15" fmla="*/ 0 h 1"/>
                  <a:gd name="T16" fmla="*/ 1 w 130"/>
                  <a:gd name="T17" fmla="*/ 0 h 1"/>
                  <a:gd name="T18" fmla="*/ 1 w 130"/>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1"/>
                  <a:gd name="T32" fmla="*/ 130 w 130"/>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1">
                    <a:moveTo>
                      <a:pt x="0" y="0"/>
                    </a:moveTo>
                    <a:lnTo>
                      <a:pt x="0" y="0"/>
                    </a:lnTo>
                    <a:lnTo>
                      <a:pt x="15" y="0"/>
                    </a:lnTo>
                    <a:lnTo>
                      <a:pt x="32" y="0"/>
                    </a:lnTo>
                    <a:lnTo>
                      <a:pt x="49" y="0"/>
                    </a:lnTo>
                    <a:lnTo>
                      <a:pt x="63" y="0"/>
                    </a:lnTo>
                    <a:lnTo>
                      <a:pt x="78" y="0"/>
                    </a:lnTo>
                    <a:lnTo>
                      <a:pt x="95" y="0"/>
                    </a:lnTo>
                    <a:lnTo>
                      <a:pt x="114" y="0"/>
                    </a:lnTo>
                    <a:lnTo>
                      <a:pt x="1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91" name="Freeform 115">
                <a:extLst>
                  <a:ext uri="{FF2B5EF4-FFF2-40B4-BE49-F238E27FC236}">
                    <a16:creationId xmlns:a16="http://schemas.microsoft.com/office/drawing/2014/main" id="{CF55B36C-EC21-7240-9813-7D32BDEA2179}"/>
                  </a:ext>
                </a:extLst>
              </p:cNvPr>
              <p:cNvSpPr>
                <a:spLocks/>
              </p:cNvSpPr>
              <p:nvPr/>
            </p:nvSpPr>
            <p:spPr bwMode="auto">
              <a:xfrm>
                <a:off x="3976" y="2985"/>
                <a:ext cx="136" cy="24"/>
              </a:xfrm>
              <a:custGeom>
                <a:avLst/>
                <a:gdLst>
                  <a:gd name="T0" fmla="*/ 0 w 274"/>
                  <a:gd name="T1" fmla="*/ 0 h 74"/>
                  <a:gd name="T2" fmla="*/ 0 w 274"/>
                  <a:gd name="T3" fmla="*/ 0 h 74"/>
                  <a:gd name="T4" fmla="*/ 0 w 274"/>
                  <a:gd name="T5" fmla="*/ 0 h 74"/>
                  <a:gd name="T6" fmla="*/ 0 w 274"/>
                  <a:gd name="T7" fmla="*/ 0 h 74"/>
                  <a:gd name="T8" fmla="*/ 0 w 274"/>
                  <a:gd name="T9" fmla="*/ 0 h 74"/>
                  <a:gd name="T10" fmla="*/ 0 w 274"/>
                  <a:gd name="T11" fmla="*/ 0 h 74"/>
                  <a:gd name="T12" fmla="*/ 0 w 274"/>
                  <a:gd name="T13" fmla="*/ 0 h 74"/>
                  <a:gd name="T14" fmla="*/ 0 w 274"/>
                  <a:gd name="T15" fmla="*/ 0 h 74"/>
                  <a:gd name="T16" fmla="*/ 0 w 274"/>
                  <a:gd name="T17" fmla="*/ 0 h 74"/>
                  <a:gd name="T18" fmla="*/ 0 w 274"/>
                  <a:gd name="T19" fmla="*/ 0 h 74"/>
                  <a:gd name="T20" fmla="*/ 0 w 274"/>
                  <a:gd name="T21" fmla="*/ 0 h 74"/>
                  <a:gd name="T22" fmla="*/ 0 w 274"/>
                  <a:gd name="T23" fmla="*/ 0 h 74"/>
                  <a:gd name="T24" fmla="*/ 0 w 274"/>
                  <a:gd name="T25" fmla="*/ 0 h 74"/>
                  <a:gd name="T26" fmla="*/ 0 w 274"/>
                  <a:gd name="T27" fmla="*/ 0 h 74"/>
                  <a:gd name="T28" fmla="*/ 0 w 274"/>
                  <a:gd name="T29" fmla="*/ 0 h 74"/>
                  <a:gd name="T30" fmla="*/ 0 w 274"/>
                  <a:gd name="T31" fmla="*/ 0 h 74"/>
                  <a:gd name="T32" fmla="*/ 0 w 274"/>
                  <a:gd name="T33" fmla="*/ 0 h 74"/>
                  <a:gd name="T34" fmla="*/ 0 w 274"/>
                  <a:gd name="T35" fmla="*/ 0 h 74"/>
                  <a:gd name="T36" fmla="*/ 0 w 274"/>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
                  <a:gd name="T58" fmla="*/ 0 h 74"/>
                  <a:gd name="T59" fmla="*/ 274 w 274"/>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 h="74">
                    <a:moveTo>
                      <a:pt x="274" y="74"/>
                    </a:moveTo>
                    <a:lnTo>
                      <a:pt x="274" y="74"/>
                    </a:lnTo>
                    <a:lnTo>
                      <a:pt x="257" y="62"/>
                    </a:lnTo>
                    <a:lnTo>
                      <a:pt x="242" y="54"/>
                    </a:lnTo>
                    <a:lnTo>
                      <a:pt x="227" y="38"/>
                    </a:lnTo>
                    <a:lnTo>
                      <a:pt x="210" y="30"/>
                    </a:lnTo>
                    <a:lnTo>
                      <a:pt x="194" y="19"/>
                    </a:lnTo>
                    <a:lnTo>
                      <a:pt x="179" y="10"/>
                    </a:lnTo>
                    <a:lnTo>
                      <a:pt x="161" y="0"/>
                    </a:lnTo>
                    <a:lnTo>
                      <a:pt x="145" y="0"/>
                    </a:lnTo>
                    <a:lnTo>
                      <a:pt x="126" y="0"/>
                    </a:lnTo>
                    <a:lnTo>
                      <a:pt x="104" y="4"/>
                    </a:lnTo>
                    <a:lnTo>
                      <a:pt x="90" y="16"/>
                    </a:lnTo>
                    <a:lnTo>
                      <a:pt x="74" y="26"/>
                    </a:lnTo>
                    <a:lnTo>
                      <a:pt x="55" y="38"/>
                    </a:lnTo>
                    <a:lnTo>
                      <a:pt x="37" y="54"/>
                    </a:lnTo>
                    <a:lnTo>
                      <a:pt x="20" y="62"/>
                    </a:lnTo>
                    <a:lnTo>
                      <a:pt x="0" y="7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92" name="Freeform 116">
                <a:extLst>
                  <a:ext uri="{FF2B5EF4-FFF2-40B4-BE49-F238E27FC236}">
                    <a16:creationId xmlns:a16="http://schemas.microsoft.com/office/drawing/2014/main" id="{903BAF71-C550-4442-85AF-551F21F92FBB}"/>
                  </a:ext>
                </a:extLst>
              </p:cNvPr>
              <p:cNvSpPr>
                <a:spLocks/>
              </p:cNvSpPr>
              <p:nvPr/>
            </p:nvSpPr>
            <p:spPr bwMode="auto">
              <a:xfrm>
                <a:off x="4033" y="2997"/>
                <a:ext cx="21" cy="51"/>
              </a:xfrm>
              <a:custGeom>
                <a:avLst/>
                <a:gdLst>
                  <a:gd name="T0" fmla="*/ 1 w 40"/>
                  <a:gd name="T1" fmla="*/ 0 h 152"/>
                  <a:gd name="T2" fmla="*/ 1 w 40"/>
                  <a:gd name="T3" fmla="*/ 0 h 152"/>
                  <a:gd name="T4" fmla="*/ 1 w 40"/>
                  <a:gd name="T5" fmla="*/ 0 h 152"/>
                  <a:gd name="T6" fmla="*/ 1 w 40"/>
                  <a:gd name="T7" fmla="*/ 0 h 152"/>
                  <a:gd name="T8" fmla="*/ 1 w 40"/>
                  <a:gd name="T9" fmla="*/ 0 h 152"/>
                  <a:gd name="T10" fmla="*/ 0 w 40"/>
                  <a:gd name="T11" fmla="*/ 0 h 152"/>
                  <a:gd name="T12" fmla="*/ 0 60000 65536"/>
                  <a:gd name="T13" fmla="*/ 0 60000 65536"/>
                  <a:gd name="T14" fmla="*/ 0 60000 65536"/>
                  <a:gd name="T15" fmla="*/ 0 60000 65536"/>
                  <a:gd name="T16" fmla="*/ 0 60000 65536"/>
                  <a:gd name="T17" fmla="*/ 0 60000 65536"/>
                  <a:gd name="T18" fmla="*/ 0 w 40"/>
                  <a:gd name="T19" fmla="*/ 0 h 152"/>
                  <a:gd name="T20" fmla="*/ 40 w 40"/>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40" h="152">
                    <a:moveTo>
                      <a:pt x="40" y="0"/>
                    </a:moveTo>
                    <a:lnTo>
                      <a:pt x="40" y="0"/>
                    </a:lnTo>
                    <a:lnTo>
                      <a:pt x="33" y="36"/>
                    </a:lnTo>
                    <a:lnTo>
                      <a:pt x="20" y="72"/>
                    </a:lnTo>
                    <a:lnTo>
                      <a:pt x="10" y="111"/>
                    </a:lnTo>
                    <a:lnTo>
                      <a:pt x="0" y="15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93" name="Freeform 117">
                <a:extLst>
                  <a:ext uri="{FF2B5EF4-FFF2-40B4-BE49-F238E27FC236}">
                    <a16:creationId xmlns:a16="http://schemas.microsoft.com/office/drawing/2014/main" id="{F9C373E9-4698-CD43-B490-9F4B7EC9492D}"/>
                  </a:ext>
                </a:extLst>
              </p:cNvPr>
              <p:cNvSpPr>
                <a:spLocks/>
              </p:cNvSpPr>
              <p:nvPr/>
            </p:nvSpPr>
            <p:spPr bwMode="auto">
              <a:xfrm>
                <a:off x="3793" y="3034"/>
                <a:ext cx="114" cy="50"/>
              </a:xfrm>
              <a:custGeom>
                <a:avLst/>
                <a:gdLst>
                  <a:gd name="T0" fmla="*/ 0 w 228"/>
                  <a:gd name="T1" fmla="*/ 0 h 148"/>
                  <a:gd name="T2" fmla="*/ 0 w 228"/>
                  <a:gd name="T3" fmla="*/ 0 h 148"/>
                  <a:gd name="T4" fmla="*/ 1 w 228"/>
                  <a:gd name="T5" fmla="*/ 0 h 148"/>
                  <a:gd name="T6" fmla="*/ 1 w 228"/>
                  <a:gd name="T7" fmla="*/ 0 h 148"/>
                  <a:gd name="T8" fmla="*/ 1 w 228"/>
                  <a:gd name="T9" fmla="*/ 0 h 148"/>
                  <a:gd name="T10" fmla="*/ 1 w 228"/>
                  <a:gd name="T11" fmla="*/ 0 h 148"/>
                  <a:gd name="T12" fmla="*/ 1 w 228"/>
                  <a:gd name="T13" fmla="*/ 0 h 148"/>
                  <a:gd name="T14" fmla="*/ 1 w 228"/>
                  <a:gd name="T15" fmla="*/ 0 h 148"/>
                  <a:gd name="T16" fmla="*/ 1 w 228"/>
                  <a:gd name="T17" fmla="*/ 0 h 148"/>
                  <a:gd name="T18" fmla="*/ 1 w 228"/>
                  <a:gd name="T19" fmla="*/ 0 h 148"/>
                  <a:gd name="T20" fmla="*/ 1 w 228"/>
                  <a:gd name="T21" fmla="*/ 0 h 148"/>
                  <a:gd name="T22" fmla="*/ 1 w 228"/>
                  <a:gd name="T23" fmla="*/ 0 h 148"/>
                  <a:gd name="T24" fmla="*/ 1 w 228"/>
                  <a:gd name="T25" fmla="*/ 0 h 148"/>
                  <a:gd name="T26" fmla="*/ 1 w 228"/>
                  <a:gd name="T27" fmla="*/ 0 h 148"/>
                  <a:gd name="T28" fmla="*/ 1 w 228"/>
                  <a:gd name="T29" fmla="*/ 0 h 1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8"/>
                  <a:gd name="T46" fmla="*/ 0 h 148"/>
                  <a:gd name="T47" fmla="*/ 228 w 228"/>
                  <a:gd name="T48" fmla="*/ 148 h 1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8" h="148">
                    <a:moveTo>
                      <a:pt x="0" y="0"/>
                    </a:moveTo>
                    <a:lnTo>
                      <a:pt x="0" y="0"/>
                    </a:lnTo>
                    <a:lnTo>
                      <a:pt x="20" y="10"/>
                    </a:lnTo>
                    <a:lnTo>
                      <a:pt x="36" y="15"/>
                    </a:lnTo>
                    <a:lnTo>
                      <a:pt x="58" y="23"/>
                    </a:lnTo>
                    <a:lnTo>
                      <a:pt x="79" y="35"/>
                    </a:lnTo>
                    <a:lnTo>
                      <a:pt x="99" y="45"/>
                    </a:lnTo>
                    <a:lnTo>
                      <a:pt x="115" y="54"/>
                    </a:lnTo>
                    <a:lnTo>
                      <a:pt x="137" y="63"/>
                    </a:lnTo>
                    <a:lnTo>
                      <a:pt x="157" y="77"/>
                    </a:lnTo>
                    <a:lnTo>
                      <a:pt x="172" y="93"/>
                    </a:lnTo>
                    <a:lnTo>
                      <a:pt x="190" y="113"/>
                    </a:lnTo>
                    <a:lnTo>
                      <a:pt x="207" y="131"/>
                    </a:lnTo>
                    <a:lnTo>
                      <a:pt x="228" y="1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94" name="Freeform 118">
                <a:extLst>
                  <a:ext uri="{FF2B5EF4-FFF2-40B4-BE49-F238E27FC236}">
                    <a16:creationId xmlns:a16="http://schemas.microsoft.com/office/drawing/2014/main" id="{DFB7DA1C-3BC3-3441-8F2D-F6C51E66CAED}"/>
                  </a:ext>
                </a:extLst>
              </p:cNvPr>
              <p:cNvSpPr>
                <a:spLocks/>
              </p:cNvSpPr>
              <p:nvPr/>
            </p:nvSpPr>
            <p:spPr bwMode="auto">
              <a:xfrm>
                <a:off x="3843" y="2997"/>
                <a:ext cx="29" cy="63"/>
              </a:xfrm>
              <a:custGeom>
                <a:avLst/>
                <a:gdLst>
                  <a:gd name="T0" fmla="*/ 0 w 58"/>
                  <a:gd name="T1" fmla="*/ 0 h 188"/>
                  <a:gd name="T2" fmla="*/ 0 w 58"/>
                  <a:gd name="T3" fmla="*/ 0 h 188"/>
                  <a:gd name="T4" fmla="*/ 1 w 58"/>
                  <a:gd name="T5" fmla="*/ 0 h 188"/>
                  <a:gd name="T6" fmla="*/ 1 w 58"/>
                  <a:gd name="T7" fmla="*/ 0 h 188"/>
                  <a:gd name="T8" fmla="*/ 1 w 58"/>
                  <a:gd name="T9" fmla="*/ 0 h 188"/>
                  <a:gd name="T10" fmla="*/ 1 w 58"/>
                  <a:gd name="T11" fmla="*/ 0 h 188"/>
                  <a:gd name="T12" fmla="*/ 0 60000 65536"/>
                  <a:gd name="T13" fmla="*/ 0 60000 65536"/>
                  <a:gd name="T14" fmla="*/ 0 60000 65536"/>
                  <a:gd name="T15" fmla="*/ 0 60000 65536"/>
                  <a:gd name="T16" fmla="*/ 0 60000 65536"/>
                  <a:gd name="T17" fmla="*/ 0 60000 65536"/>
                  <a:gd name="T18" fmla="*/ 0 w 58"/>
                  <a:gd name="T19" fmla="*/ 0 h 188"/>
                  <a:gd name="T20" fmla="*/ 58 w 58"/>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58" h="188">
                    <a:moveTo>
                      <a:pt x="0" y="188"/>
                    </a:moveTo>
                    <a:lnTo>
                      <a:pt x="0" y="188"/>
                    </a:lnTo>
                    <a:lnTo>
                      <a:pt x="13" y="145"/>
                    </a:lnTo>
                    <a:lnTo>
                      <a:pt x="29" y="89"/>
                    </a:lnTo>
                    <a:lnTo>
                      <a:pt x="41" y="43"/>
                    </a:lnTo>
                    <a:lnTo>
                      <a:pt x="5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95" name="Freeform 119">
                <a:extLst>
                  <a:ext uri="{FF2B5EF4-FFF2-40B4-BE49-F238E27FC236}">
                    <a16:creationId xmlns:a16="http://schemas.microsoft.com/office/drawing/2014/main" id="{0D298B96-3AE7-484C-969B-189028CDC996}"/>
                  </a:ext>
                </a:extLst>
              </p:cNvPr>
              <p:cNvSpPr>
                <a:spLocks/>
              </p:cNvSpPr>
              <p:nvPr/>
            </p:nvSpPr>
            <p:spPr bwMode="auto">
              <a:xfrm>
                <a:off x="3962" y="3072"/>
                <a:ext cx="86" cy="37"/>
              </a:xfrm>
              <a:custGeom>
                <a:avLst/>
                <a:gdLst>
                  <a:gd name="T0" fmla="*/ 1 w 171"/>
                  <a:gd name="T1" fmla="*/ 0 h 112"/>
                  <a:gd name="T2" fmla="*/ 1 w 171"/>
                  <a:gd name="T3" fmla="*/ 0 h 112"/>
                  <a:gd name="T4" fmla="*/ 1 w 171"/>
                  <a:gd name="T5" fmla="*/ 0 h 112"/>
                  <a:gd name="T6" fmla="*/ 1 w 171"/>
                  <a:gd name="T7" fmla="*/ 0 h 112"/>
                  <a:gd name="T8" fmla="*/ 1 w 171"/>
                  <a:gd name="T9" fmla="*/ 0 h 112"/>
                  <a:gd name="T10" fmla="*/ 1 w 171"/>
                  <a:gd name="T11" fmla="*/ 0 h 112"/>
                  <a:gd name="T12" fmla="*/ 1 w 171"/>
                  <a:gd name="T13" fmla="*/ 0 h 112"/>
                  <a:gd name="T14" fmla="*/ 1 w 171"/>
                  <a:gd name="T15" fmla="*/ 0 h 112"/>
                  <a:gd name="T16" fmla="*/ 1 w 171"/>
                  <a:gd name="T17" fmla="*/ 0 h 112"/>
                  <a:gd name="T18" fmla="*/ 0 w 171"/>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1"/>
                  <a:gd name="T31" fmla="*/ 0 h 112"/>
                  <a:gd name="T32" fmla="*/ 171 w 171"/>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1" h="112">
                    <a:moveTo>
                      <a:pt x="171" y="112"/>
                    </a:moveTo>
                    <a:lnTo>
                      <a:pt x="171" y="112"/>
                    </a:lnTo>
                    <a:lnTo>
                      <a:pt x="149" y="97"/>
                    </a:lnTo>
                    <a:lnTo>
                      <a:pt x="127" y="84"/>
                    </a:lnTo>
                    <a:lnTo>
                      <a:pt x="104" y="68"/>
                    </a:lnTo>
                    <a:lnTo>
                      <a:pt x="87" y="54"/>
                    </a:lnTo>
                    <a:lnTo>
                      <a:pt x="66" y="39"/>
                    </a:lnTo>
                    <a:lnTo>
                      <a:pt x="43" y="26"/>
                    </a:lnTo>
                    <a:lnTo>
                      <a:pt x="23" y="1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96" name="Freeform 120">
                <a:extLst>
                  <a:ext uri="{FF2B5EF4-FFF2-40B4-BE49-F238E27FC236}">
                    <a16:creationId xmlns:a16="http://schemas.microsoft.com/office/drawing/2014/main" id="{F2AD1A9F-98B0-964C-ADAB-7C31CD214C84}"/>
                  </a:ext>
                </a:extLst>
              </p:cNvPr>
              <p:cNvSpPr>
                <a:spLocks/>
              </p:cNvSpPr>
              <p:nvPr/>
            </p:nvSpPr>
            <p:spPr bwMode="auto">
              <a:xfrm>
                <a:off x="3907" y="3121"/>
                <a:ext cx="18" cy="64"/>
              </a:xfrm>
              <a:custGeom>
                <a:avLst/>
                <a:gdLst>
                  <a:gd name="T0" fmla="*/ 0 w 37"/>
                  <a:gd name="T1" fmla="*/ 0 h 193"/>
                  <a:gd name="T2" fmla="*/ 0 w 37"/>
                  <a:gd name="T3" fmla="*/ 0 h 193"/>
                  <a:gd name="T4" fmla="*/ 0 w 37"/>
                  <a:gd name="T5" fmla="*/ 0 h 193"/>
                  <a:gd name="T6" fmla="*/ 0 w 37"/>
                  <a:gd name="T7" fmla="*/ 0 h 193"/>
                  <a:gd name="T8" fmla="*/ 0 w 37"/>
                  <a:gd name="T9" fmla="*/ 0 h 193"/>
                  <a:gd name="T10" fmla="*/ 0 w 37"/>
                  <a:gd name="T11" fmla="*/ 0 h 193"/>
                  <a:gd name="T12" fmla="*/ 0 60000 65536"/>
                  <a:gd name="T13" fmla="*/ 0 60000 65536"/>
                  <a:gd name="T14" fmla="*/ 0 60000 65536"/>
                  <a:gd name="T15" fmla="*/ 0 60000 65536"/>
                  <a:gd name="T16" fmla="*/ 0 60000 65536"/>
                  <a:gd name="T17" fmla="*/ 0 60000 65536"/>
                  <a:gd name="T18" fmla="*/ 0 w 37"/>
                  <a:gd name="T19" fmla="*/ 0 h 193"/>
                  <a:gd name="T20" fmla="*/ 37 w 37"/>
                  <a:gd name="T21" fmla="*/ 193 h 193"/>
                </a:gdLst>
                <a:ahLst/>
                <a:cxnLst>
                  <a:cxn ang="T12">
                    <a:pos x="T0" y="T1"/>
                  </a:cxn>
                  <a:cxn ang="T13">
                    <a:pos x="T2" y="T3"/>
                  </a:cxn>
                  <a:cxn ang="T14">
                    <a:pos x="T4" y="T5"/>
                  </a:cxn>
                  <a:cxn ang="T15">
                    <a:pos x="T6" y="T7"/>
                  </a:cxn>
                  <a:cxn ang="T16">
                    <a:pos x="T8" y="T9"/>
                  </a:cxn>
                  <a:cxn ang="T17">
                    <a:pos x="T10" y="T11"/>
                  </a:cxn>
                </a:cxnLst>
                <a:rect l="T18" t="T19" r="T20" b="T21"/>
                <a:pathLst>
                  <a:path w="37" h="193">
                    <a:moveTo>
                      <a:pt x="0" y="193"/>
                    </a:moveTo>
                    <a:lnTo>
                      <a:pt x="0" y="193"/>
                    </a:lnTo>
                    <a:lnTo>
                      <a:pt x="12" y="145"/>
                    </a:lnTo>
                    <a:lnTo>
                      <a:pt x="27" y="94"/>
                    </a:lnTo>
                    <a:lnTo>
                      <a:pt x="37" y="45"/>
                    </a:lnTo>
                    <a:lnTo>
                      <a:pt x="2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97" name="Freeform 121">
                <a:extLst>
                  <a:ext uri="{FF2B5EF4-FFF2-40B4-BE49-F238E27FC236}">
                    <a16:creationId xmlns:a16="http://schemas.microsoft.com/office/drawing/2014/main" id="{C318A49E-4EEB-FE4F-A8A6-5F5284B91668}"/>
                  </a:ext>
                </a:extLst>
              </p:cNvPr>
              <p:cNvSpPr>
                <a:spLocks/>
              </p:cNvSpPr>
              <p:nvPr/>
            </p:nvSpPr>
            <p:spPr bwMode="auto">
              <a:xfrm>
                <a:off x="3807" y="3109"/>
                <a:ext cx="71" cy="52"/>
              </a:xfrm>
              <a:custGeom>
                <a:avLst/>
                <a:gdLst>
                  <a:gd name="T0" fmla="*/ 1 w 141"/>
                  <a:gd name="T1" fmla="*/ 0 h 154"/>
                  <a:gd name="T2" fmla="*/ 1 w 141"/>
                  <a:gd name="T3" fmla="*/ 0 h 154"/>
                  <a:gd name="T4" fmla="*/ 1 w 141"/>
                  <a:gd name="T5" fmla="*/ 0 h 154"/>
                  <a:gd name="T6" fmla="*/ 1 w 141"/>
                  <a:gd name="T7" fmla="*/ 0 h 154"/>
                  <a:gd name="T8" fmla="*/ 1 w 141"/>
                  <a:gd name="T9" fmla="*/ 0 h 154"/>
                  <a:gd name="T10" fmla="*/ 1 w 141"/>
                  <a:gd name="T11" fmla="*/ 0 h 154"/>
                  <a:gd name="T12" fmla="*/ 1 w 141"/>
                  <a:gd name="T13" fmla="*/ 0 h 154"/>
                  <a:gd name="T14" fmla="*/ 1 w 141"/>
                  <a:gd name="T15" fmla="*/ 0 h 154"/>
                  <a:gd name="T16" fmla="*/ 1 w 141"/>
                  <a:gd name="T17" fmla="*/ 0 h 154"/>
                  <a:gd name="T18" fmla="*/ 0 w 141"/>
                  <a:gd name="T19" fmla="*/ 0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54"/>
                  <a:gd name="T32" fmla="*/ 141 w 141"/>
                  <a:gd name="T33" fmla="*/ 154 h 1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54">
                    <a:moveTo>
                      <a:pt x="141" y="154"/>
                    </a:moveTo>
                    <a:lnTo>
                      <a:pt x="141" y="154"/>
                    </a:lnTo>
                    <a:lnTo>
                      <a:pt x="124" y="130"/>
                    </a:lnTo>
                    <a:lnTo>
                      <a:pt x="104" y="119"/>
                    </a:lnTo>
                    <a:lnTo>
                      <a:pt x="86" y="94"/>
                    </a:lnTo>
                    <a:lnTo>
                      <a:pt x="70" y="71"/>
                    </a:lnTo>
                    <a:lnTo>
                      <a:pt x="51" y="55"/>
                    </a:lnTo>
                    <a:lnTo>
                      <a:pt x="33" y="35"/>
                    </a:lnTo>
                    <a:lnTo>
                      <a:pt x="17" y="2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98" name="Freeform 122">
                <a:extLst>
                  <a:ext uri="{FF2B5EF4-FFF2-40B4-BE49-F238E27FC236}">
                    <a16:creationId xmlns:a16="http://schemas.microsoft.com/office/drawing/2014/main" id="{42EF6AE4-1F23-F340-BEA2-8B3C211B295B}"/>
                  </a:ext>
                </a:extLst>
              </p:cNvPr>
              <p:cNvSpPr>
                <a:spLocks/>
              </p:cNvSpPr>
              <p:nvPr/>
            </p:nvSpPr>
            <p:spPr bwMode="auto">
              <a:xfrm>
                <a:off x="3976" y="3177"/>
                <a:ext cx="186" cy="58"/>
              </a:xfrm>
              <a:custGeom>
                <a:avLst/>
                <a:gdLst>
                  <a:gd name="T0" fmla="*/ 1 w 372"/>
                  <a:gd name="T1" fmla="*/ 0 h 174"/>
                  <a:gd name="T2" fmla="*/ 1 w 372"/>
                  <a:gd name="T3" fmla="*/ 0 h 174"/>
                  <a:gd name="T4" fmla="*/ 1 w 372"/>
                  <a:gd name="T5" fmla="*/ 0 h 174"/>
                  <a:gd name="T6" fmla="*/ 1 w 372"/>
                  <a:gd name="T7" fmla="*/ 0 h 174"/>
                  <a:gd name="T8" fmla="*/ 1 w 372"/>
                  <a:gd name="T9" fmla="*/ 0 h 174"/>
                  <a:gd name="T10" fmla="*/ 1 w 372"/>
                  <a:gd name="T11" fmla="*/ 0 h 174"/>
                  <a:gd name="T12" fmla="*/ 1 w 372"/>
                  <a:gd name="T13" fmla="*/ 0 h 174"/>
                  <a:gd name="T14" fmla="*/ 1 w 372"/>
                  <a:gd name="T15" fmla="*/ 0 h 174"/>
                  <a:gd name="T16" fmla="*/ 1 w 372"/>
                  <a:gd name="T17" fmla="*/ 0 h 174"/>
                  <a:gd name="T18" fmla="*/ 1 w 372"/>
                  <a:gd name="T19" fmla="*/ 0 h 174"/>
                  <a:gd name="T20" fmla="*/ 1 w 372"/>
                  <a:gd name="T21" fmla="*/ 0 h 174"/>
                  <a:gd name="T22" fmla="*/ 1 w 372"/>
                  <a:gd name="T23" fmla="*/ 0 h 174"/>
                  <a:gd name="T24" fmla="*/ 1 w 372"/>
                  <a:gd name="T25" fmla="*/ 0 h 174"/>
                  <a:gd name="T26" fmla="*/ 1 w 372"/>
                  <a:gd name="T27" fmla="*/ 0 h 174"/>
                  <a:gd name="T28" fmla="*/ 1 w 372"/>
                  <a:gd name="T29" fmla="*/ 0 h 174"/>
                  <a:gd name="T30" fmla="*/ 1 w 372"/>
                  <a:gd name="T31" fmla="*/ 0 h 174"/>
                  <a:gd name="T32" fmla="*/ 1 w 372"/>
                  <a:gd name="T33" fmla="*/ 0 h 174"/>
                  <a:gd name="T34" fmla="*/ 1 w 372"/>
                  <a:gd name="T35" fmla="*/ 0 h 174"/>
                  <a:gd name="T36" fmla="*/ 0 w 372"/>
                  <a:gd name="T37" fmla="*/ 0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
                  <a:gd name="T58" fmla="*/ 0 h 174"/>
                  <a:gd name="T59" fmla="*/ 372 w 372"/>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 h="174">
                    <a:moveTo>
                      <a:pt x="372" y="25"/>
                    </a:moveTo>
                    <a:lnTo>
                      <a:pt x="372" y="25"/>
                    </a:lnTo>
                    <a:lnTo>
                      <a:pt x="335" y="20"/>
                    </a:lnTo>
                    <a:lnTo>
                      <a:pt x="302" y="17"/>
                    </a:lnTo>
                    <a:lnTo>
                      <a:pt x="262" y="12"/>
                    </a:lnTo>
                    <a:lnTo>
                      <a:pt x="228" y="4"/>
                    </a:lnTo>
                    <a:lnTo>
                      <a:pt x="193" y="0"/>
                    </a:lnTo>
                    <a:lnTo>
                      <a:pt x="153" y="0"/>
                    </a:lnTo>
                    <a:lnTo>
                      <a:pt x="121" y="9"/>
                    </a:lnTo>
                    <a:lnTo>
                      <a:pt x="89" y="25"/>
                    </a:lnTo>
                    <a:lnTo>
                      <a:pt x="74" y="36"/>
                    </a:lnTo>
                    <a:lnTo>
                      <a:pt x="61" y="51"/>
                    </a:lnTo>
                    <a:lnTo>
                      <a:pt x="50" y="71"/>
                    </a:lnTo>
                    <a:lnTo>
                      <a:pt x="40" y="91"/>
                    </a:lnTo>
                    <a:lnTo>
                      <a:pt x="32" y="110"/>
                    </a:lnTo>
                    <a:lnTo>
                      <a:pt x="23" y="130"/>
                    </a:lnTo>
                    <a:lnTo>
                      <a:pt x="12" y="149"/>
                    </a:lnTo>
                    <a:lnTo>
                      <a:pt x="0" y="17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299" name="Freeform 123">
                <a:extLst>
                  <a:ext uri="{FF2B5EF4-FFF2-40B4-BE49-F238E27FC236}">
                    <a16:creationId xmlns:a16="http://schemas.microsoft.com/office/drawing/2014/main" id="{14587C0F-2AAB-CE42-9505-509457C032B5}"/>
                  </a:ext>
                </a:extLst>
              </p:cNvPr>
              <p:cNvSpPr>
                <a:spLocks/>
              </p:cNvSpPr>
              <p:nvPr/>
            </p:nvSpPr>
            <p:spPr bwMode="auto">
              <a:xfrm>
                <a:off x="4020" y="3185"/>
                <a:ext cx="42" cy="50"/>
              </a:xfrm>
              <a:custGeom>
                <a:avLst/>
                <a:gdLst>
                  <a:gd name="T0" fmla="*/ 1 w 84"/>
                  <a:gd name="T1" fmla="*/ 0 h 149"/>
                  <a:gd name="T2" fmla="*/ 1 w 84"/>
                  <a:gd name="T3" fmla="*/ 0 h 149"/>
                  <a:gd name="T4" fmla="*/ 1 w 84"/>
                  <a:gd name="T5" fmla="*/ 0 h 149"/>
                  <a:gd name="T6" fmla="*/ 1 w 84"/>
                  <a:gd name="T7" fmla="*/ 0 h 149"/>
                  <a:gd name="T8" fmla="*/ 1 w 84"/>
                  <a:gd name="T9" fmla="*/ 0 h 149"/>
                  <a:gd name="T10" fmla="*/ 1 w 84"/>
                  <a:gd name="T11" fmla="*/ 0 h 149"/>
                  <a:gd name="T12" fmla="*/ 1 w 84"/>
                  <a:gd name="T13" fmla="*/ 0 h 149"/>
                  <a:gd name="T14" fmla="*/ 1 w 84"/>
                  <a:gd name="T15" fmla="*/ 0 h 149"/>
                  <a:gd name="T16" fmla="*/ 1 w 84"/>
                  <a:gd name="T17" fmla="*/ 0 h 149"/>
                  <a:gd name="T18" fmla="*/ 0 w 84"/>
                  <a:gd name="T19" fmla="*/ 0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149"/>
                  <a:gd name="T32" fmla="*/ 84 w 84"/>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149">
                    <a:moveTo>
                      <a:pt x="84" y="0"/>
                    </a:moveTo>
                    <a:lnTo>
                      <a:pt x="84" y="0"/>
                    </a:lnTo>
                    <a:lnTo>
                      <a:pt x="72" y="20"/>
                    </a:lnTo>
                    <a:lnTo>
                      <a:pt x="63" y="37"/>
                    </a:lnTo>
                    <a:lnTo>
                      <a:pt x="52" y="58"/>
                    </a:lnTo>
                    <a:lnTo>
                      <a:pt x="43" y="71"/>
                    </a:lnTo>
                    <a:lnTo>
                      <a:pt x="29" y="94"/>
                    </a:lnTo>
                    <a:lnTo>
                      <a:pt x="18" y="110"/>
                    </a:lnTo>
                    <a:lnTo>
                      <a:pt x="10" y="129"/>
                    </a:lnTo>
                    <a:lnTo>
                      <a:pt x="0" y="14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00" name="Freeform 124">
                <a:extLst>
                  <a:ext uri="{FF2B5EF4-FFF2-40B4-BE49-F238E27FC236}">
                    <a16:creationId xmlns:a16="http://schemas.microsoft.com/office/drawing/2014/main" id="{3D7B6519-6A4E-9F46-A735-F082A1D07666}"/>
                  </a:ext>
                </a:extLst>
              </p:cNvPr>
              <p:cNvSpPr>
                <a:spLocks/>
              </p:cNvSpPr>
              <p:nvPr/>
            </p:nvSpPr>
            <p:spPr bwMode="auto">
              <a:xfrm>
                <a:off x="3935" y="3261"/>
                <a:ext cx="141" cy="49"/>
              </a:xfrm>
              <a:custGeom>
                <a:avLst/>
                <a:gdLst>
                  <a:gd name="T0" fmla="*/ 1 w 282"/>
                  <a:gd name="T1" fmla="*/ 0 h 148"/>
                  <a:gd name="T2" fmla="*/ 1 w 282"/>
                  <a:gd name="T3" fmla="*/ 0 h 148"/>
                  <a:gd name="T4" fmla="*/ 1 w 282"/>
                  <a:gd name="T5" fmla="*/ 0 h 148"/>
                  <a:gd name="T6" fmla="*/ 1 w 282"/>
                  <a:gd name="T7" fmla="*/ 0 h 148"/>
                  <a:gd name="T8" fmla="*/ 1 w 282"/>
                  <a:gd name="T9" fmla="*/ 0 h 148"/>
                  <a:gd name="T10" fmla="*/ 1 w 282"/>
                  <a:gd name="T11" fmla="*/ 0 h 148"/>
                  <a:gd name="T12" fmla="*/ 1 w 282"/>
                  <a:gd name="T13" fmla="*/ 0 h 148"/>
                  <a:gd name="T14" fmla="*/ 1 w 282"/>
                  <a:gd name="T15" fmla="*/ 0 h 148"/>
                  <a:gd name="T16" fmla="*/ 1 w 282"/>
                  <a:gd name="T17" fmla="*/ 0 h 148"/>
                  <a:gd name="T18" fmla="*/ 1 w 282"/>
                  <a:gd name="T19" fmla="*/ 0 h 148"/>
                  <a:gd name="T20" fmla="*/ 1 w 282"/>
                  <a:gd name="T21" fmla="*/ 0 h 148"/>
                  <a:gd name="T22" fmla="*/ 1 w 282"/>
                  <a:gd name="T23" fmla="*/ 0 h 148"/>
                  <a:gd name="T24" fmla="*/ 1 w 282"/>
                  <a:gd name="T25" fmla="*/ 0 h 148"/>
                  <a:gd name="T26" fmla="*/ 1 w 282"/>
                  <a:gd name="T27" fmla="*/ 0 h 148"/>
                  <a:gd name="T28" fmla="*/ 1 w 282"/>
                  <a:gd name="T29" fmla="*/ 0 h 148"/>
                  <a:gd name="T30" fmla="*/ 1 w 282"/>
                  <a:gd name="T31" fmla="*/ 0 h 148"/>
                  <a:gd name="T32" fmla="*/ 1 w 282"/>
                  <a:gd name="T33" fmla="*/ 0 h 148"/>
                  <a:gd name="T34" fmla="*/ 1 w 282"/>
                  <a:gd name="T35" fmla="*/ 0 h 148"/>
                  <a:gd name="T36" fmla="*/ 0 w 282"/>
                  <a:gd name="T37" fmla="*/ 0 h 1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2"/>
                  <a:gd name="T58" fmla="*/ 0 h 148"/>
                  <a:gd name="T59" fmla="*/ 282 w 282"/>
                  <a:gd name="T60" fmla="*/ 148 h 1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2" h="148">
                    <a:moveTo>
                      <a:pt x="282" y="148"/>
                    </a:moveTo>
                    <a:lnTo>
                      <a:pt x="282" y="148"/>
                    </a:lnTo>
                    <a:lnTo>
                      <a:pt x="265" y="129"/>
                    </a:lnTo>
                    <a:lnTo>
                      <a:pt x="245" y="110"/>
                    </a:lnTo>
                    <a:lnTo>
                      <a:pt x="230" y="87"/>
                    </a:lnTo>
                    <a:lnTo>
                      <a:pt x="214" y="64"/>
                    </a:lnTo>
                    <a:lnTo>
                      <a:pt x="197" y="42"/>
                    </a:lnTo>
                    <a:lnTo>
                      <a:pt x="180" y="23"/>
                    </a:lnTo>
                    <a:lnTo>
                      <a:pt x="159" y="13"/>
                    </a:lnTo>
                    <a:lnTo>
                      <a:pt x="142" y="3"/>
                    </a:lnTo>
                    <a:lnTo>
                      <a:pt x="124" y="0"/>
                    </a:lnTo>
                    <a:lnTo>
                      <a:pt x="105" y="0"/>
                    </a:lnTo>
                    <a:lnTo>
                      <a:pt x="90" y="3"/>
                    </a:lnTo>
                    <a:lnTo>
                      <a:pt x="72" y="8"/>
                    </a:lnTo>
                    <a:lnTo>
                      <a:pt x="53" y="19"/>
                    </a:lnTo>
                    <a:lnTo>
                      <a:pt x="35" y="23"/>
                    </a:lnTo>
                    <a:lnTo>
                      <a:pt x="17" y="30"/>
                    </a:lnTo>
                    <a:lnTo>
                      <a:pt x="0" y="3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01" name="Freeform 125">
                <a:extLst>
                  <a:ext uri="{FF2B5EF4-FFF2-40B4-BE49-F238E27FC236}">
                    <a16:creationId xmlns:a16="http://schemas.microsoft.com/office/drawing/2014/main" id="{E192F142-7EBB-644B-B9B9-DF4832CAB278}"/>
                  </a:ext>
                </a:extLst>
              </p:cNvPr>
              <p:cNvSpPr>
                <a:spLocks/>
              </p:cNvSpPr>
              <p:nvPr/>
            </p:nvSpPr>
            <p:spPr bwMode="auto">
              <a:xfrm>
                <a:off x="3820" y="3274"/>
                <a:ext cx="29" cy="36"/>
              </a:xfrm>
              <a:custGeom>
                <a:avLst/>
                <a:gdLst>
                  <a:gd name="T0" fmla="*/ 1 w 57"/>
                  <a:gd name="T1" fmla="*/ 0 h 109"/>
                  <a:gd name="T2" fmla="*/ 1 w 57"/>
                  <a:gd name="T3" fmla="*/ 0 h 109"/>
                  <a:gd name="T4" fmla="*/ 1 w 57"/>
                  <a:gd name="T5" fmla="*/ 0 h 109"/>
                  <a:gd name="T6" fmla="*/ 1 w 57"/>
                  <a:gd name="T7" fmla="*/ 0 h 109"/>
                  <a:gd name="T8" fmla="*/ 1 w 57"/>
                  <a:gd name="T9" fmla="*/ 0 h 109"/>
                  <a:gd name="T10" fmla="*/ 0 w 57"/>
                  <a:gd name="T11" fmla="*/ 0 h 109"/>
                  <a:gd name="T12" fmla="*/ 0 60000 65536"/>
                  <a:gd name="T13" fmla="*/ 0 60000 65536"/>
                  <a:gd name="T14" fmla="*/ 0 60000 65536"/>
                  <a:gd name="T15" fmla="*/ 0 60000 65536"/>
                  <a:gd name="T16" fmla="*/ 0 60000 65536"/>
                  <a:gd name="T17" fmla="*/ 0 60000 65536"/>
                  <a:gd name="T18" fmla="*/ 0 w 57"/>
                  <a:gd name="T19" fmla="*/ 0 h 109"/>
                  <a:gd name="T20" fmla="*/ 57 w 57"/>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57" h="109">
                    <a:moveTo>
                      <a:pt x="57" y="109"/>
                    </a:moveTo>
                    <a:lnTo>
                      <a:pt x="57" y="109"/>
                    </a:lnTo>
                    <a:lnTo>
                      <a:pt x="42" y="85"/>
                    </a:lnTo>
                    <a:lnTo>
                      <a:pt x="25" y="55"/>
                    </a:lnTo>
                    <a:lnTo>
                      <a:pt x="11" y="3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02" name="Freeform 126">
                <a:extLst>
                  <a:ext uri="{FF2B5EF4-FFF2-40B4-BE49-F238E27FC236}">
                    <a16:creationId xmlns:a16="http://schemas.microsoft.com/office/drawing/2014/main" id="{6BBC2F3A-ECE5-4048-95B5-CCF78B129C92}"/>
                  </a:ext>
                </a:extLst>
              </p:cNvPr>
              <p:cNvSpPr>
                <a:spLocks/>
              </p:cNvSpPr>
              <p:nvPr/>
            </p:nvSpPr>
            <p:spPr bwMode="auto">
              <a:xfrm>
                <a:off x="3702" y="3310"/>
                <a:ext cx="64" cy="77"/>
              </a:xfrm>
              <a:custGeom>
                <a:avLst/>
                <a:gdLst>
                  <a:gd name="T0" fmla="*/ 1 w 128"/>
                  <a:gd name="T1" fmla="*/ 0 h 230"/>
                  <a:gd name="T2" fmla="*/ 1 w 128"/>
                  <a:gd name="T3" fmla="*/ 0 h 230"/>
                  <a:gd name="T4" fmla="*/ 1 w 128"/>
                  <a:gd name="T5" fmla="*/ 0 h 230"/>
                  <a:gd name="T6" fmla="*/ 1 w 128"/>
                  <a:gd name="T7" fmla="*/ 0 h 230"/>
                  <a:gd name="T8" fmla="*/ 1 w 128"/>
                  <a:gd name="T9" fmla="*/ 0 h 230"/>
                  <a:gd name="T10" fmla="*/ 1 w 128"/>
                  <a:gd name="T11" fmla="*/ 0 h 230"/>
                  <a:gd name="T12" fmla="*/ 1 w 128"/>
                  <a:gd name="T13" fmla="*/ 0 h 230"/>
                  <a:gd name="T14" fmla="*/ 1 w 128"/>
                  <a:gd name="T15" fmla="*/ 0 h 230"/>
                  <a:gd name="T16" fmla="*/ 1 w 128"/>
                  <a:gd name="T17" fmla="*/ 0 h 230"/>
                  <a:gd name="T18" fmla="*/ 1 w 128"/>
                  <a:gd name="T19" fmla="*/ 0 h 230"/>
                  <a:gd name="T20" fmla="*/ 1 w 128"/>
                  <a:gd name="T21" fmla="*/ 0 h 230"/>
                  <a:gd name="T22" fmla="*/ 0 w 128"/>
                  <a:gd name="T23" fmla="*/ 0 h 230"/>
                  <a:gd name="T24" fmla="*/ 0 w 128"/>
                  <a:gd name="T25" fmla="*/ 0 h 230"/>
                  <a:gd name="T26" fmla="*/ 1 w 128"/>
                  <a:gd name="T27" fmla="*/ 0 h 230"/>
                  <a:gd name="T28" fmla="*/ 1 w 128"/>
                  <a:gd name="T29" fmla="*/ 0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8"/>
                  <a:gd name="T46" fmla="*/ 0 h 230"/>
                  <a:gd name="T47" fmla="*/ 128 w 12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8" h="230">
                    <a:moveTo>
                      <a:pt x="128" y="230"/>
                    </a:moveTo>
                    <a:lnTo>
                      <a:pt x="128" y="230"/>
                    </a:lnTo>
                    <a:lnTo>
                      <a:pt x="112" y="220"/>
                    </a:lnTo>
                    <a:lnTo>
                      <a:pt x="96" y="216"/>
                    </a:lnTo>
                    <a:lnTo>
                      <a:pt x="83" y="211"/>
                    </a:lnTo>
                    <a:lnTo>
                      <a:pt x="60" y="203"/>
                    </a:lnTo>
                    <a:lnTo>
                      <a:pt x="45" y="193"/>
                    </a:lnTo>
                    <a:lnTo>
                      <a:pt x="32" y="184"/>
                    </a:lnTo>
                    <a:lnTo>
                      <a:pt x="20" y="172"/>
                    </a:lnTo>
                    <a:lnTo>
                      <a:pt x="9" y="156"/>
                    </a:lnTo>
                    <a:lnTo>
                      <a:pt x="0" y="121"/>
                    </a:lnTo>
                    <a:lnTo>
                      <a:pt x="0" y="79"/>
                    </a:lnTo>
                    <a:lnTo>
                      <a:pt x="8" y="43"/>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03" name="Freeform 127">
                <a:extLst>
                  <a:ext uri="{FF2B5EF4-FFF2-40B4-BE49-F238E27FC236}">
                    <a16:creationId xmlns:a16="http://schemas.microsoft.com/office/drawing/2014/main" id="{441EA4E1-39AE-BE4D-836B-5CBE9CA19C28}"/>
                  </a:ext>
                </a:extLst>
              </p:cNvPr>
              <p:cNvSpPr>
                <a:spLocks/>
              </p:cNvSpPr>
              <p:nvPr/>
            </p:nvSpPr>
            <p:spPr bwMode="auto">
              <a:xfrm>
                <a:off x="3615" y="3297"/>
                <a:ext cx="51" cy="90"/>
              </a:xfrm>
              <a:custGeom>
                <a:avLst/>
                <a:gdLst>
                  <a:gd name="T0" fmla="*/ 0 w 103"/>
                  <a:gd name="T1" fmla="*/ 0 h 268"/>
                  <a:gd name="T2" fmla="*/ 0 w 103"/>
                  <a:gd name="T3" fmla="*/ 0 h 268"/>
                  <a:gd name="T4" fmla="*/ 0 w 103"/>
                  <a:gd name="T5" fmla="*/ 0 h 268"/>
                  <a:gd name="T6" fmla="*/ 0 w 103"/>
                  <a:gd name="T7" fmla="*/ 0 h 268"/>
                  <a:gd name="T8" fmla="*/ 0 w 103"/>
                  <a:gd name="T9" fmla="*/ 0 h 268"/>
                  <a:gd name="T10" fmla="*/ 0 w 103"/>
                  <a:gd name="T11" fmla="*/ 0 h 268"/>
                  <a:gd name="T12" fmla="*/ 0 w 103"/>
                  <a:gd name="T13" fmla="*/ 0 h 268"/>
                  <a:gd name="T14" fmla="*/ 0 w 103"/>
                  <a:gd name="T15" fmla="*/ 0 h 268"/>
                  <a:gd name="T16" fmla="*/ 0 w 103"/>
                  <a:gd name="T17" fmla="*/ 0 h 268"/>
                  <a:gd name="T18" fmla="*/ 0 w 103"/>
                  <a:gd name="T19" fmla="*/ 0 h 268"/>
                  <a:gd name="T20" fmla="*/ 0 w 103"/>
                  <a:gd name="T21" fmla="*/ 0 h 268"/>
                  <a:gd name="T22" fmla="*/ 0 w 103"/>
                  <a:gd name="T23" fmla="*/ 0 h 268"/>
                  <a:gd name="T24" fmla="*/ 0 w 103"/>
                  <a:gd name="T25" fmla="*/ 0 h 268"/>
                  <a:gd name="T26" fmla="*/ 0 w 103"/>
                  <a:gd name="T27" fmla="*/ 0 h 268"/>
                  <a:gd name="T28" fmla="*/ 0 w 103"/>
                  <a:gd name="T29" fmla="*/ 0 h 2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268"/>
                  <a:gd name="T47" fmla="*/ 103 w 103"/>
                  <a:gd name="T48" fmla="*/ 268 h 2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268">
                    <a:moveTo>
                      <a:pt x="0" y="268"/>
                    </a:moveTo>
                    <a:lnTo>
                      <a:pt x="0" y="268"/>
                    </a:lnTo>
                    <a:lnTo>
                      <a:pt x="14" y="254"/>
                    </a:lnTo>
                    <a:lnTo>
                      <a:pt x="29" y="241"/>
                    </a:lnTo>
                    <a:lnTo>
                      <a:pt x="45" y="231"/>
                    </a:lnTo>
                    <a:lnTo>
                      <a:pt x="62" y="217"/>
                    </a:lnTo>
                    <a:lnTo>
                      <a:pt x="74" y="206"/>
                    </a:lnTo>
                    <a:lnTo>
                      <a:pt x="86" y="190"/>
                    </a:lnTo>
                    <a:lnTo>
                      <a:pt x="96" y="178"/>
                    </a:lnTo>
                    <a:lnTo>
                      <a:pt x="103" y="155"/>
                    </a:lnTo>
                    <a:lnTo>
                      <a:pt x="100" y="117"/>
                    </a:lnTo>
                    <a:lnTo>
                      <a:pt x="86" y="77"/>
                    </a:lnTo>
                    <a:lnTo>
                      <a:pt x="69" y="42"/>
                    </a:lnTo>
                    <a:lnTo>
                      <a:pt x="5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04" name="Freeform 128">
                <a:extLst>
                  <a:ext uri="{FF2B5EF4-FFF2-40B4-BE49-F238E27FC236}">
                    <a16:creationId xmlns:a16="http://schemas.microsoft.com/office/drawing/2014/main" id="{2F177AB4-EF5B-8E41-A218-2F07FCC5B58F}"/>
                  </a:ext>
                </a:extLst>
              </p:cNvPr>
              <p:cNvSpPr>
                <a:spLocks/>
              </p:cNvSpPr>
              <p:nvPr/>
            </p:nvSpPr>
            <p:spPr bwMode="auto">
              <a:xfrm>
                <a:off x="3644" y="3285"/>
                <a:ext cx="17" cy="51"/>
              </a:xfrm>
              <a:custGeom>
                <a:avLst/>
                <a:gdLst>
                  <a:gd name="T0" fmla="*/ 0 w 33"/>
                  <a:gd name="T1" fmla="*/ 0 h 153"/>
                  <a:gd name="T2" fmla="*/ 0 w 33"/>
                  <a:gd name="T3" fmla="*/ 0 h 153"/>
                  <a:gd name="T4" fmla="*/ 1 w 33"/>
                  <a:gd name="T5" fmla="*/ 0 h 153"/>
                  <a:gd name="T6" fmla="*/ 1 w 33"/>
                  <a:gd name="T7" fmla="*/ 0 h 153"/>
                  <a:gd name="T8" fmla="*/ 1 w 33"/>
                  <a:gd name="T9" fmla="*/ 0 h 153"/>
                  <a:gd name="T10" fmla="*/ 1 w 33"/>
                  <a:gd name="T11" fmla="*/ 0 h 153"/>
                  <a:gd name="T12" fmla="*/ 0 60000 65536"/>
                  <a:gd name="T13" fmla="*/ 0 60000 65536"/>
                  <a:gd name="T14" fmla="*/ 0 60000 65536"/>
                  <a:gd name="T15" fmla="*/ 0 60000 65536"/>
                  <a:gd name="T16" fmla="*/ 0 60000 65536"/>
                  <a:gd name="T17" fmla="*/ 0 60000 65536"/>
                  <a:gd name="T18" fmla="*/ 0 w 33"/>
                  <a:gd name="T19" fmla="*/ 0 h 153"/>
                  <a:gd name="T20" fmla="*/ 33 w 33"/>
                  <a:gd name="T21" fmla="*/ 153 h 153"/>
                </a:gdLst>
                <a:ahLst/>
                <a:cxnLst>
                  <a:cxn ang="T12">
                    <a:pos x="T0" y="T1"/>
                  </a:cxn>
                  <a:cxn ang="T13">
                    <a:pos x="T2" y="T3"/>
                  </a:cxn>
                  <a:cxn ang="T14">
                    <a:pos x="T4" y="T5"/>
                  </a:cxn>
                  <a:cxn ang="T15">
                    <a:pos x="T6" y="T7"/>
                  </a:cxn>
                  <a:cxn ang="T16">
                    <a:pos x="T8" y="T9"/>
                  </a:cxn>
                  <a:cxn ang="T17">
                    <a:pos x="T10" y="T11"/>
                  </a:cxn>
                </a:cxnLst>
                <a:rect l="T18" t="T19" r="T20" b="T21"/>
                <a:pathLst>
                  <a:path w="33" h="153">
                    <a:moveTo>
                      <a:pt x="0" y="0"/>
                    </a:moveTo>
                    <a:lnTo>
                      <a:pt x="0" y="0"/>
                    </a:lnTo>
                    <a:lnTo>
                      <a:pt x="13" y="40"/>
                    </a:lnTo>
                    <a:lnTo>
                      <a:pt x="27" y="78"/>
                    </a:lnTo>
                    <a:lnTo>
                      <a:pt x="33" y="120"/>
                    </a:lnTo>
                    <a:lnTo>
                      <a:pt x="27" y="15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05" name="Freeform 129">
                <a:extLst>
                  <a:ext uri="{FF2B5EF4-FFF2-40B4-BE49-F238E27FC236}">
                    <a16:creationId xmlns:a16="http://schemas.microsoft.com/office/drawing/2014/main" id="{6BA55230-7450-D34A-8389-46D1EEA932CB}"/>
                  </a:ext>
                </a:extLst>
              </p:cNvPr>
              <p:cNvSpPr>
                <a:spLocks/>
              </p:cNvSpPr>
              <p:nvPr/>
            </p:nvSpPr>
            <p:spPr bwMode="auto">
              <a:xfrm>
                <a:off x="3706" y="3336"/>
                <a:ext cx="37" cy="26"/>
              </a:xfrm>
              <a:custGeom>
                <a:avLst/>
                <a:gdLst>
                  <a:gd name="T0" fmla="*/ 0 w 74"/>
                  <a:gd name="T1" fmla="*/ 0 h 77"/>
                  <a:gd name="T2" fmla="*/ 0 w 74"/>
                  <a:gd name="T3" fmla="*/ 0 h 77"/>
                  <a:gd name="T4" fmla="*/ 1 w 74"/>
                  <a:gd name="T5" fmla="*/ 0 h 77"/>
                  <a:gd name="T6" fmla="*/ 1 w 74"/>
                  <a:gd name="T7" fmla="*/ 0 h 77"/>
                  <a:gd name="T8" fmla="*/ 1 w 74"/>
                  <a:gd name="T9" fmla="*/ 0 h 77"/>
                  <a:gd name="T10" fmla="*/ 1 w 74"/>
                  <a:gd name="T11" fmla="*/ 0 h 77"/>
                  <a:gd name="T12" fmla="*/ 0 60000 65536"/>
                  <a:gd name="T13" fmla="*/ 0 60000 65536"/>
                  <a:gd name="T14" fmla="*/ 0 60000 65536"/>
                  <a:gd name="T15" fmla="*/ 0 60000 65536"/>
                  <a:gd name="T16" fmla="*/ 0 60000 65536"/>
                  <a:gd name="T17" fmla="*/ 0 60000 65536"/>
                  <a:gd name="T18" fmla="*/ 0 w 74"/>
                  <a:gd name="T19" fmla="*/ 0 h 77"/>
                  <a:gd name="T20" fmla="*/ 74 w 74"/>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74" h="77">
                    <a:moveTo>
                      <a:pt x="0" y="77"/>
                    </a:moveTo>
                    <a:lnTo>
                      <a:pt x="0" y="77"/>
                    </a:lnTo>
                    <a:lnTo>
                      <a:pt x="19" y="57"/>
                    </a:lnTo>
                    <a:lnTo>
                      <a:pt x="36" y="35"/>
                    </a:lnTo>
                    <a:lnTo>
                      <a:pt x="52" y="19"/>
                    </a:lnTo>
                    <a:lnTo>
                      <a:pt x="7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06" name="Freeform 130">
                <a:extLst>
                  <a:ext uri="{FF2B5EF4-FFF2-40B4-BE49-F238E27FC236}">
                    <a16:creationId xmlns:a16="http://schemas.microsoft.com/office/drawing/2014/main" id="{8CBFF3B0-028D-034E-9C3D-F096BB5E2E44}"/>
                  </a:ext>
                </a:extLst>
              </p:cNvPr>
              <p:cNvSpPr>
                <a:spLocks/>
              </p:cNvSpPr>
              <p:nvPr/>
            </p:nvSpPr>
            <p:spPr bwMode="auto">
              <a:xfrm>
                <a:off x="3496" y="3262"/>
                <a:ext cx="33" cy="87"/>
              </a:xfrm>
              <a:custGeom>
                <a:avLst/>
                <a:gdLst>
                  <a:gd name="T0" fmla="*/ 1 w 66"/>
                  <a:gd name="T1" fmla="*/ 0 h 262"/>
                  <a:gd name="T2" fmla="*/ 1 w 66"/>
                  <a:gd name="T3" fmla="*/ 0 h 262"/>
                  <a:gd name="T4" fmla="*/ 1 w 66"/>
                  <a:gd name="T5" fmla="*/ 0 h 262"/>
                  <a:gd name="T6" fmla="*/ 1 w 66"/>
                  <a:gd name="T7" fmla="*/ 0 h 262"/>
                  <a:gd name="T8" fmla="*/ 0 w 66"/>
                  <a:gd name="T9" fmla="*/ 0 h 262"/>
                  <a:gd name="T10" fmla="*/ 0 w 66"/>
                  <a:gd name="T11" fmla="*/ 0 h 262"/>
                  <a:gd name="T12" fmla="*/ 0 w 66"/>
                  <a:gd name="T13" fmla="*/ 0 h 262"/>
                  <a:gd name="T14" fmla="*/ 1 w 66"/>
                  <a:gd name="T15" fmla="*/ 0 h 262"/>
                  <a:gd name="T16" fmla="*/ 1 w 66"/>
                  <a:gd name="T17" fmla="*/ 0 h 262"/>
                  <a:gd name="T18" fmla="*/ 1 w 66"/>
                  <a:gd name="T19" fmla="*/ 0 h 262"/>
                  <a:gd name="T20" fmla="*/ 1 w 66"/>
                  <a:gd name="T21" fmla="*/ 0 h 2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262"/>
                  <a:gd name="T35" fmla="*/ 66 w 66"/>
                  <a:gd name="T36" fmla="*/ 262 h 2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262">
                    <a:moveTo>
                      <a:pt x="27" y="262"/>
                    </a:moveTo>
                    <a:lnTo>
                      <a:pt x="27" y="262"/>
                    </a:lnTo>
                    <a:lnTo>
                      <a:pt x="17" y="235"/>
                    </a:lnTo>
                    <a:lnTo>
                      <a:pt x="6" y="207"/>
                    </a:lnTo>
                    <a:lnTo>
                      <a:pt x="0" y="179"/>
                    </a:lnTo>
                    <a:lnTo>
                      <a:pt x="0" y="145"/>
                    </a:lnTo>
                    <a:lnTo>
                      <a:pt x="10" y="107"/>
                    </a:lnTo>
                    <a:lnTo>
                      <a:pt x="27" y="71"/>
                    </a:lnTo>
                    <a:lnTo>
                      <a:pt x="47" y="36"/>
                    </a:lnTo>
                    <a:lnTo>
                      <a:pt x="6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07" name="Freeform 131">
                <a:extLst>
                  <a:ext uri="{FF2B5EF4-FFF2-40B4-BE49-F238E27FC236}">
                    <a16:creationId xmlns:a16="http://schemas.microsoft.com/office/drawing/2014/main" id="{86806F42-270F-CB4B-A6CF-7F05CDF2428A}"/>
                  </a:ext>
                </a:extLst>
              </p:cNvPr>
              <p:cNvSpPr>
                <a:spLocks/>
              </p:cNvSpPr>
              <p:nvPr/>
            </p:nvSpPr>
            <p:spPr bwMode="auto">
              <a:xfrm>
                <a:off x="3503" y="3285"/>
                <a:ext cx="62" cy="25"/>
              </a:xfrm>
              <a:custGeom>
                <a:avLst/>
                <a:gdLst>
                  <a:gd name="T0" fmla="*/ 0 w 125"/>
                  <a:gd name="T1" fmla="*/ 0 h 74"/>
                  <a:gd name="T2" fmla="*/ 0 w 125"/>
                  <a:gd name="T3" fmla="*/ 0 h 74"/>
                  <a:gd name="T4" fmla="*/ 0 w 125"/>
                  <a:gd name="T5" fmla="*/ 0 h 74"/>
                  <a:gd name="T6" fmla="*/ 0 w 125"/>
                  <a:gd name="T7" fmla="*/ 0 h 74"/>
                  <a:gd name="T8" fmla="*/ 0 w 125"/>
                  <a:gd name="T9" fmla="*/ 0 h 74"/>
                  <a:gd name="T10" fmla="*/ 0 w 125"/>
                  <a:gd name="T11" fmla="*/ 0 h 74"/>
                  <a:gd name="T12" fmla="*/ 0 w 125"/>
                  <a:gd name="T13" fmla="*/ 0 h 74"/>
                  <a:gd name="T14" fmla="*/ 0 w 125"/>
                  <a:gd name="T15" fmla="*/ 0 h 74"/>
                  <a:gd name="T16" fmla="*/ 0 w 125"/>
                  <a:gd name="T17" fmla="*/ 0 h 74"/>
                  <a:gd name="T18" fmla="*/ 0 w 125"/>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74"/>
                  <a:gd name="T32" fmla="*/ 125 w 125"/>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74">
                    <a:moveTo>
                      <a:pt x="0" y="74"/>
                    </a:moveTo>
                    <a:lnTo>
                      <a:pt x="0" y="74"/>
                    </a:lnTo>
                    <a:lnTo>
                      <a:pt x="13" y="64"/>
                    </a:lnTo>
                    <a:lnTo>
                      <a:pt x="30" y="58"/>
                    </a:lnTo>
                    <a:lnTo>
                      <a:pt x="44" y="50"/>
                    </a:lnTo>
                    <a:lnTo>
                      <a:pt x="61" y="36"/>
                    </a:lnTo>
                    <a:lnTo>
                      <a:pt x="79" y="32"/>
                    </a:lnTo>
                    <a:lnTo>
                      <a:pt x="95" y="20"/>
                    </a:lnTo>
                    <a:lnTo>
                      <a:pt x="110" y="13"/>
                    </a:lnTo>
                    <a:lnTo>
                      <a:pt x="12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08" name="Freeform 132">
                <a:extLst>
                  <a:ext uri="{FF2B5EF4-FFF2-40B4-BE49-F238E27FC236}">
                    <a16:creationId xmlns:a16="http://schemas.microsoft.com/office/drawing/2014/main" id="{5854B0B5-EF1C-4F42-9983-E4EC0BB05001}"/>
                  </a:ext>
                </a:extLst>
              </p:cNvPr>
              <p:cNvSpPr>
                <a:spLocks/>
              </p:cNvSpPr>
              <p:nvPr/>
            </p:nvSpPr>
            <p:spPr bwMode="auto">
              <a:xfrm>
                <a:off x="3559" y="3411"/>
                <a:ext cx="107" cy="88"/>
              </a:xfrm>
              <a:custGeom>
                <a:avLst/>
                <a:gdLst>
                  <a:gd name="T0" fmla="*/ 1 w 214"/>
                  <a:gd name="T1" fmla="*/ 0 h 264"/>
                  <a:gd name="T2" fmla="*/ 1 w 214"/>
                  <a:gd name="T3" fmla="*/ 0 h 264"/>
                  <a:gd name="T4" fmla="*/ 1 w 214"/>
                  <a:gd name="T5" fmla="*/ 0 h 264"/>
                  <a:gd name="T6" fmla="*/ 1 w 214"/>
                  <a:gd name="T7" fmla="*/ 0 h 264"/>
                  <a:gd name="T8" fmla="*/ 1 w 214"/>
                  <a:gd name="T9" fmla="*/ 0 h 264"/>
                  <a:gd name="T10" fmla="*/ 1 w 214"/>
                  <a:gd name="T11" fmla="*/ 0 h 264"/>
                  <a:gd name="T12" fmla="*/ 1 w 214"/>
                  <a:gd name="T13" fmla="*/ 0 h 264"/>
                  <a:gd name="T14" fmla="*/ 1 w 214"/>
                  <a:gd name="T15" fmla="*/ 0 h 264"/>
                  <a:gd name="T16" fmla="*/ 1 w 214"/>
                  <a:gd name="T17" fmla="*/ 0 h 264"/>
                  <a:gd name="T18" fmla="*/ 1 w 214"/>
                  <a:gd name="T19" fmla="*/ 0 h 264"/>
                  <a:gd name="T20" fmla="*/ 1 w 214"/>
                  <a:gd name="T21" fmla="*/ 0 h 264"/>
                  <a:gd name="T22" fmla="*/ 1 w 214"/>
                  <a:gd name="T23" fmla="*/ 0 h 264"/>
                  <a:gd name="T24" fmla="*/ 1 w 214"/>
                  <a:gd name="T25" fmla="*/ 0 h 264"/>
                  <a:gd name="T26" fmla="*/ 1 w 214"/>
                  <a:gd name="T27" fmla="*/ 0 h 264"/>
                  <a:gd name="T28" fmla="*/ 0 w 214"/>
                  <a:gd name="T29" fmla="*/ 0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4"/>
                  <a:gd name="T46" fmla="*/ 0 h 264"/>
                  <a:gd name="T47" fmla="*/ 214 w 214"/>
                  <a:gd name="T48" fmla="*/ 264 h 2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4" h="264">
                    <a:moveTo>
                      <a:pt x="214" y="264"/>
                    </a:moveTo>
                    <a:lnTo>
                      <a:pt x="214" y="264"/>
                    </a:lnTo>
                    <a:lnTo>
                      <a:pt x="195" y="251"/>
                    </a:lnTo>
                    <a:lnTo>
                      <a:pt x="174" y="237"/>
                    </a:lnTo>
                    <a:lnTo>
                      <a:pt x="156" y="231"/>
                    </a:lnTo>
                    <a:lnTo>
                      <a:pt x="137" y="212"/>
                    </a:lnTo>
                    <a:lnTo>
                      <a:pt x="122" y="200"/>
                    </a:lnTo>
                    <a:lnTo>
                      <a:pt x="105" y="192"/>
                    </a:lnTo>
                    <a:lnTo>
                      <a:pt x="87" y="170"/>
                    </a:lnTo>
                    <a:lnTo>
                      <a:pt x="70" y="157"/>
                    </a:lnTo>
                    <a:lnTo>
                      <a:pt x="52" y="119"/>
                    </a:lnTo>
                    <a:lnTo>
                      <a:pt x="30" y="83"/>
                    </a:lnTo>
                    <a:lnTo>
                      <a:pt x="15" y="44"/>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09" name="Freeform 133">
                <a:extLst>
                  <a:ext uri="{FF2B5EF4-FFF2-40B4-BE49-F238E27FC236}">
                    <a16:creationId xmlns:a16="http://schemas.microsoft.com/office/drawing/2014/main" id="{F502E061-EE85-4646-8AA8-EBAA0C0EA5D0}"/>
                  </a:ext>
                </a:extLst>
              </p:cNvPr>
              <p:cNvSpPr>
                <a:spLocks/>
              </p:cNvSpPr>
              <p:nvPr/>
            </p:nvSpPr>
            <p:spPr bwMode="auto">
              <a:xfrm>
                <a:off x="3551" y="3464"/>
                <a:ext cx="43" cy="13"/>
              </a:xfrm>
              <a:custGeom>
                <a:avLst/>
                <a:gdLst>
                  <a:gd name="T0" fmla="*/ 0 w 87"/>
                  <a:gd name="T1" fmla="*/ 0 h 40"/>
                  <a:gd name="T2" fmla="*/ 0 w 87"/>
                  <a:gd name="T3" fmla="*/ 0 h 40"/>
                  <a:gd name="T4" fmla="*/ 0 w 87"/>
                  <a:gd name="T5" fmla="*/ 0 h 40"/>
                  <a:gd name="T6" fmla="*/ 0 w 87"/>
                  <a:gd name="T7" fmla="*/ 0 h 40"/>
                  <a:gd name="T8" fmla="*/ 0 w 87"/>
                  <a:gd name="T9" fmla="*/ 0 h 40"/>
                  <a:gd name="T10" fmla="*/ 0 w 87"/>
                  <a:gd name="T11" fmla="*/ 0 h 40"/>
                  <a:gd name="T12" fmla="*/ 0 w 87"/>
                  <a:gd name="T13" fmla="*/ 0 h 40"/>
                  <a:gd name="T14" fmla="*/ 0 w 87"/>
                  <a:gd name="T15" fmla="*/ 0 h 40"/>
                  <a:gd name="T16" fmla="*/ 0 w 87"/>
                  <a:gd name="T17" fmla="*/ 0 h 40"/>
                  <a:gd name="T18" fmla="*/ 0 w 87"/>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40"/>
                  <a:gd name="T32" fmla="*/ 87 w 87"/>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40">
                    <a:moveTo>
                      <a:pt x="0" y="0"/>
                    </a:moveTo>
                    <a:lnTo>
                      <a:pt x="0" y="0"/>
                    </a:lnTo>
                    <a:lnTo>
                      <a:pt x="12" y="4"/>
                    </a:lnTo>
                    <a:lnTo>
                      <a:pt x="25" y="8"/>
                    </a:lnTo>
                    <a:lnTo>
                      <a:pt x="33" y="20"/>
                    </a:lnTo>
                    <a:lnTo>
                      <a:pt x="44" y="29"/>
                    </a:lnTo>
                    <a:lnTo>
                      <a:pt x="58" y="36"/>
                    </a:lnTo>
                    <a:lnTo>
                      <a:pt x="71" y="40"/>
                    </a:lnTo>
                    <a:lnTo>
                      <a:pt x="76" y="40"/>
                    </a:lnTo>
                    <a:lnTo>
                      <a:pt x="87" y="3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10" name="Freeform 134">
                <a:extLst>
                  <a:ext uri="{FF2B5EF4-FFF2-40B4-BE49-F238E27FC236}">
                    <a16:creationId xmlns:a16="http://schemas.microsoft.com/office/drawing/2014/main" id="{F6BA763D-93DE-4246-9F6F-F4E815125986}"/>
                  </a:ext>
                </a:extLst>
              </p:cNvPr>
              <p:cNvSpPr>
                <a:spLocks/>
              </p:cNvSpPr>
              <p:nvPr/>
            </p:nvSpPr>
            <p:spPr bwMode="auto">
              <a:xfrm>
                <a:off x="3503" y="3437"/>
                <a:ext cx="48" cy="113"/>
              </a:xfrm>
              <a:custGeom>
                <a:avLst/>
                <a:gdLst>
                  <a:gd name="T0" fmla="*/ 1 w 95"/>
                  <a:gd name="T1" fmla="*/ 0 h 337"/>
                  <a:gd name="T2" fmla="*/ 1 w 95"/>
                  <a:gd name="T3" fmla="*/ 0 h 337"/>
                  <a:gd name="T4" fmla="*/ 1 w 95"/>
                  <a:gd name="T5" fmla="*/ 0 h 337"/>
                  <a:gd name="T6" fmla="*/ 1 w 95"/>
                  <a:gd name="T7" fmla="*/ 0 h 337"/>
                  <a:gd name="T8" fmla="*/ 1 w 95"/>
                  <a:gd name="T9" fmla="*/ 0 h 337"/>
                  <a:gd name="T10" fmla="*/ 1 w 95"/>
                  <a:gd name="T11" fmla="*/ 0 h 337"/>
                  <a:gd name="T12" fmla="*/ 1 w 95"/>
                  <a:gd name="T13" fmla="*/ 0 h 337"/>
                  <a:gd name="T14" fmla="*/ 1 w 95"/>
                  <a:gd name="T15" fmla="*/ 0 h 337"/>
                  <a:gd name="T16" fmla="*/ 1 w 95"/>
                  <a:gd name="T17" fmla="*/ 0 h 337"/>
                  <a:gd name="T18" fmla="*/ 0 w 95"/>
                  <a:gd name="T19" fmla="*/ 0 h 337"/>
                  <a:gd name="T20" fmla="*/ 0 w 95"/>
                  <a:gd name="T21" fmla="*/ 0 h 337"/>
                  <a:gd name="T22" fmla="*/ 0 w 95"/>
                  <a:gd name="T23" fmla="*/ 0 h 337"/>
                  <a:gd name="T24" fmla="*/ 1 w 95"/>
                  <a:gd name="T25" fmla="*/ 0 h 337"/>
                  <a:gd name="T26" fmla="*/ 1 w 95"/>
                  <a:gd name="T27" fmla="*/ 0 h 337"/>
                  <a:gd name="T28" fmla="*/ 1 w 95"/>
                  <a:gd name="T29" fmla="*/ 0 h 3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337"/>
                  <a:gd name="T47" fmla="*/ 95 w 95"/>
                  <a:gd name="T48" fmla="*/ 337 h 3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337">
                    <a:moveTo>
                      <a:pt x="95" y="337"/>
                    </a:moveTo>
                    <a:lnTo>
                      <a:pt x="95" y="337"/>
                    </a:lnTo>
                    <a:lnTo>
                      <a:pt x="84" y="314"/>
                    </a:lnTo>
                    <a:lnTo>
                      <a:pt x="69" y="295"/>
                    </a:lnTo>
                    <a:lnTo>
                      <a:pt x="52" y="270"/>
                    </a:lnTo>
                    <a:lnTo>
                      <a:pt x="41" y="251"/>
                    </a:lnTo>
                    <a:lnTo>
                      <a:pt x="25" y="225"/>
                    </a:lnTo>
                    <a:lnTo>
                      <a:pt x="13" y="201"/>
                    </a:lnTo>
                    <a:lnTo>
                      <a:pt x="3" y="177"/>
                    </a:lnTo>
                    <a:lnTo>
                      <a:pt x="0" y="153"/>
                    </a:lnTo>
                    <a:lnTo>
                      <a:pt x="0" y="115"/>
                    </a:lnTo>
                    <a:lnTo>
                      <a:pt x="4" y="74"/>
                    </a:lnTo>
                    <a:lnTo>
                      <a:pt x="16" y="37"/>
                    </a:lnTo>
                    <a:lnTo>
                      <a:pt x="2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11" name="Freeform 135">
                <a:extLst>
                  <a:ext uri="{FF2B5EF4-FFF2-40B4-BE49-F238E27FC236}">
                    <a16:creationId xmlns:a16="http://schemas.microsoft.com/office/drawing/2014/main" id="{7AEB539C-AE61-0049-B502-AB940E398F72}"/>
                  </a:ext>
                </a:extLst>
              </p:cNvPr>
              <p:cNvSpPr>
                <a:spLocks/>
              </p:cNvSpPr>
              <p:nvPr/>
            </p:nvSpPr>
            <p:spPr bwMode="auto">
              <a:xfrm>
                <a:off x="3453" y="3185"/>
                <a:ext cx="56" cy="24"/>
              </a:xfrm>
              <a:custGeom>
                <a:avLst/>
                <a:gdLst>
                  <a:gd name="T0" fmla="*/ 0 w 113"/>
                  <a:gd name="T1" fmla="*/ 0 h 71"/>
                  <a:gd name="T2" fmla="*/ 0 w 113"/>
                  <a:gd name="T3" fmla="*/ 0 h 71"/>
                  <a:gd name="T4" fmla="*/ 0 w 113"/>
                  <a:gd name="T5" fmla="*/ 0 h 71"/>
                  <a:gd name="T6" fmla="*/ 0 w 113"/>
                  <a:gd name="T7" fmla="*/ 0 h 71"/>
                  <a:gd name="T8" fmla="*/ 0 w 113"/>
                  <a:gd name="T9" fmla="*/ 0 h 71"/>
                  <a:gd name="T10" fmla="*/ 0 w 113"/>
                  <a:gd name="T11" fmla="*/ 0 h 71"/>
                  <a:gd name="T12" fmla="*/ 0 w 113"/>
                  <a:gd name="T13" fmla="*/ 0 h 71"/>
                  <a:gd name="T14" fmla="*/ 0 w 113"/>
                  <a:gd name="T15" fmla="*/ 0 h 71"/>
                  <a:gd name="T16" fmla="*/ 0 w 113"/>
                  <a:gd name="T17" fmla="*/ 0 h 71"/>
                  <a:gd name="T18" fmla="*/ 0 w 113"/>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71"/>
                  <a:gd name="T32" fmla="*/ 113 w 113"/>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71">
                    <a:moveTo>
                      <a:pt x="0" y="0"/>
                    </a:moveTo>
                    <a:lnTo>
                      <a:pt x="0" y="0"/>
                    </a:lnTo>
                    <a:lnTo>
                      <a:pt x="14" y="8"/>
                    </a:lnTo>
                    <a:lnTo>
                      <a:pt x="26" y="20"/>
                    </a:lnTo>
                    <a:lnTo>
                      <a:pt x="42" y="30"/>
                    </a:lnTo>
                    <a:lnTo>
                      <a:pt x="58" y="37"/>
                    </a:lnTo>
                    <a:lnTo>
                      <a:pt x="69" y="46"/>
                    </a:lnTo>
                    <a:lnTo>
                      <a:pt x="86" y="58"/>
                    </a:lnTo>
                    <a:lnTo>
                      <a:pt x="100" y="65"/>
                    </a:lnTo>
                    <a:lnTo>
                      <a:pt x="113" y="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12" name="Freeform 136">
                <a:extLst>
                  <a:ext uri="{FF2B5EF4-FFF2-40B4-BE49-F238E27FC236}">
                    <a16:creationId xmlns:a16="http://schemas.microsoft.com/office/drawing/2014/main" id="{365FCE39-CFDD-BE44-BC5F-82E317D6AEB5}"/>
                  </a:ext>
                </a:extLst>
              </p:cNvPr>
              <p:cNvSpPr>
                <a:spLocks/>
              </p:cNvSpPr>
              <p:nvPr/>
            </p:nvSpPr>
            <p:spPr bwMode="auto">
              <a:xfrm>
                <a:off x="3481" y="3209"/>
                <a:ext cx="57" cy="13"/>
              </a:xfrm>
              <a:custGeom>
                <a:avLst/>
                <a:gdLst>
                  <a:gd name="T0" fmla="*/ 1 w 114"/>
                  <a:gd name="T1" fmla="*/ 0 h 39"/>
                  <a:gd name="T2" fmla="*/ 1 w 114"/>
                  <a:gd name="T3" fmla="*/ 0 h 39"/>
                  <a:gd name="T4" fmla="*/ 1 w 114"/>
                  <a:gd name="T5" fmla="*/ 0 h 39"/>
                  <a:gd name="T6" fmla="*/ 1 w 114"/>
                  <a:gd name="T7" fmla="*/ 0 h 39"/>
                  <a:gd name="T8" fmla="*/ 1 w 114"/>
                  <a:gd name="T9" fmla="*/ 0 h 39"/>
                  <a:gd name="T10" fmla="*/ 1 w 114"/>
                  <a:gd name="T11" fmla="*/ 0 h 39"/>
                  <a:gd name="T12" fmla="*/ 1 w 114"/>
                  <a:gd name="T13" fmla="*/ 0 h 39"/>
                  <a:gd name="T14" fmla="*/ 1 w 114"/>
                  <a:gd name="T15" fmla="*/ 0 h 39"/>
                  <a:gd name="T16" fmla="*/ 1 w 114"/>
                  <a:gd name="T17" fmla="*/ 0 h 39"/>
                  <a:gd name="T18" fmla="*/ 0 w 114"/>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39"/>
                  <a:gd name="T32" fmla="*/ 114 w 114"/>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39">
                    <a:moveTo>
                      <a:pt x="114" y="39"/>
                    </a:moveTo>
                    <a:lnTo>
                      <a:pt x="114" y="39"/>
                    </a:lnTo>
                    <a:lnTo>
                      <a:pt x="97" y="34"/>
                    </a:lnTo>
                    <a:lnTo>
                      <a:pt x="89" y="33"/>
                    </a:lnTo>
                    <a:lnTo>
                      <a:pt x="70" y="26"/>
                    </a:lnTo>
                    <a:lnTo>
                      <a:pt x="58" y="23"/>
                    </a:lnTo>
                    <a:lnTo>
                      <a:pt x="45" y="14"/>
                    </a:lnTo>
                    <a:lnTo>
                      <a:pt x="28" y="10"/>
                    </a:lnTo>
                    <a:lnTo>
                      <a:pt x="14"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13" name="Freeform 137">
                <a:extLst>
                  <a:ext uri="{FF2B5EF4-FFF2-40B4-BE49-F238E27FC236}">
                    <a16:creationId xmlns:a16="http://schemas.microsoft.com/office/drawing/2014/main" id="{1C5F747B-E2E1-7D49-8068-4172F8257B77}"/>
                  </a:ext>
                </a:extLst>
              </p:cNvPr>
              <p:cNvSpPr>
                <a:spLocks/>
              </p:cNvSpPr>
              <p:nvPr/>
            </p:nvSpPr>
            <p:spPr bwMode="auto">
              <a:xfrm>
                <a:off x="3453" y="3084"/>
                <a:ext cx="85" cy="12"/>
              </a:xfrm>
              <a:custGeom>
                <a:avLst/>
                <a:gdLst>
                  <a:gd name="T0" fmla="*/ 0 w 169"/>
                  <a:gd name="T1" fmla="*/ 0 h 38"/>
                  <a:gd name="T2" fmla="*/ 0 w 169"/>
                  <a:gd name="T3" fmla="*/ 0 h 38"/>
                  <a:gd name="T4" fmla="*/ 1 w 169"/>
                  <a:gd name="T5" fmla="*/ 0 h 38"/>
                  <a:gd name="T6" fmla="*/ 1 w 169"/>
                  <a:gd name="T7" fmla="*/ 0 h 38"/>
                  <a:gd name="T8" fmla="*/ 1 w 169"/>
                  <a:gd name="T9" fmla="*/ 0 h 38"/>
                  <a:gd name="T10" fmla="*/ 1 w 169"/>
                  <a:gd name="T11" fmla="*/ 0 h 38"/>
                  <a:gd name="T12" fmla="*/ 1 w 169"/>
                  <a:gd name="T13" fmla="*/ 0 h 38"/>
                  <a:gd name="T14" fmla="*/ 1 w 169"/>
                  <a:gd name="T15" fmla="*/ 0 h 38"/>
                  <a:gd name="T16" fmla="*/ 1 w 169"/>
                  <a:gd name="T17" fmla="*/ 0 h 38"/>
                  <a:gd name="T18" fmla="*/ 1 w 169"/>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38"/>
                  <a:gd name="T32" fmla="*/ 169 w 169"/>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38">
                    <a:moveTo>
                      <a:pt x="0" y="38"/>
                    </a:moveTo>
                    <a:lnTo>
                      <a:pt x="0" y="38"/>
                    </a:lnTo>
                    <a:lnTo>
                      <a:pt x="20" y="33"/>
                    </a:lnTo>
                    <a:lnTo>
                      <a:pt x="42" y="31"/>
                    </a:lnTo>
                    <a:lnTo>
                      <a:pt x="64" y="28"/>
                    </a:lnTo>
                    <a:lnTo>
                      <a:pt x="86" y="23"/>
                    </a:lnTo>
                    <a:lnTo>
                      <a:pt x="104" y="16"/>
                    </a:lnTo>
                    <a:lnTo>
                      <a:pt x="125" y="15"/>
                    </a:lnTo>
                    <a:lnTo>
                      <a:pt x="147" y="4"/>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14" name="Freeform 138">
                <a:extLst>
                  <a:ext uri="{FF2B5EF4-FFF2-40B4-BE49-F238E27FC236}">
                    <a16:creationId xmlns:a16="http://schemas.microsoft.com/office/drawing/2014/main" id="{6CBCB581-5B66-514A-9201-0D2268918E61}"/>
                  </a:ext>
                </a:extLst>
              </p:cNvPr>
              <p:cNvSpPr>
                <a:spLocks/>
              </p:cNvSpPr>
              <p:nvPr/>
            </p:nvSpPr>
            <p:spPr bwMode="auto">
              <a:xfrm>
                <a:off x="3481" y="3096"/>
                <a:ext cx="28" cy="25"/>
              </a:xfrm>
              <a:custGeom>
                <a:avLst/>
                <a:gdLst>
                  <a:gd name="T0" fmla="*/ 0 w 58"/>
                  <a:gd name="T1" fmla="*/ 0 h 74"/>
                  <a:gd name="T2" fmla="*/ 0 w 58"/>
                  <a:gd name="T3" fmla="*/ 0 h 74"/>
                  <a:gd name="T4" fmla="*/ 0 w 58"/>
                  <a:gd name="T5" fmla="*/ 0 h 74"/>
                  <a:gd name="T6" fmla="*/ 0 w 58"/>
                  <a:gd name="T7" fmla="*/ 0 h 74"/>
                  <a:gd name="T8" fmla="*/ 0 w 58"/>
                  <a:gd name="T9" fmla="*/ 0 h 74"/>
                  <a:gd name="T10" fmla="*/ 0 w 58"/>
                  <a:gd name="T11" fmla="*/ 0 h 74"/>
                  <a:gd name="T12" fmla="*/ 0 60000 65536"/>
                  <a:gd name="T13" fmla="*/ 0 60000 65536"/>
                  <a:gd name="T14" fmla="*/ 0 60000 65536"/>
                  <a:gd name="T15" fmla="*/ 0 60000 65536"/>
                  <a:gd name="T16" fmla="*/ 0 60000 65536"/>
                  <a:gd name="T17" fmla="*/ 0 60000 65536"/>
                  <a:gd name="T18" fmla="*/ 0 w 58"/>
                  <a:gd name="T19" fmla="*/ 0 h 74"/>
                  <a:gd name="T20" fmla="*/ 58 w 58"/>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58" h="74">
                    <a:moveTo>
                      <a:pt x="0" y="0"/>
                    </a:moveTo>
                    <a:lnTo>
                      <a:pt x="0" y="0"/>
                    </a:lnTo>
                    <a:lnTo>
                      <a:pt x="14" y="23"/>
                    </a:lnTo>
                    <a:lnTo>
                      <a:pt x="31" y="39"/>
                    </a:lnTo>
                    <a:lnTo>
                      <a:pt x="45" y="59"/>
                    </a:lnTo>
                    <a:lnTo>
                      <a:pt x="58" y="7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15" name="Freeform 139">
                <a:extLst>
                  <a:ext uri="{FF2B5EF4-FFF2-40B4-BE49-F238E27FC236}">
                    <a16:creationId xmlns:a16="http://schemas.microsoft.com/office/drawing/2014/main" id="{AC5E5654-6F34-0C49-AC49-816C0A5A533E}"/>
                  </a:ext>
                </a:extLst>
              </p:cNvPr>
              <p:cNvSpPr>
                <a:spLocks/>
              </p:cNvSpPr>
              <p:nvPr/>
            </p:nvSpPr>
            <p:spPr bwMode="auto">
              <a:xfrm>
                <a:off x="3438" y="2846"/>
                <a:ext cx="127" cy="38"/>
              </a:xfrm>
              <a:custGeom>
                <a:avLst/>
                <a:gdLst>
                  <a:gd name="T0" fmla="*/ 0 w 254"/>
                  <a:gd name="T1" fmla="*/ 0 h 113"/>
                  <a:gd name="T2" fmla="*/ 0 w 254"/>
                  <a:gd name="T3" fmla="*/ 0 h 113"/>
                  <a:gd name="T4" fmla="*/ 1 w 254"/>
                  <a:gd name="T5" fmla="*/ 0 h 113"/>
                  <a:gd name="T6" fmla="*/ 1 w 254"/>
                  <a:gd name="T7" fmla="*/ 0 h 113"/>
                  <a:gd name="T8" fmla="*/ 1 w 254"/>
                  <a:gd name="T9" fmla="*/ 0 h 113"/>
                  <a:gd name="T10" fmla="*/ 1 w 254"/>
                  <a:gd name="T11" fmla="*/ 0 h 113"/>
                  <a:gd name="T12" fmla="*/ 1 w 254"/>
                  <a:gd name="T13" fmla="*/ 0 h 113"/>
                  <a:gd name="T14" fmla="*/ 1 w 254"/>
                  <a:gd name="T15" fmla="*/ 0 h 113"/>
                  <a:gd name="T16" fmla="*/ 1 w 254"/>
                  <a:gd name="T17" fmla="*/ 0 h 113"/>
                  <a:gd name="T18" fmla="*/ 1 w 254"/>
                  <a:gd name="T19" fmla="*/ 0 h 113"/>
                  <a:gd name="T20" fmla="*/ 1 w 254"/>
                  <a:gd name="T21" fmla="*/ 0 h 113"/>
                  <a:gd name="T22" fmla="*/ 1 w 254"/>
                  <a:gd name="T23" fmla="*/ 0 h 113"/>
                  <a:gd name="T24" fmla="*/ 1 w 254"/>
                  <a:gd name="T25" fmla="*/ 0 h 113"/>
                  <a:gd name="T26" fmla="*/ 1 w 254"/>
                  <a:gd name="T27" fmla="*/ 0 h 113"/>
                  <a:gd name="T28" fmla="*/ 1 w 254"/>
                  <a:gd name="T29" fmla="*/ 0 h 113"/>
                  <a:gd name="T30" fmla="*/ 1 w 254"/>
                  <a:gd name="T31" fmla="*/ 0 h 113"/>
                  <a:gd name="T32" fmla="*/ 1 w 254"/>
                  <a:gd name="T33" fmla="*/ 0 h 113"/>
                  <a:gd name="T34" fmla="*/ 1 w 254"/>
                  <a:gd name="T35" fmla="*/ 0 h 113"/>
                  <a:gd name="T36" fmla="*/ 1 w 254"/>
                  <a:gd name="T37" fmla="*/ 0 h 1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4"/>
                  <a:gd name="T58" fmla="*/ 0 h 113"/>
                  <a:gd name="T59" fmla="*/ 254 w 254"/>
                  <a:gd name="T60" fmla="*/ 113 h 1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4" h="113">
                    <a:moveTo>
                      <a:pt x="0" y="113"/>
                    </a:moveTo>
                    <a:lnTo>
                      <a:pt x="0" y="113"/>
                    </a:lnTo>
                    <a:lnTo>
                      <a:pt x="18" y="102"/>
                    </a:lnTo>
                    <a:lnTo>
                      <a:pt x="38" y="83"/>
                    </a:lnTo>
                    <a:lnTo>
                      <a:pt x="55" y="67"/>
                    </a:lnTo>
                    <a:lnTo>
                      <a:pt x="74" y="47"/>
                    </a:lnTo>
                    <a:lnTo>
                      <a:pt x="93" y="32"/>
                    </a:lnTo>
                    <a:lnTo>
                      <a:pt x="115" y="13"/>
                    </a:lnTo>
                    <a:lnTo>
                      <a:pt x="133" y="7"/>
                    </a:lnTo>
                    <a:lnTo>
                      <a:pt x="154" y="0"/>
                    </a:lnTo>
                    <a:lnTo>
                      <a:pt x="170" y="0"/>
                    </a:lnTo>
                    <a:lnTo>
                      <a:pt x="179" y="3"/>
                    </a:lnTo>
                    <a:lnTo>
                      <a:pt x="193" y="7"/>
                    </a:lnTo>
                    <a:lnTo>
                      <a:pt x="205" y="12"/>
                    </a:lnTo>
                    <a:lnTo>
                      <a:pt x="219" y="19"/>
                    </a:lnTo>
                    <a:lnTo>
                      <a:pt x="227" y="28"/>
                    </a:lnTo>
                    <a:lnTo>
                      <a:pt x="241" y="36"/>
                    </a:lnTo>
                    <a:lnTo>
                      <a:pt x="254" y="4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16" name="Freeform 140">
                <a:extLst>
                  <a:ext uri="{FF2B5EF4-FFF2-40B4-BE49-F238E27FC236}">
                    <a16:creationId xmlns:a16="http://schemas.microsoft.com/office/drawing/2014/main" id="{D612B605-E423-004B-BA73-06FAB18C7F62}"/>
                  </a:ext>
                </a:extLst>
              </p:cNvPr>
              <p:cNvSpPr>
                <a:spLocks/>
              </p:cNvSpPr>
              <p:nvPr/>
            </p:nvSpPr>
            <p:spPr bwMode="auto">
              <a:xfrm>
                <a:off x="3481" y="2860"/>
                <a:ext cx="64" cy="38"/>
              </a:xfrm>
              <a:custGeom>
                <a:avLst/>
                <a:gdLst>
                  <a:gd name="T0" fmla="*/ 0 w 129"/>
                  <a:gd name="T1" fmla="*/ 0 h 112"/>
                  <a:gd name="T2" fmla="*/ 0 w 129"/>
                  <a:gd name="T3" fmla="*/ 0 h 112"/>
                  <a:gd name="T4" fmla="*/ 0 w 129"/>
                  <a:gd name="T5" fmla="*/ 0 h 112"/>
                  <a:gd name="T6" fmla="*/ 0 w 129"/>
                  <a:gd name="T7" fmla="*/ 0 h 112"/>
                  <a:gd name="T8" fmla="*/ 0 w 129"/>
                  <a:gd name="T9" fmla="*/ 0 h 112"/>
                  <a:gd name="T10" fmla="*/ 0 w 129"/>
                  <a:gd name="T11" fmla="*/ 0 h 112"/>
                  <a:gd name="T12" fmla="*/ 0 w 129"/>
                  <a:gd name="T13" fmla="*/ 0 h 112"/>
                  <a:gd name="T14" fmla="*/ 0 w 129"/>
                  <a:gd name="T15" fmla="*/ 0 h 112"/>
                  <a:gd name="T16" fmla="*/ 0 w 129"/>
                  <a:gd name="T17" fmla="*/ 0 h 112"/>
                  <a:gd name="T18" fmla="*/ 0 w 129"/>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12"/>
                  <a:gd name="T32" fmla="*/ 129 w 129"/>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12">
                    <a:moveTo>
                      <a:pt x="0" y="0"/>
                    </a:moveTo>
                    <a:lnTo>
                      <a:pt x="0" y="0"/>
                    </a:lnTo>
                    <a:lnTo>
                      <a:pt x="14" y="9"/>
                    </a:lnTo>
                    <a:lnTo>
                      <a:pt x="34" y="25"/>
                    </a:lnTo>
                    <a:lnTo>
                      <a:pt x="48" y="36"/>
                    </a:lnTo>
                    <a:lnTo>
                      <a:pt x="65" y="55"/>
                    </a:lnTo>
                    <a:lnTo>
                      <a:pt x="82" y="67"/>
                    </a:lnTo>
                    <a:lnTo>
                      <a:pt x="95" y="79"/>
                    </a:lnTo>
                    <a:lnTo>
                      <a:pt x="114" y="99"/>
                    </a:lnTo>
                    <a:lnTo>
                      <a:pt x="129" y="1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17" name="Freeform 141">
                <a:extLst>
                  <a:ext uri="{FF2B5EF4-FFF2-40B4-BE49-F238E27FC236}">
                    <a16:creationId xmlns:a16="http://schemas.microsoft.com/office/drawing/2014/main" id="{AF867BA3-D6E7-9F47-ABA5-D24C7C7AA147}"/>
                  </a:ext>
                </a:extLst>
              </p:cNvPr>
              <p:cNvSpPr>
                <a:spLocks/>
              </p:cNvSpPr>
              <p:nvPr/>
            </p:nvSpPr>
            <p:spPr bwMode="auto">
              <a:xfrm>
                <a:off x="3453" y="2740"/>
                <a:ext cx="135" cy="44"/>
              </a:xfrm>
              <a:custGeom>
                <a:avLst/>
                <a:gdLst>
                  <a:gd name="T0" fmla="*/ 0 w 271"/>
                  <a:gd name="T1" fmla="*/ 0 h 133"/>
                  <a:gd name="T2" fmla="*/ 0 w 271"/>
                  <a:gd name="T3" fmla="*/ 0 h 133"/>
                  <a:gd name="T4" fmla="*/ 0 w 271"/>
                  <a:gd name="T5" fmla="*/ 0 h 133"/>
                  <a:gd name="T6" fmla="*/ 0 w 271"/>
                  <a:gd name="T7" fmla="*/ 0 h 133"/>
                  <a:gd name="T8" fmla="*/ 0 w 271"/>
                  <a:gd name="T9" fmla="*/ 0 h 133"/>
                  <a:gd name="T10" fmla="*/ 0 w 271"/>
                  <a:gd name="T11" fmla="*/ 0 h 133"/>
                  <a:gd name="T12" fmla="*/ 0 w 271"/>
                  <a:gd name="T13" fmla="*/ 0 h 133"/>
                  <a:gd name="T14" fmla="*/ 0 w 271"/>
                  <a:gd name="T15" fmla="*/ 0 h 133"/>
                  <a:gd name="T16" fmla="*/ 0 w 271"/>
                  <a:gd name="T17" fmla="*/ 0 h 133"/>
                  <a:gd name="T18" fmla="*/ 0 w 271"/>
                  <a:gd name="T19" fmla="*/ 0 h 133"/>
                  <a:gd name="T20" fmla="*/ 0 w 271"/>
                  <a:gd name="T21" fmla="*/ 0 h 133"/>
                  <a:gd name="T22" fmla="*/ 0 w 271"/>
                  <a:gd name="T23" fmla="*/ 0 h 133"/>
                  <a:gd name="T24" fmla="*/ 0 w 271"/>
                  <a:gd name="T25" fmla="*/ 0 h 133"/>
                  <a:gd name="T26" fmla="*/ 0 w 271"/>
                  <a:gd name="T27" fmla="*/ 0 h 133"/>
                  <a:gd name="T28" fmla="*/ 0 w 271"/>
                  <a:gd name="T29" fmla="*/ 0 h 133"/>
                  <a:gd name="T30" fmla="*/ 0 w 271"/>
                  <a:gd name="T31" fmla="*/ 0 h 133"/>
                  <a:gd name="T32" fmla="*/ 0 w 271"/>
                  <a:gd name="T33" fmla="*/ 0 h 133"/>
                  <a:gd name="T34" fmla="*/ 0 w 271"/>
                  <a:gd name="T35" fmla="*/ 0 h 133"/>
                  <a:gd name="T36" fmla="*/ 0 w 271"/>
                  <a:gd name="T37" fmla="*/ 0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1"/>
                  <a:gd name="T58" fmla="*/ 0 h 133"/>
                  <a:gd name="T59" fmla="*/ 271 w 271"/>
                  <a:gd name="T60" fmla="*/ 133 h 1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1" h="133">
                    <a:moveTo>
                      <a:pt x="0" y="133"/>
                    </a:moveTo>
                    <a:lnTo>
                      <a:pt x="0" y="133"/>
                    </a:lnTo>
                    <a:lnTo>
                      <a:pt x="20" y="120"/>
                    </a:lnTo>
                    <a:lnTo>
                      <a:pt x="38" y="98"/>
                    </a:lnTo>
                    <a:lnTo>
                      <a:pt x="58" y="87"/>
                    </a:lnTo>
                    <a:lnTo>
                      <a:pt x="74" y="74"/>
                    </a:lnTo>
                    <a:lnTo>
                      <a:pt x="96" y="50"/>
                    </a:lnTo>
                    <a:lnTo>
                      <a:pt x="113" y="36"/>
                    </a:lnTo>
                    <a:lnTo>
                      <a:pt x="133" y="27"/>
                    </a:lnTo>
                    <a:lnTo>
                      <a:pt x="152" y="16"/>
                    </a:lnTo>
                    <a:lnTo>
                      <a:pt x="169" y="16"/>
                    </a:lnTo>
                    <a:lnTo>
                      <a:pt x="184" y="7"/>
                    </a:lnTo>
                    <a:lnTo>
                      <a:pt x="198" y="4"/>
                    </a:lnTo>
                    <a:lnTo>
                      <a:pt x="213" y="0"/>
                    </a:lnTo>
                    <a:lnTo>
                      <a:pt x="228" y="0"/>
                    </a:lnTo>
                    <a:lnTo>
                      <a:pt x="242" y="0"/>
                    </a:lnTo>
                    <a:lnTo>
                      <a:pt x="256" y="7"/>
                    </a:lnTo>
                    <a:lnTo>
                      <a:pt x="271" y="1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18" name="Freeform 142">
                <a:extLst>
                  <a:ext uri="{FF2B5EF4-FFF2-40B4-BE49-F238E27FC236}">
                    <a16:creationId xmlns:a16="http://schemas.microsoft.com/office/drawing/2014/main" id="{2004DEFA-91B8-8249-8152-0C04741C0908}"/>
                  </a:ext>
                </a:extLst>
              </p:cNvPr>
              <p:cNvSpPr>
                <a:spLocks/>
              </p:cNvSpPr>
              <p:nvPr/>
            </p:nvSpPr>
            <p:spPr bwMode="auto">
              <a:xfrm>
                <a:off x="3509" y="2709"/>
                <a:ext cx="56" cy="62"/>
              </a:xfrm>
              <a:custGeom>
                <a:avLst/>
                <a:gdLst>
                  <a:gd name="T0" fmla="*/ 0 w 112"/>
                  <a:gd name="T1" fmla="*/ 0 h 186"/>
                  <a:gd name="T2" fmla="*/ 0 w 112"/>
                  <a:gd name="T3" fmla="*/ 0 h 186"/>
                  <a:gd name="T4" fmla="*/ 1 w 112"/>
                  <a:gd name="T5" fmla="*/ 0 h 186"/>
                  <a:gd name="T6" fmla="*/ 1 w 112"/>
                  <a:gd name="T7" fmla="*/ 0 h 186"/>
                  <a:gd name="T8" fmla="*/ 1 w 112"/>
                  <a:gd name="T9" fmla="*/ 0 h 186"/>
                  <a:gd name="T10" fmla="*/ 1 w 112"/>
                  <a:gd name="T11" fmla="*/ 0 h 186"/>
                  <a:gd name="T12" fmla="*/ 1 w 112"/>
                  <a:gd name="T13" fmla="*/ 0 h 186"/>
                  <a:gd name="T14" fmla="*/ 1 w 112"/>
                  <a:gd name="T15" fmla="*/ 0 h 186"/>
                  <a:gd name="T16" fmla="*/ 1 w 112"/>
                  <a:gd name="T17" fmla="*/ 0 h 186"/>
                  <a:gd name="T18" fmla="*/ 1 w 112"/>
                  <a:gd name="T19" fmla="*/ 0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186"/>
                  <a:gd name="T32" fmla="*/ 112 w 112"/>
                  <a:gd name="T33" fmla="*/ 186 h 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186">
                    <a:moveTo>
                      <a:pt x="0" y="186"/>
                    </a:moveTo>
                    <a:lnTo>
                      <a:pt x="0" y="186"/>
                    </a:lnTo>
                    <a:lnTo>
                      <a:pt x="12" y="167"/>
                    </a:lnTo>
                    <a:lnTo>
                      <a:pt x="31" y="136"/>
                    </a:lnTo>
                    <a:lnTo>
                      <a:pt x="39" y="116"/>
                    </a:lnTo>
                    <a:lnTo>
                      <a:pt x="56" y="93"/>
                    </a:lnTo>
                    <a:lnTo>
                      <a:pt x="69" y="72"/>
                    </a:lnTo>
                    <a:lnTo>
                      <a:pt x="82" y="46"/>
                    </a:lnTo>
                    <a:lnTo>
                      <a:pt x="97" y="23"/>
                    </a:lnTo>
                    <a:lnTo>
                      <a:pt x="11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19" name="Freeform 143">
                <a:extLst>
                  <a:ext uri="{FF2B5EF4-FFF2-40B4-BE49-F238E27FC236}">
                    <a16:creationId xmlns:a16="http://schemas.microsoft.com/office/drawing/2014/main" id="{C0B49C2B-FB35-C546-9CCD-67356BE42416}"/>
                  </a:ext>
                </a:extLst>
              </p:cNvPr>
              <p:cNvSpPr>
                <a:spLocks/>
              </p:cNvSpPr>
              <p:nvPr/>
            </p:nvSpPr>
            <p:spPr bwMode="auto">
              <a:xfrm>
                <a:off x="3481" y="2607"/>
                <a:ext cx="127" cy="50"/>
              </a:xfrm>
              <a:custGeom>
                <a:avLst/>
                <a:gdLst>
                  <a:gd name="T0" fmla="*/ 0 w 255"/>
                  <a:gd name="T1" fmla="*/ 0 h 151"/>
                  <a:gd name="T2" fmla="*/ 0 w 255"/>
                  <a:gd name="T3" fmla="*/ 0 h 151"/>
                  <a:gd name="T4" fmla="*/ 0 w 255"/>
                  <a:gd name="T5" fmla="*/ 0 h 151"/>
                  <a:gd name="T6" fmla="*/ 0 w 255"/>
                  <a:gd name="T7" fmla="*/ 0 h 151"/>
                  <a:gd name="T8" fmla="*/ 0 w 255"/>
                  <a:gd name="T9" fmla="*/ 0 h 151"/>
                  <a:gd name="T10" fmla="*/ 0 w 255"/>
                  <a:gd name="T11" fmla="*/ 0 h 151"/>
                  <a:gd name="T12" fmla="*/ 0 w 255"/>
                  <a:gd name="T13" fmla="*/ 0 h 151"/>
                  <a:gd name="T14" fmla="*/ 0 w 255"/>
                  <a:gd name="T15" fmla="*/ 0 h 151"/>
                  <a:gd name="T16" fmla="*/ 0 w 255"/>
                  <a:gd name="T17" fmla="*/ 0 h 151"/>
                  <a:gd name="T18" fmla="*/ 0 w 255"/>
                  <a:gd name="T19" fmla="*/ 0 h 151"/>
                  <a:gd name="T20" fmla="*/ 0 w 255"/>
                  <a:gd name="T21" fmla="*/ 0 h 151"/>
                  <a:gd name="T22" fmla="*/ 0 w 255"/>
                  <a:gd name="T23" fmla="*/ 0 h 151"/>
                  <a:gd name="T24" fmla="*/ 0 w 255"/>
                  <a:gd name="T25" fmla="*/ 0 h 151"/>
                  <a:gd name="T26" fmla="*/ 0 w 255"/>
                  <a:gd name="T27" fmla="*/ 0 h 151"/>
                  <a:gd name="T28" fmla="*/ 0 w 255"/>
                  <a:gd name="T29" fmla="*/ 0 h 151"/>
                  <a:gd name="T30" fmla="*/ 0 w 255"/>
                  <a:gd name="T31" fmla="*/ 0 h 151"/>
                  <a:gd name="T32" fmla="*/ 0 w 255"/>
                  <a:gd name="T33" fmla="*/ 0 h 151"/>
                  <a:gd name="T34" fmla="*/ 0 w 255"/>
                  <a:gd name="T35" fmla="*/ 0 h 151"/>
                  <a:gd name="T36" fmla="*/ 0 w 255"/>
                  <a:gd name="T37" fmla="*/ 0 h 1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5"/>
                  <a:gd name="T58" fmla="*/ 0 h 151"/>
                  <a:gd name="T59" fmla="*/ 255 w 255"/>
                  <a:gd name="T60" fmla="*/ 151 h 1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5" h="151">
                    <a:moveTo>
                      <a:pt x="0" y="40"/>
                    </a:moveTo>
                    <a:lnTo>
                      <a:pt x="0" y="40"/>
                    </a:lnTo>
                    <a:lnTo>
                      <a:pt x="17" y="34"/>
                    </a:lnTo>
                    <a:lnTo>
                      <a:pt x="36" y="29"/>
                    </a:lnTo>
                    <a:lnTo>
                      <a:pt x="54" y="19"/>
                    </a:lnTo>
                    <a:lnTo>
                      <a:pt x="70" y="12"/>
                    </a:lnTo>
                    <a:lnTo>
                      <a:pt x="89" y="3"/>
                    </a:lnTo>
                    <a:lnTo>
                      <a:pt x="106" y="0"/>
                    </a:lnTo>
                    <a:lnTo>
                      <a:pt x="124" y="0"/>
                    </a:lnTo>
                    <a:lnTo>
                      <a:pt x="140" y="3"/>
                    </a:lnTo>
                    <a:lnTo>
                      <a:pt x="158" y="15"/>
                    </a:lnTo>
                    <a:lnTo>
                      <a:pt x="173" y="29"/>
                    </a:lnTo>
                    <a:lnTo>
                      <a:pt x="190" y="50"/>
                    </a:lnTo>
                    <a:lnTo>
                      <a:pt x="201" y="66"/>
                    </a:lnTo>
                    <a:lnTo>
                      <a:pt x="216" y="90"/>
                    </a:lnTo>
                    <a:lnTo>
                      <a:pt x="230" y="109"/>
                    </a:lnTo>
                    <a:lnTo>
                      <a:pt x="244" y="132"/>
                    </a:lnTo>
                    <a:lnTo>
                      <a:pt x="255" y="15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20" name="Freeform 144">
                <a:extLst>
                  <a:ext uri="{FF2B5EF4-FFF2-40B4-BE49-F238E27FC236}">
                    <a16:creationId xmlns:a16="http://schemas.microsoft.com/office/drawing/2014/main" id="{0997D9F5-C6FF-C540-B226-2CEF03B1B840}"/>
                  </a:ext>
                </a:extLst>
              </p:cNvPr>
              <p:cNvSpPr>
                <a:spLocks/>
              </p:cNvSpPr>
              <p:nvPr/>
            </p:nvSpPr>
            <p:spPr bwMode="auto">
              <a:xfrm>
                <a:off x="3559" y="2608"/>
                <a:ext cx="49" cy="12"/>
              </a:xfrm>
              <a:custGeom>
                <a:avLst/>
                <a:gdLst>
                  <a:gd name="T0" fmla="*/ 0 w 98"/>
                  <a:gd name="T1" fmla="*/ 0 h 37"/>
                  <a:gd name="T2" fmla="*/ 0 w 98"/>
                  <a:gd name="T3" fmla="*/ 0 h 37"/>
                  <a:gd name="T4" fmla="*/ 1 w 98"/>
                  <a:gd name="T5" fmla="*/ 0 h 37"/>
                  <a:gd name="T6" fmla="*/ 1 w 98"/>
                  <a:gd name="T7" fmla="*/ 0 h 37"/>
                  <a:gd name="T8" fmla="*/ 1 w 98"/>
                  <a:gd name="T9" fmla="*/ 0 h 37"/>
                  <a:gd name="T10" fmla="*/ 1 w 98"/>
                  <a:gd name="T11" fmla="*/ 0 h 37"/>
                  <a:gd name="T12" fmla="*/ 1 w 98"/>
                  <a:gd name="T13" fmla="*/ 0 h 37"/>
                  <a:gd name="T14" fmla="*/ 1 w 98"/>
                  <a:gd name="T15" fmla="*/ 0 h 37"/>
                  <a:gd name="T16" fmla="*/ 1 w 98"/>
                  <a:gd name="T17" fmla="*/ 0 h 37"/>
                  <a:gd name="T18" fmla="*/ 1 w 98"/>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37"/>
                  <a:gd name="T32" fmla="*/ 98 w 98"/>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37">
                    <a:moveTo>
                      <a:pt x="0" y="37"/>
                    </a:moveTo>
                    <a:lnTo>
                      <a:pt x="0" y="37"/>
                    </a:lnTo>
                    <a:lnTo>
                      <a:pt x="13" y="35"/>
                    </a:lnTo>
                    <a:lnTo>
                      <a:pt x="25" y="31"/>
                    </a:lnTo>
                    <a:lnTo>
                      <a:pt x="33" y="26"/>
                    </a:lnTo>
                    <a:lnTo>
                      <a:pt x="52" y="21"/>
                    </a:lnTo>
                    <a:lnTo>
                      <a:pt x="62" y="12"/>
                    </a:lnTo>
                    <a:lnTo>
                      <a:pt x="73" y="12"/>
                    </a:lnTo>
                    <a:lnTo>
                      <a:pt x="87" y="5"/>
                    </a:lnTo>
                    <a:lnTo>
                      <a:pt x="9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21" name="Freeform 145">
                <a:extLst>
                  <a:ext uri="{FF2B5EF4-FFF2-40B4-BE49-F238E27FC236}">
                    <a16:creationId xmlns:a16="http://schemas.microsoft.com/office/drawing/2014/main" id="{3604C8C7-9924-D84F-A457-0FEFEBB8BB56}"/>
                  </a:ext>
                </a:extLst>
              </p:cNvPr>
              <p:cNvSpPr>
                <a:spLocks/>
              </p:cNvSpPr>
              <p:nvPr/>
            </p:nvSpPr>
            <p:spPr bwMode="auto">
              <a:xfrm>
                <a:off x="3651" y="2697"/>
                <a:ext cx="270" cy="40"/>
              </a:xfrm>
              <a:custGeom>
                <a:avLst/>
                <a:gdLst>
                  <a:gd name="T0" fmla="*/ 0 w 538"/>
                  <a:gd name="T1" fmla="*/ 0 h 120"/>
                  <a:gd name="T2" fmla="*/ 0 w 538"/>
                  <a:gd name="T3" fmla="*/ 0 h 120"/>
                  <a:gd name="T4" fmla="*/ 1 w 538"/>
                  <a:gd name="T5" fmla="*/ 0 h 120"/>
                  <a:gd name="T6" fmla="*/ 1 w 538"/>
                  <a:gd name="T7" fmla="*/ 0 h 120"/>
                  <a:gd name="T8" fmla="*/ 1 w 538"/>
                  <a:gd name="T9" fmla="*/ 0 h 120"/>
                  <a:gd name="T10" fmla="*/ 1 w 538"/>
                  <a:gd name="T11" fmla="*/ 0 h 120"/>
                  <a:gd name="T12" fmla="*/ 1 w 538"/>
                  <a:gd name="T13" fmla="*/ 0 h 120"/>
                  <a:gd name="T14" fmla="*/ 1 w 538"/>
                  <a:gd name="T15" fmla="*/ 0 h 120"/>
                  <a:gd name="T16" fmla="*/ 1 w 538"/>
                  <a:gd name="T17" fmla="*/ 0 h 120"/>
                  <a:gd name="T18" fmla="*/ 1 w 538"/>
                  <a:gd name="T19" fmla="*/ 0 h 120"/>
                  <a:gd name="T20" fmla="*/ 1 w 538"/>
                  <a:gd name="T21" fmla="*/ 0 h 120"/>
                  <a:gd name="T22" fmla="*/ 1 w 538"/>
                  <a:gd name="T23" fmla="*/ 0 h 120"/>
                  <a:gd name="T24" fmla="*/ 1 w 538"/>
                  <a:gd name="T25" fmla="*/ 0 h 120"/>
                  <a:gd name="T26" fmla="*/ 1 w 538"/>
                  <a:gd name="T27" fmla="*/ 0 h 120"/>
                  <a:gd name="T28" fmla="*/ 1 w 538"/>
                  <a:gd name="T29" fmla="*/ 0 h 120"/>
                  <a:gd name="T30" fmla="*/ 1 w 538"/>
                  <a:gd name="T31" fmla="*/ 0 h 120"/>
                  <a:gd name="T32" fmla="*/ 1 w 538"/>
                  <a:gd name="T33" fmla="*/ 0 h 120"/>
                  <a:gd name="T34" fmla="*/ 1 w 538"/>
                  <a:gd name="T35" fmla="*/ 0 h 120"/>
                  <a:gd name="T36" fmla="*/ 1 w 538"/>
                  <a:gd name="T37" fmla="*/ 0 h 120"/>
                  <a:gd name="T38" fmla="*/ 1 w 538"/>
                  <a:gd name="T39" fmla="*/ 0 h 120"/>
                  <a:gd name="T40" fmla="*/ 1 w 538"/>
                  <a:gd name="T41" fmla="*/ 0 h 120"/>
                  <a:gd name="T42" fmla="*/ 1 w 538"/>
                  <a:gd name="T43" fmla="*/ 0 h 120"/>
                  <a:gd name="T44" fmla="*/ 1 w 538"/>
                  <a:gd name="T45" fmla="*/ 0 h 120"/>
                  <a:gd name="T46" fmla="*/ 1 w 538"/>
                  <a:gd name="T47" fmla="*/ 0 h 120"/>
                  <a:gd name="T48" fmla="*/ 1 w 538"/>
                  <a:gd name="T49" fmla="*/ 0 h 120"/>
                  <a:gd name="T50" fmla="*/ 1 w 538"/>
                  <a:gd name="T51" fmla="*/ 0 h 120"/>
                  <a:gd name="T52" fmla="*/ 1 w 538"/>
                  <a:gd name="T53" fmla="*/ 0 h 120"/>
                  <a:gd name="T54" fmla="*/ 1 w 538"/>
                  <a:gd name="T55" fmla="*/ 0 h 1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8"/>
                  <a:gd name="T85" fmla="*/ 0 h 120"/>
                  <a:gd name="T86" fmla="*/ 538 w 538"/>
                  <a:gd name="T87" fmla="*/ 120 h 1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8" h="120">
                    <a:moveTo>
                      <a:pt x="0" y="109"/>
                    </a:moveTo>
                    <a:lnTo>
                      <a:pt x="0" y="109"/>
                    </a:lnTo>
                    <a:lnTo>
                      <a:pt x="29" y="90"/>
                    </a:lnTo>
                    <a:lnTo>
                      <a:pt x="54" y="73"/>
                    </a:lnTo>
                    <a:lnTo>
                      <a:pt x="80" y="49"/>
                    </a:lnTo>
                    <a:lnTo>
                      <a:pt x="109" y="33"/>
                    </a:lnTo>
                    <a:lnTo>
                      <a:pt x="136" y="18"/>
                    </a:lnTo>
                    <a:lnTo>
                      <a:pt x="168" y="3"/>
                    </a:lnTo>
                    <a:lnTo>
                      <a:pt x="197" y="0"/>
                    </a:lnTo>
                    <a:lnTo>
                      <a:pt x="229" y="0"/>
                    </a:lnTo>
                    <a:lnTo>
                      <a:pt x="241" y="3"/>
                    </a:lnTo>
                    <a:lnTo>
                      <a:pt x="260" y="18"/>
                    </a:lnTo>
                    <a:lnTo>
                      <a:pt x="271" y="33"/>
                    </a:lnTo>
                    <a:lnTo>
                      <a:pt x="283" y="47"/>
                    </a:lnTo>
                    <a:lnTo>
                      <a:pt x="295" y="65"/>
                    </a:lnTo>
                    <a:lnTo>
                      <a:pt x="311" y="86"/>
                    </a:lnTo>
                    <a:lnTo>
                      <a:pt x="323" y="97"/>
                    </a:lnTo>
                    <a:lnTo>
                      <a:pt x="338" y="109"/>
                    </a:lnTo>
                    <a:lnTo>
                      <a:pt x="362" y="113"/>
                    </a:lnTo>
                    <a:lnTo>
                      <a:pt x="387" y="119"/>
                    </a:lnTo>
                    <a:lnTo>
                      <a:pt x="412" y="120"/>
                    </a:lnTo>
                    <a:lnTo>
                      <a:pt x="440" y="119"/>
                    </a:lnTo>
                    <a:lnTo>
                      <a:pt x="460" y="113"/>
                    </a:lnTo>
                    <a:lnTo>
                      <a:pt x="486" y="109"/>
                    </a:lnTo>
                    <a:lnTo>
                      <a:pt x="515" y="109"/>
                    </a:lnTo>
                    <a:lnTo>
                      <a:pt x="538" y="10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22" name="Freeform 146">
                <a:extLst>
                  <a:ext uri="{FF2B5EF4-FFF2-40B4-BE49-F238E27FC236}">
                    <a16:creationId xmlns:a16="http://schemas.microsoft.com/office/drawing/2014/main" id="{2F3DC5E3-739D-E04D-87F3-DA13345456C5}"/>
                  </a:ext>
                </a:extLst>
              </p:cNvPr>
              <p:cNvSpPr>
                <a:spLocks/>
              </p:cNvSpPr>
              <p:nvPr/>
            </p:nvSpPr>
            <p:spPr bwMode="auto">
              <a:xfrm>
                <a:off x="3751" y="2721"/>
                <a:ext cx="48" cy="63"/>
              </a:xfrm>
              <a:custGeom>
                <a:avLst/>
                <a:gdLst>
                  <a:gd name="T0" fmla="*/ 0 w 96"/>
                  <a:gd name="T1" fmla="*/ 0 h 188"/>
                  <a:gd name="T2" fmla="*/ 0 w 96"/>
                  <a:gd name="T3" fmla="*/ 0 h 188"/>
                  <a:gd name="T4" fmla="*/ 1 w 96"/>
                  <a:gd name="T5" fmla="*/ 0 h 188"/>
                  <a:gd name="T6" fmla="*/ 1 w 96"/>
                  <a:gd name="T7" fmla="*/ 0 h 188"/>
                  <a:gd name="T8" fmla="*/ 1 w 96"/>
                  <a:gd name="T9" fmla="*/ 0 h 188"/>
                  <a:gd name="T10" fmla="*/ 1 w 96"/>
                  <a:gd name="T11" fmla="*/ 0 h 188"/>
                  <a:gd name="T12" fmla="*/ 1 w 96"/>
                  <a:gd name="T13" fmla="*/ 0 h 188"/>
                  <a:gd name="T14" fmla="*/ 1 w 96"/>
                  <a:gd name="T15" fmla="*/ 0 h 188"/>
                  <a:gd name="T16" fmla="*/ 1 w 96"/>
                  <a:gd name="T17" fmla="*/ 0 h 188"/>
                  <a:gd name="T18" fmla="*/ 1 w 96"/>
                  <a:gd name="T19" fmla="*/ 0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88"/>
                  <a:gd name="T32" fmla="*/ 96 w 96"/>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88">
                    <a:moveTo>
                      <a:pt x="0" y="188"/>
                    </a:moveTo>
                    <a:lnTo>
                      <a:pt x="0" y="188"/>
                    </a:lnTo>
                    <a:lnTo>
                      <a:pt x="14" y="165"/>
                    </a:lnTo>
                    <a:lnTo>
                      <a:pt x="25" y="142"/>
                    </a:lnTo>
                    <a:lnTo>
                      <a:pt x="35" y="117"/>
                    </a:lnTo>
                    <a:lnTo>
                      <a:pt x="51" y="91"/>
                    </a:lnTo>
                    <a:lnTo>
                      <a:pt x="61" y="71"/>
                    </a:lnTo>
                    <a:lnTo>
                      <a:pt x="72" y="46"/>
                    </a:lnTo>
                    <a:lnTo>
                      <a:pt x="84" y="20"/>
                    </a:lnTo>
                    <a:lnTo>
                      <a:pt x="9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23" name="Freeform 147">
                <a:extLst>
                  <a:ext uri="{FF2B5EF4-FFF2-40B4-BE49-F238E27FC236}">
                    <a16:creationId xmlns:a16="http://schemas.microsoft.com/office/drawing/2014/main" id="{A2826304-C11F-584E-A7C1-5F4BBCBCC5F9}"/>
                  </a:ext>
                </a:extLst>
              </p:cNvPr>
              <p:cNvSpPr>
                <a:spLocks/>
              </p:cNvSpPr>
              <p:nvPr/>
            </p:nvSpPr>
            <p:spPr bwMode="auto">
              <a:xfrm>
                <a:off x="3666" y="2583"/>
                <a:ext cx="183" cy="66"/>
              </a:xfrm>
              <a:custGeom>
                <a:avLst/>
                <a:gdLst>
                  <a:gd name="T0" fmla="*/ 0 w 366"/>
                  <a:gd name="T1" fmla="*/ 0 h 196"/>
                  <a:gd name="T2" fmla="*/ 0 w 366"/>
                  <a:gd name="T3" fmla="*/ 0 h 196"/>
                  <a:gd name="T4" fmla="*/ 1 w 366"/>
                  <a:gd name="T5" fmla="*/ 0 h 196"/>
                  <a:gd name="T6" fmla="*/ 1 w 366"/>
                  <a:gd name="T7" fmla="*/ 0 h 196"/>
                  <a:gd name="T8" fmla="*/ 1 w 366"/>
                  <a:gd name="T9" fmla="*/ 0 h 196"/>
                  <a:gd name="T10" fmla="*/ 1 w 366"/>
                  <a:gd name="T11" fmla="*/ 0 h 196"/>
                  <a:gd name="T12" fmla="*/ 1 w 366"/>
                  <a:gd name="T13" fmla="*/ 0 h 196"/>
                  <a:gd name="T14" fmla="*/ 1 w 366"/>
                  <a:gd name="T15" fmla="*/ 0 h 196"/>
                  <a:gd name="T16" fmla="*/ 1 w 366"/>
                  <a:gd name="T17" fmla="*/ 0 h 196"/>
                  <a:gd name="T18" fmla="*/ 1 w 366"/>
                  <a:gd name="T19" fmla="*/ 0 h 196"/>
                  <a:gd name="T20" fmla="*/ 1 w 366"/>
                  <a:gd name="T21" fmla="*/ 0 h 196"/>
                  <a:gd name="T22" fmla="*/ 1 w 366"/>
                  <a:gd name="T23" fmla="*/ 0 h 196"/>
                  <a:gd name="T24" fmla="*/ 1 w 366"/>
                  <a:gd name="T25" fmla="*/ 0 h 196"/>
                  <a:gd name="T26" fmla="*/ 1 w 366"/>
                  <a:gd name="T27" fmla="*/ 0 h 196"/>
                  <a:gd name="T28" fmla="*/ 1 w 366"/>
                  <a:gd name="T29" fmla="*/ 0 h 196"/>
                  <a:gd name="T30" fmla="*/ 1 w 366"/>
                  <a:gd name="T31" fmla="*/ 0 h 196"/>
                  <a:gd name="T32" fmla="*/ 1 w 366"/>
                  <a:gd name="T33" fmla="*/ 0 h 196"/>
                  <a:gd name="T34" fmla="*/ 1 w 366"/>
                  <a:gd name="T35" fmla="*/ 0 h 196"/>
                  <a:gd name="T36" fmla="*/ 1 w 366"/>
                  <a:gd name="T37" fmla="*/ 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6"/>
                  <a:gd name="T58" fmla="*/ 0 h 196"/>
                  <a:gd name="T59" fmla="*/ 366 w 366"/>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6" h="196">
                    <a:moveTo>
                      <a:pt x="0" y="0"/>
                    </a:moveTo>
                    <a:lnTo>
                      <a:pt x="0" y="0"/>
                    </a:lnTo>
                    <a:lnTo>
                      <a:pt x="25" y="28"/>
                    </a:lnTo>
                    <a:lnTo>
                      <a:pt x="49" y="51"/>
                    </a:lnTo>
                    <a:lnTo>
                      <a:pt x="72" y="79"/>
                    </a:lnTo>
                    <a:lnTo>
                      <a:pt x="100" y="105"/>
                    </a:lnTo>
                    <a:lnTo>
                      <a:pt x="126" y="129"/>
                    </a:lnTo>
                    <a:lnTo>
                      <a:pt x="155" y="153"/>
                    </a:lnTo>
                    <a:lnTo>
                      <a:pt x="179" y="172"/>
                    </a:lnTo>
                    <a:lnTo>
                      <a:pt x="210" y="187"/>
                    </a:lnTo>
                    <a:lnTo>
                      <a:pt x="231" y="195"/>
                    </a:lnTo>
                    <a:lnTo>
                      <a:pt x="256" y="196"/>
                    </a:lnTo>
                    <a:lnTo>
                      <a:pt x="283" y="196"/>
                    </a:lnTo>
                    <a:lnTo>
                      <a:pt x="307" y="195"/>
                    </a:lnTo>
                    <a:lnTo>
                      <a:pt x="331" y="195"/>
                    </a:lnTo>
                    <a:lnTo>
                      <a:pt x="348" y="192"/>
                    </a:lnTo>
                    <a:lnTo>
                      <a:pt x="360" y="187"/>
                    </a:lnTo>
                    <a:lnTo>
                      <a:pt x="366" y="18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24" name="Freeform 148">
                <a:extLst>
                  <a:ext uri="{FF2B5EF4-FFF2-40B4-BE49-F238E27FC236}">
                    <a16:creationId xmlns:a16="http://schemas.microsoft.com/office/drawing/2014/main" id="{E82CD7F8-B8B0-3B49-829D-1EE4A2616249}"/>
                  </a:ext>
                </a:extLst>
              </p:cNvPr>
              <p:cNvSpPr>
                <a:spLocks/>
              </p:cNvSpPr>
              <p:nvPr/>
            </p:nvSpPr>
            <p:spPr bwMode="auto">
              <a:xfrm>
                <a:off x="3735" y="2583"/>
                <a:ext cx="1" cy="50"/>
              </a:xfrm>
              <a:custGeom>
                <a:avLst/>
                <a:gdLst>
                  <a:gd name="T0" fmla="*/ 0 w 1"/>
                  <a:gd name="T1" fmla="*/ 0 h 148"/>
                  <a:gd name="T2" fmla="*/ 0 w 1"/>
                  <a:gd name="T3" fmla="*/ 0 h 148"/>
                  <a:gd name="T4" fmla="*/ 0 w 1"/>
                  <a:gd name="T5" fmla="*/ 0 h 148"/>
                  <a:gd name="T6" fmla="*/ 0 w 1"/>
                  <a:gd name="T7" fmla="*/ 0 h 148"/>
                  <a:gd name="T8" fmla="*/ 0 w 1"/>
                  <a:gd name="T9" fmla="*/ 0 h 148"/>
                  <a:gd name="T10" fmla="*/ 0 w 1"/>
                  <a:gd name="T11" fmla="*/ 0 h 148"/>
                  <a:gd name="T12" fmla="*/ 0 60000 65536"/>
                  <a:gd name="T13" fmla="*/ 0 60000 65536"/>
                  <a:gd name="T14" fmla="*/ 0 60000 65536"/>
                  <a:gd name="T15" fmla="*/ 0 60000 65536"/>
                  <a:gd name="T16" fmla="*/ 0 60000 65536"/>
                  <a:gd name="T17" fmla="*/ 0 60000 65536"/>
                  <a:gd name="T18" fmla="*/ 0 w 1"/>
                  <a:gd name="T19" fmla="*/ 0 h 148"/>
                  <a:gd name="T20" fmla="*/ 1 w 1"/>
                  <a:gd name="T21" fmla="*/ 148 h 148"/>
                </a:gdLst>
                <a:ahLst/>
                <a:cxnLst>
                  <a:cxn ang="T12">
                    <a:pos x="T0" y="T1"/>
                  </a:cxn>
                  <a:cxn ang="T13">
                    <a:pos x="T2" y="T3"/>
                  </a:cxn>
                  <a:cxn ang="T14">
                    <a:pos x="T4" y="T5"/>
                  </a:cxn>
                  <a:cxn ang="T15">
                    <a:pos x="T6" y="T7"/>
                  </a:cxn>
                  <a:cxn ang="T16">
                    <a:pos x="T8" y="T9"/>
                  </a:cxn>
                  <a:cxn ang="T17">
                    <a:pos x="T10" y="T11"/>
                  </a:cxn>
                </a:cxnLst>
                <a:rect l="T18" t="T19" r="T20" b="T21"/>
                <a:pathLst>
                  <a:path w="1" h="148">
                    <a:moveTo>
                      <a:pt x="0" y="148"/>
                    </a:moveTo>
                    <a:lnTo>
                      <a:pt x="0" y="148"/>
                    </a:lnTo>
                    <a:lnTo>
                      <a:pt x="0" y="111"/>
                    </a:lnTo>
                    <a:lnTo>
                      <a:pt x="0" y="74"/>
                    </a:lnTo>
                    <a:lnTo>
                      <a:pt x="0" y="38"/>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25" name="Freeform 149">
                <a:extLst>
                  <a:ext uri="{FF2B5EF4-FFF2-40B4-BE49-F238E27FC236}">
                    <a16:creationId xmlns:a16="http://schemas.microsoft.com/office/drawing/2014/main" id="{C75C8ADB-2CE4-5045-9C00-D51F811B9B47}"/>
                  </a:ext>
                </a:extLst>
              </p:cNvPr>
              <p:cNvSpPr>
                <a:spLocks/>
              </p:cNvSpPr>
              <p:nvPr/>
            </p:nvSpPr>
            <p:spPr bwMode="auto">
              <a:xfrm>
                <a:off x="4225" y="2395"/>
                <a:ext cx="575" cy="896"/>
              </a:xfrm>
              <a:custGeom>
                <a:avLst/>
                <a:gdLst>
                  <a:gd name="T0" fmla="*/ 0 w 1151"/>
                  <a:gd name="T1" fmla="*/ 0 h 2686"/>
                  <a:gd name="T2" fmla="*/ 0 w 1151"/>
                  <a:gd name="T3" fmla="*/ 0 h 2686"/>
                  <a:gd name="T4" fmla="*/ 0 w 1151"/>
                  <a:gd name="T5" fmla="*/ 0 h 2686"/>
                  <a:gd name="T6" fmla="*/ 0 w 1151"/>
                  <a:gd name="T7" fmla="*/ 0 h 2686"/>
                  <a:gd name="T8" fmla="*/ 0 w 1151"/>
                  <a:gd name="T9" fmla="*/ 0 h 2686"/>
                  <a:gd name="T10" fmla="*/ 0 w 1151"/>
                  <a:gd name="T11" fmla="*/ 0 h 2686"/>
                  <a:gd name="T12" fmla="*/ 0 w 1151"/>
                  <a:gd name="T13" fmla="*/ 0 h 2686"/>
                  <a:gd name="T14" fmla="*/ 0 w 1151"/>
                  <a:gd name="T15" fmla="*/ 0 h 2686"/>
                  <a:gd name="T16" fmla="*/ 0 w 1151"/>
                  <a:gd name="T17" fmla="*/ 0 h 2686"/>
                  <a:gd name="T18" fmla="*/ 0 w 1151"/>
                  <a:gd name="T19" fmla="*/ 0 h 2686"/>
                  <a:gd name="T20" fmla="*/ 0 w 1151"/>
                  <a:gd name="T21" fmla="*/ 0 h 2686"/>
                  <a:gd name="T22" fmla="*/ 0 w 1151"/>
                  <a:gd name="T23" fmla="*/ 0 h 2686"/>
                  <a:gd name="T24" fmla="*/ 0 w 1151"/>
                  <a:gd name="T25" fmla="*/ 0 h 2686"/>
                  <a:gd name="T26" fmla="*/ 0 w 1151"/>
                  <a:gd name="T27" fmla="*/ 0 h 2686"/>
                  <a:gd name="T28" fmla="*/ 0 w 1151"/>
                  <a:gd name="T29" fmla="*/ 0 h 2686"/>
                  <a:gd name="T30" fmla="*/ 0 w 1151"/>
                  <a:gd name="T31" fmla="*/ 0 h 2686"/>
                  <a:gd name="T32" fmla="*/ 0 w 1151"/>
                  <a:gd name="T33" fmla="*/ 0 h 2686"/>
                  <a:gd name="T34" fmla="*/ 0 w 1151"/>
                  <a:gd name="T35" fmla="*/ 0 h 2686"/>
                  <a:gd name="T36" fmla="*/ 0 w 1151"/>
                  <a:gd name="T37" fmla="*/ 0 h 2686"/>
                  <a:gd name="T38" fmla="*/ 0 w 1151"/>
                  <a:gd name="T39" fmla="*/ 0 h 2686"/>
                  <a:gd name="T40" fmla="*/ 0 w 1151"/>
                  <a:gd name="T41" fmla="*/ 0 h 2686"/>
                  <a:gd name="T42" fmla="*/ 0 w 1151"/>
                  <a:gd name="T43" fmla="*/ 0 h 2686"/>
                  <a:gd name="T44" fmla="*/ 0 w 1151"/>
                  <a:gd name="T45" fmla="*/ 0 h 2686"/>
                  <a:gd name="T46" fmla="*/ 0 w 1151"/>
                  <a:gd name="T47" fmla="*/ 0 h 2686"/>
                  <a:gd name="T48" fmla="*/ 0 w 1151"/>
                  <a:gd name="T49" fmla="*/ 0 h 2686"/>
                  <a:gd name="T50" fmla="*/ 0 w 1151"/>
                  <a:gd name="T51" fmla="*/ 0 h 2686"/>
                  <a:gd name="T52" fmla="*/ 0 w 1151"/>
                  <a:gd name="T53" fmla="*/ 0 h 2686"/>
                  <a:gd name="T54" fmla="*/ 0 w 1151"/>
                  <a:gd name="T55" fmla="*/ 0 h 2686"/>
                  <a:gd name="T56" fmla="*/ 0 w 1151"/>
                  <a:gd name="T57" fmla="*/ 0 h 2686"/>
                  <a:gd name="T58" fmla="*/ 0 w 1151"/>
                  <a:gd name="T59" fmla="*/ 0 h 2686"/>
                  <a:gd name="T60" fmla="*/ 0 w 1151"/>
                  <a:gd name="T61" fmla="*/ 0 h 2686"/>
                  <a:gd name="T62" fmla="*/ 0 w 1151"/>
                  <a:gd name="T63" fmla="*/ 0 h 2686"/>
                  <a:gd name="T64" fmla="*/ 0 w 1151"/>
                  <a:gd name="T65" fmla="*/ 0 h 2686"/>
                  <a:gd name="T66" fmla="*/ 0 w 1151"/>
                  <a:gd name="T67" fmla="*/ 0 h 2686"/>
                  <a:gd name="T68" fmla="*/ 0 w 1151"/>
                  <a:gd name="T69" fmla="*/ 0 h 2686"/>
                  <a:gd name="T70" fmla="*/ 0 w 1151"/>
                  <a:gd name="T71" fmla="*/ 0 h 2686"/>
                  <a:gd name="T72" fmla="*/ 0 w 1151"/>
                  <a:gd name="T73" fmla="*/ 0 h 2686"/>
                  <a:gd name="T74" fmla="*/ 0 w 1151"/>
                  <a:gd name="T75" fmla="*/ 0 h 2686"/>
                  <a:gd name="T76" fmla="*/ 0 w 1151"/>
                  <a:gd name="T77" fmla="*/ 0 h 2686"/>
                  <a:gd name="T78" fmla="*/ 0 w 1151"/>
                  <a:gd name="T79" fmla="*/ 0 h 2686"/>
                  <a:gd name="T80" fmla="*/ 0 w 1151"/>
                  <a:gd name="T81" fmla="*/ 0 h 2686"/>
                  <a:gd name="T82" fmla="*/ 0 w 1151"/>
                  <a:gd name="T83" fmla="*/ 0 h 2686"/>
                  <a:gd name="T84" fmla="*/ 0 w 1151"/>
                  <a:gd name="T85" fmla="*/ 0 h 2686"/>
                  <a:gd name="T86" fmla="*/ 0 w 1151"/>
                  <a:gd name="T87" fmla="*/ 0 h 2686"/>
                  <a:gd name="T88" fmla="*/ 0 w 1151"/>
                  <a:gd name="T89" fmla="*/ 0 h 2686"/>
                  <a:gd name="T90" fmla="*/ 0 w 1151"/>
                  <a:gd name="T91" fmla="*/ 0 h 2686"/>
                  <a:gd name="T92" fmla="*/ 0 w 1151"/>
                  <a:gd name="T93" fmla="*/ 0 h 2686"/>
                  <a:gd name="T94" fmla="*/ 0 w 1151"/>
                  <a:gd name="T95" fmla="*/ 0 h 2686"/>
                  <a:gd name="T96" fmla="*/ 0 w 1151"/>
                  <a:gd name="T97" fmla="*/ 0 h 2686"/>
                  <a:gd name="T98" fmla="*/ 0 w 1151"/>
                  <a:gd name="T99" fmla="*/ 0 h 2686"/>
                  <a:gd name="T100" fmla="*/ 0 w 1151"/>
                  <a:gd name="T101" fmla="*/ 0 h 2686"/>
                  <a:gd name="T102" fmla="*/ 0 w 1151"/>
                  <a:gd name="T103" fmla="*/ 0 h 2686"/>
                  <a:gd name="T104" fmla="*/ 0 w 1151"/>
                  <a:gd name="T105" fmla="*/ 0 h 2686"/>
                  <a:gd name="T106" fmla="*/ 0 w 1151"/>
                  <a:gd name="T107" fmla="*/ 0 h 2686"/>
                  <a:gd name="T108" fmla="*/ 0 w 1151"/>
                  <a:gd name="T109" fmla="*/ 0 h 2686"/>
                  <a:gd name="T110" fmla="*/ 0 w 1151"/>
                  <a:gd name="T111" fmla="*/ 0 h 2686"/>
                  <a:gd name="T112" fmla="*/ 0 w 1151"/>
                  <a:gd name="T113" fmla="*/ 0 h 2686"/>
                  <a:gd name="T114" fmla="*/ 0 w 1151"/>
                  <a:gd name="T115" fmla="*/ 0 h 2686"/>
                  <a:gd name="T116" fmla="*/ 0 w 1151"/>
                  <a:gd name="T117" fmla="*/ 0 h 2686"/>
                  <a:gd name="T118" fmla="*/ 0 w 1151"/>
                  <a:gd name="T119" fmla="*/ 0 h 2686"/>
                  <a:gd name="T120" fmla="*/ 0 w 1151"/>
                  <a:gd name="T121" fmla="*/ 0 h 2686"/>
                  <a:gd name="T122" fmla="*/ 0 w 1151"/>
                  <a:gd name="T123" fmla="*/ 0 h 26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1"/>
                  <a:gd name="T187" fmla="*/ 0 h 2686"/>
                  <a:gd name="T188" fmla="*/ 1151 w 1151"/>
                  <a:gd name="T189" fmla="*/ 2686 h 26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1" h="2686">
                    <a:moveTo>
                      <a:pt x="0" y="447"/>
                    </a:moveTo>
                    <a:lnTo>
                      <a:pt x="0" y="447"/>
                    </a:lnTo>
                    <a:lnTo>
                      <a:pt x="29" y="475"/>
                    </a:lnTo>
                    <a:lnTo>
                      <a:pt x="60" y="498"/>
                    </a:lnTo>
                    <a:lnTo>
                      <a:pt x="90" y="521"/>
                    </a:lnTo>
                    <a:lnTo>
                      <a:pt x="119" y="544"/>
                    </a:lnTo>
                    <a:lnTo>
                      <a:pt x="150" y="567"/>
                    </a:lnTo>
                    <a:lnTo>
                      <a:pt x="179" y="592"/>
                    </a:lnTo>
                    <a:lnTo>
                      <a:pt x="211" y="611"/>
                    </a:lnTo>
                    <a:lnTo>
                      <a:pt x="242" y="635"/>
                    </a:lnTo>
                    <a:lnTo>
                      <a:pt x="268" y="659"/>
                    </a:lnTo>
                    <a:lnTo>
                      <a:pt x="297" y="685"/>
                    </a:lnTo>
                    <a:lnTo>
                      <a:pt x="328" y="708"/>
                    </a:lnTo>
                    <a:lnTo>
                      <a:pt x="357" y="736"/>
                    </a:lnTo>
                    <a:lnTo>
                      <a:pt x="383" y="767"/>
                    </a:lnTo>
                    <a:lnTo>
                      <a:pt x="406" y="798"/>
                    </a:lnTo>
                    <a:lnTo>
                      <a:pt x="430" y="833"/>
                    </a:lnTo>
                    <a:lnTo>
                      <a:pt x="452" y="869"/>
                    </a:lnTo>
                    <a:lnTo>
                      <a:pt x="478" y="912"/>
                    </a:lnTo>
                    <a:lnTo>
                      <a:pt x="500" y="966"/>
                    </a:lnTo>
                    <a:lnTo>
                      <a:pt x="515" y="1018"/>
                    </a:lnTo>
                    <a:lnTo>
                      <a:pt x="530" y="1076"/>
                    </a:lnTo>
                    <a:lnTo>
                      <a:pt x="544" y="1139"/>
                    </a:lnTo>
                    <a:lnTo>
                      <a:pt x="553" y="1197"/>
                    </a:lnTo>
                    <a:lnTo>
                      <a:pt x="559" y="1255"/>
                    </a:lnTo>
                    <a:lnTo>
                      <a:pt x="564" y="1317"/>
                    </a:lnTo>
                    <a:lnTo>
                      <a:pt x="567" y="1372"/>
                    </a:lnTo>
                    <a:lnTo>
                      <a:pt x="567" y="1436"/>
                    </a:lnTo>
                    <a:lnTo>
                      <a:pt x="564" y="1498"/>
                    </a:lnTo>
                    <a:lnTo>
                      <a:pt x="559" y="1553"/>
                    </a:lnTo>
                    <a:lnTo>
                      <a:pt x="550" y="1611"/>
                    </a:lnTo>
                    <a:lnTo>
                      <a:pt x="541" y="1674"/>
                    </a:lnTo>
                    <a:lnTo>
                      <a:pt x="520" y="1721"/>
                    </a:lnTo>
                    <a:lnTo>
                      <a:pt x="493" y="1768"/>
                    </a:lnTo>
                    <a:lnTo>
                      <a:pt x="466" y="1806"/>
                    </a:lnTo>
                    <a:lnTo>
                      <a:pt x="430" y="1837"/>
                    </a:lnTo>
                    <a:lnTo>
                      <a:pt x="394" y="1862"/>
                    </a:lnTo>
                    <a:lnTo>
                      <a:pt x="352" y="1884"/>
                    </a:lnTo>
                    <a:lnTo>
                      <a:pt x="313" y="1900"/>
                    </a:lnTo>
                    <a:lnTo>
                      <a:pt x="268" y="1907"/>
                    </a:lnTo>
                    <a:lnTo>
                      <a:pt x="231" y="1895"/>
                    </a:lnTo>
                    <a:lnTo>
                      <a:pt x="198" y="1881"/>
                    </a:lnTo>
                    <a:lnTo>
                      <a:pt x="167" y="1842"/>
                    </a:lnTo>
                    <a:lnTo>
                      <a:pt x="147" y="1784"/>
                    </a:lnTo>
                    <a:lnTo>
                      <a:pt x="141" y="1717"/>
                    </a:lnTo>
                    <a:lnTo>
                      <a:pt x="141" y="1653"/>
                    </a:lnTo>
                    <a:lnTo>
                      <a:pt x="147" y="1632"/>
                    </a:lnTo>
                    <a:lnTo>
                      <a:pt x="164" y="1608"/>
                    </a:lnTo>
                    <a:lnTo>
                      <a:pt x="170" y="1591"/>
                    </a:lnTo>
                    <a:lnTo>
                      <a:pt x="168" y="1576"/>
                    </a:lnTo>
                    <a:lnTo>
                      <a:pt x="150" y="1576"/>
                    </a:lnTo>
                    <a:lnTo>
                      <a:pt x="135" y="1608"/>
                    </a:lnTo>
                    <a:lnTo>
                      <a:pt x="123" y="1648"/>
                    </a:lnTo>
                    <a:lnTo>
                      <a:pt x="112" y="1692"/>
                    </a:lnTo>
                    <a:lnTo>
                      <a:pt x="106" y="1743"/>
                    </a:lnTo>
                    <a:lnTo>
                      <a:pt x="101" y="1787"/>
                    </a:lnTo>
                    <a:lnTo>
                      <a:pt x="102" y="1837"/>
                    </a:lnTo>
                    <a:lnTo>
                      <a:pt x="112" y="1881"/>
                    </a:lnTo>
                    <a:lnTo>
                      <a:pt x="123" y="1895"/>
                    </a:lnTo>
                    <a:lnTo>
                      <a:pt x="141" y="1913"/>
                    </a:lnTo>
                    <a:lnTo>
                      <a:pt x="160" y="1923"/>
                    </a:lnTo>
                    <a:lnTo>
                      <a:pt x="176" y="1932"/>
                    </a:lnTo>
                    <a:lnTo>
                      <a:pt x="194" y="1951"/>
                    </a:lnTo>
                    <a:lnTo>
                      <a:pt x="214" y="1958"/>
                    </a:lnTo>
                    <a:lnTo>
                      <a:pt x="221" y="1975"/>
                    </a:lnTo>
                    <a:lnTo>
                      <a:pt x="225" y="1994"/>
                    </a:lnTo>
                    <a:lnTo>
                      <a:pt x="214" y="2022"/>
                    </a:lnTo>
                    <a:lnTo>
                      <a:pt x="193" y="2036"/>
                    </a:lnTo>
                    <a:lnTo>
                      <a:pt x="162" y="2042"/>
                    </a:lnTo>
                    <a:lnTo>
                      <a:pt x="127" y="2048"/>
                    </a:lnTo>
                    <a:lnTo>
                      <a:pt x="92" y="2054"/>
                    </a:lnTo>
                    <a:lnTo>
                      <a:pt x="65" y="2061"/>
                    </a:lnTo>
                    <a:lnTo>
                      <a:pt x="46" y="2080"/>
                    </a:lnTo>
                    <a:lnTo>
                      <a:pt x="40" y="2103"/>
                    </a:lnTo>
                    <a:lnTo>
                      <a:pt x="51" y="2116"/>
                    </a:lnTo>
                    <a:lnTo>
                      <a:pt x="69" y="2116"/>
                    </a:lnTo>
                    <a:lnTo>
                      <a:pt x="92" y="2109"/>
                    </a:lnTo>
                    <a:lnTo>
                      <a:pt x="112" y="2103"/>
                    </a:lnTo>
                    <a:lnTo>
                      <a:pt x="138" y="2098"/>
                    </a:lnTo>
                    <a:lnTo>
                      <a:pt x="164" y="2093"/>
                    </a:lnTo>
                    <a:lnTo>
                      <a:pt x="187" y="2088"/>
                    </a:lnTo>
                    <a:lnTo>
                      <a:pt x="214" y="2080"/>
                    </a:lnTo>
                    <a:lnTo>
                      <a:pt x="236" y="2065"/>
                    </a:lnTo>
                    <a:lnTo>
                      <a:pt x="260" y="2056"/>
                    </a:lnTo>
                    <a:lnTo>
                      <a:pt x="285" y="2042"/>
                    </a:lnTo>
                    <a:lnTo>
                      <a:pt x="309" y="2030"/>
                    </a:lnTo>
                    <a:lnTo>
                      <a:pt x="323" y="2022"/>
                    </a:lnTo>
                    <a:lnTo>
                      <a:pt x="337" y="2006"/>
                    </a:lnTo>
                    <a:lnTo>
                      <a:pt x="348" y="1990"/>
                    </a:lnTo>
                    <a:lnTo>
                      <a:pt x="362" y="1975"/>
                    </a:lnTo>
                    <a:lnTo>
                      <a:pt x="374" y="1962"/>
                    </a:lnTo>
                    <a:lnTo>
                      <a:pt x="388" y="1952"/>
                    </a:lnTo>
                    <a:lnTo>
                      <a:pt x="398" y="1952"/>
                    </a:lnTo>
                    <a:lnTo>
                      <a:pt x="409" y="1958"/>
                    </a:lnTo>
                    <a:lnTo>
                      <a:pt x="423" y="1980"/>
                    </a:lnTo>
                    <a:lnTo>
                      <a:pt x="423" y="2006"/>
                    </a:lnTo>
                    <a:lnTo>
                      <a:pt x="411" y="2040"/>
                    </a:lnTo>
                    <a:lnTo>
                      <a:pt x="400" y="2080"/>
                    </a:lnTo>
                    <a:lnTo>
                      <a:pt x="386" y="2114"/>
                    </a:lnTo>
                    <a:lnTo>
                      <a:pt x="372" y="2151"/>
                    </a:lnTo>
                    <a:lnTo>
                      <a:pt x="363" y="2185"/>
                    </a:lnTo>
                    <a:lnTo>
                      <a:pt x="368" y="2217"/>
                    </a:lnTo>
                    <a:lnTo>
                      <a:pt x="379" y="2252"/>
                    </a:lnTo>
                    <a:lnTo>
                      <a:pt x="394" y="2283"/>
                    </a:lnTo>
                    <a:lnTo>
                      <a:pt x="415" y="2306"/>
                    </a:lnTo>
                    <a:lnTo>
                      <a:pt x="438" y="2329"/>
                    </a:lnTo>
                    <a:lnTo>
                      <a:pt x="464" y="2349"/>
                    </a:lnTo>
                    <a:lnTo>
                      <a:pt x="487" y="2365"/>
                    </a:lnTo>
                    <a:lnTo>
                      <a:pt x="513" y="2386"/>
                    </a:lnTo>
                    <a:lnTo>
                      <a:pt x="535" y="2407"/>
                    </a:lnTo>
                    <a:lnTo>
                      <a:pt x="550" y="2420"/>
                    </a:lnTo>
                    <a:lnTo>
                      <a:pt x="564" y="2436"/>
                    </a:lnTo>
                    <a:lnTo>
                      <a:pt x="579" y="2451"/>
                    </a:lnTo>
                    <a:lnTo>
                      <a:pt x="596" y="2471"/>
                    </a:lnTo>
                    <a:lnTo>
                      <a:pt x="608" y="2483"/>
                    </a:lnTo>
                    <a:lnTo>
                      <a:pt x="628" y="2490"/>
                    </a:lnTo>
                    <a:lnTo>
                      <a:pt x="641" y="2490"/>
                    </a:lnTo>
                    <a:lnTo>
                      <a:pt x="651" y="2480"/>
                    </a:lnTo>
                    <a:lnTo>
                      <a:pt x="653" y="2464"/>
                    </a:lnTo>
                    <a:lnTo>
                      <a:pt x="644" y="2441"/>
                    </a:lnTo>
                    <a:lnTo>
                      <a:pt x="625" y="2425"/>
                    </a:lnTo>
                    <a:lnTo>
                      <a:pt x="607" y="2407"/>
                    </a:lnTo>
                    <a:lnTo>
                      <a:pt x="590" y="2386"/>
                    </a:lnTo>
                    <a:lnTo>
                      <a:pt x="567" y="2370"/>
                    </a:lnTo>
                    <a:lnTo>
                      <a:pt x="547" y="2354"/>
                    </a:lnTo>
                    <a:lnTo>
                      <a:pt x="525" y="2338"/>
                    </a:lnTo>
                    <a:lnTo>
                      <a:pt x="500" y="2322"/>
                    </a:lnTo>
                    <a:lnTo>
                      <a:pt x="483" y="2306"/>
                    </a:lnTo>
                    <a:lnTo>
                      <a:pt x="466" y="2283"/>
                    </a:lnTo>
                    <a:lnTo>
                      <a:pt x="452" y="2261"/>
                    </a:lnTo>
                    <a:lnTo>
                      <a:pt x="438" y="2201"/>
                    </a:lnTo>
                    <a:lnTo>
                      <a:pt x="434" y="2143"/>
                    </a:lnTo>
                    <a:lnTo>
                      <a:pt x="440" y="2088"/>
                    </a:lnTo>
                    <a:lnTo>
                      <a:pt x="452" y="2030"/>
                    </a:lnTo>
                    <a:lnTo>
                      <a:pt x="457" y="2010"/>
                    </a:lnTo>
                    <a:lnTo>
                      <a:pt x="469" y="1990"/>
                    </a:lnTo>
                    <a:lnTo>
                      <a:pt x="478" y="1975"/>
                    </a:lnTo>
                    <a:lnTo>
                      <a:pt x="489" y="1958"/>
                    </a:lnTo>
                    <a:lnTo>
                      <a:pt x="500" y="1932"/>
                    </a:lnTo>
                    <a:lnTo>
                      <a:pt x="513" y="1917"/>
                    </a:lnTo>
                    <a:lnTo>
                      <a:pt x="525" y="1900"/>
                    </a:lnTo>
                    <a:lnTo>
                      <a:pt x="535" y="1881"/>
                    </a:lnTo>
                    <a:lnTo>
                      <a:pt x="547" y="1849"/>
                    </a:lnTo>
                    <a:lnTo>
                      <a:pt x="553" y="1814"/>
                    </a:lnTo>
                    <a:lnTo>
                      <a:pt x="562" y="1778"/>
                    </a:lnTo>
                    <a:lnTo>
                      <a:pt x="567" y="1743"/>
                    </a:lnTo>
                    <a:lnTo>
                      <a:pt x="575" y="1708"/>
                    </a:lnTo>
                    <a:lnTo>
                      <a:pt x="585" y="1678"/>
                    </a:lnTo>
                    <a:lnTo>
                      <a:pt x="602" y="1655"/>
                    </a:lnTo>
                    <a:lnTo>
                      <a:pt x="622" y="1653"/>
                    </a:lnTo>
                    <a:lnTo>
                      <a:pt x="637" y="1671"/>
                    </a:lnTo>
                    <a:lnTo>
                      <a:pt x="648" y="1698"/>
                    </a:lnTo>
                    <a:lnTo>
                      <a:pt x="648" y="1737"/>
                    </a:lnTo>
                    <a:lnTo>
                      <a:pt x="651" y="1768"/>
                    </a:lnTo>
                    <a:lnTo>
                      <a:pt x="661" y="1803"/>
                    </a:lnTo>
                    <a:lnTo>
                      <a:pt x="673" y="1835"/>
                    </a:lnTo>
                    <a:lnTo>
                      <a:pt x="686" y="1862"/>
                    </a:lnTo>
                    <a:lnTo>
                      <a:pt x="702" y="1895"/>
                    </a:lnTo>
                    <a:lnTo>
                      <a:pt x="714" y="1927"/>
                    </a:lnTo>
                    <a:lnTo>
                      <a:pt x="726" y="1967"/>
                    </a:lnTo>
                    <a:lnTo>
                      <a:pt x="731" y="1998"/>
                    </a:lnTo>
                    <a:lnTo>
                      <a:pt x="736" y="2030"/>
                    </a:lnTo>
                    <a:lnTo>
                      <a:pt x="737" y="2069"/>
                    </a:lnTo>
                    <a:lnTo>
                      <a:pt x="736" y="2114"/>
                    </a:lnTo>
                    <a:lnTo>
                      <a:pt x="728" y="2151"/>
                    </a:lnTo>
                    <a:lnTo>
                      <a:pt x="707" y="2177"/>
                    </a:lnTo>
                    <a:lnTo>
                      <a:pt x="694" y="2181"/>
                    </a:lnTo>
                    <a:lnTo>
                      <a:pt x="678" y="2177"/>
                    </a:lnTo>
                    <a:lnTo>
                      <a:pt x="663" y="2167"/>
                    </a:lnTo>
                    <a:lnTo>
                      <a:pt x="648" y="2155"/>
                    </a:lnTo>
                    <a:lnTo>
                      <a:pt x="628" y="2142"/>
                    </a:lnTo>
                    <a:lnTo>
                      <a:pt x="610" y="2130"/>
                    </a:lnTo>
                    <a:lnTo>
                      <a:pt x="604" y="2130"/>
                    </a:lnTo>
                    <a:lnTo>
                      <a:pt x="593" y="2142"/>
                    </a:lnTo>
                    <a:lnTo>
                      <a:pt x="593" y="2165"/>
                    </a:lnTo>
                    <a:lnTo>
                      <a:pt x="607" y="2185"/>
                    </a:lnTo>
                    <a:lnTo>
                      <a:pt x="628" y="2206"/>
                    </a:lnTo>
                    <a:lnTo>
                      <a:pt x="651" y="2217"/>
                    </a:lnTo>
                    <a:lnTo>
                      <a:pt x="668" y="2232"/>
                    </a:lnTo>
                    <a:lnTo>
                      <a:pt x="683" y="2241"/>
                    </a:lnTo>
                    <a:lnTo>
                      <a:pt x="702" y="2252"/>
                    </a:lnTo>
                    <a:lnTo>
                      <a:pt x="722" y="2261"/>
                    </a:lnTo>
                    <a:lnTo>
                      <a:pt x="737" y="2267"/>
                    </a:lnTo>
                    <a:lnTo>
                      <a:pt x="757" y="2267"/>
                    </a:lnTo>
                    <a:lnTo>
                      <a:pt x="775" y="2267"/>
                    </a:lnTo>
                    <a:lnTo>
                      <a:pt x="792" y="2261"/>
                    </a:lnTo>
                    <a:lnTo>
                      <a:pt x="809" y="2245"/>
                    </a:lnTo>
                    <a:lnTo>
                      <a:pt x="817" y="2217"/>
                    </a:lnTo>
                    <a:lnTo>
                      <a:pt x="826" y="2194"/>
                    </a:lnTo>
                    <a:lnTo>
                      <a:pt x="832" y="2165"/>
                    </a:lnTo>
                    <a:lnTo>
                      <a:pt x="838" y="2142"/>
                    </a:lnTo>
                    <a:lnTo>
                      <a:pt x="852" y="2116"/>
                    </a:lnTo>
                    <a:lnTo>
                      <a:pt x="860" y="2103"/>
                    </a:lnTo>
                    <a:lnTo>
                      <a:pt x="875" y="2103"/>
                    </a:lnTo>
                    <a:lnTo>
                      <a:pt x="909" y="2142"/>
                    </a:lnTo>
                    <a:lnTo>
                      <a:pt x="916" y="2210"/>
                    </a:lnTo>
                    <a:lnTo>
                      <a:pt x="910" y="2296"/>
                    </a:lnTo>
                    <a:lnTo>
                      <a:pt x="906" y="2370"/>
                    </a:lnTo>
                    <a:lnTo>
                      <a:pt x="898" y="2420"/>
                    </a:lnTo>
                    <a:lnTo>
                      <a:pt x="889" y="2471"/>
                    </a:lnTo>
                    <a:lnTo>
                      <a:pt x="870" y="2519"/>
                    </a:lnTo>
                    <a:lnTo>
                      <a:pt x="847" y="2560"/>
                    </a:lnTo>
                    <a:lnTo>
                      <a:pt x="827" y="2580"/>
                    </a:lnTo>
                    <a:lnTo>
                      <a:pt x="802" y="2581"/>
                    </a:lnTo>
                    <a:lnTo>
                      <a:pt x="775" y="2589"/>
                    </a:lnTo>
                    <a:lnTo>
                      <a:pt x="743" y="2589"/>
                    </a:lnTo>
                    <a:lnTo>
                      <a:pt x="715" y="2591"/>
                    </a:lnTo>
                    <a:lnTo>
                      <a:pt x="695" y="2599"/>
                    </a:lnTo>
                    <a:lnTo>
                      <a:pt x="680" y="2615"/>
                    </a:lnTo>
                    <a:lnTo>
                      <a:pt x="678" y="2635"/>
                    </a:lnTo>
                    <a:lnTo>
                      <a:pt x="688" y="2660"/>
                    </a:lnTo>
                    <a:lnTo>
                      <a:pt x="705" y="2678"/>
                    </a:lnTo>
                    <a:lnTo>
                      <a:pt x="731" y="2686"/>
                    </a:lnTo>
                    <a:lnTo>
                      <a:pt x="758" y="2686"/>
                    </a:lnTo>
                    <a:lnTo>
                      <a:pt x="792" y="2678"/>
                    </a:lnTo>
                    <a:lnTo>
                      <a:pt x="824" y="2670"/>
                    </a:lnTo>
                    <a:lnTo>
                      <a:pt x="852" y="2651"/>
                    </a:lnTo>
                    <a:lnTo>
                      <a:pt x="875" y="2635"/>
                    </a:lnTo>
                    <a:lnTo>
                      <a:pt x="892" y="2615"/>
                    </a:lnTo>
                    <a:lnTo>
                      <a:pt x="909" y="2591"/>
                    </a:lnTo>
                    <a:lnTo>
                      <a:pt x="919" y="2564"/>
                    </a:lnTo>
                    <a:lnTo>
                      <a:pt x="933" y="2538"/>
                    </a:lnTo>
                    <a:lnTo>
                      <a:pt x="941" y="2499"/>
                    </a:lnTo>
                    <a:lnTo>
                      <a:pt x="950" y="2471"/>
                    </a:lnTo>
                    <a:lnTo>
                      <a:pt x="956" y="2436"/>
                    </a:lnTo>
                    <a:lnTo>
                      <a:pt x="964" y="2407"/>
                    </a:lnTo>
                    <a:lnTo>
                      <a:pt x="972" y="2349"/>
                    </a:lnTo>
                    <a:lnTo>
                      <a:pt x="976" y="2288"/>
                    </a:lnTo>
                    <a:lnTo>
                      <a:pt x="985" y="2232"/>
                    </a:lnTo>
                    <a:lnTo>
                      <a:pt x="1004" y="2177"/>
                    </a:lnTo>
                    <a:lnTo>
                      <a:pt x="1016" y="2167"/>
                    </a:lnTo>
                    <a:lnTo>
                      <a:pt x="1030" y="2165"/>
                    </a:lnTo>
                    <a:lnTo>
                      <a:pt x="1047" y="2165"/>
                    </a:lnTo>
                    <a:lnTo>
                      <a:pt x="1063" y="2165"/>
                    </a:lnTo>
                    <a:lnTo>
                      <a:pt x="1080" y="2165"/>
                    </a:lnTo>
                    <a:lnTo>
                      <a:pt x="1096" y="2162"/>
                    </a:lnTo>
                    <a:lnTo>
                      <a:pt x="1109" y="2155"/>
                    </a:lnTo>
                    <a:lnTo>
                      <a:pt x="1118" y="2142"/>
                    </a:lnTo>
                    <a:lnTo>
                      <a:pt x="1142" y="2061"/>
                    </a:lnTo>
                    <a:lnTo>
                      <a:pt x="1151" y="1971"/>
                    </a:lnTo>
                    <a:lnTo>
                      <a:pt x="1138" y="1878"/>
                    </a:lnTo>
                    <a:lnTo>
                      <a:pt x="1103" y="1806"/>
                    </a:lnTo>
                    <a:lnTo>
                      <a:pt x="1096" y="1803"/>
                    </a:lnTo>
                    <a:lnTo>
                      <a:pt x="1091" y="1798"/>
                    </a:lnTo>
                    <a:lnTo>
                      <a:pt x="1082" y="1803"/>
                    </a:lnTo>
                    <a:lnTo>
                      <a:pt x="1076" y="1806"/>
                    </a:lnTo>
                    <a:lnTo>
                      <a:pt x="1063" y="1853"/>
                    </a:lnTo>
                    <a:lnTo>
                      <a:pt x="1068" y="1917"/>
                    </a:lnTo>
                    <a:lnTo>
                      <a:pt x="1076" y="1980"/>
                    </a:lnTo>
                    <a:lnTo>
                      <a:pt x="1060" y="2030"/>
                    </a:lnTo>
                    <a:lnTo>
                      <a:pt x="1047" y="2042"/>
                    </a:lnTo>
                    <a:lnTo>
                      <a:pt x="1033" y="2049"/>
                    </a:lnTo>
                    <a:lnTo>
                      <a:pt x="1016" y="2054"/>
                    </a:lnTo>
                    <a:lnTo>
                      <a:pt x="1001" y="2049"/>
                    </a:lnTo>
                    <a:lnTo>
                      <a:pt x="985" y="2048"/>
                    </a:lnTo>
                    <a:lnTo>
                      <a:pt x="967" y="2042"/>
                    </a:lnTo>
                    <a:lnTo>
                      <a:pt x="950" y="2036"/>
                    </a:lnTo>
                    <a:lnTo>
                      <a:pt x="933" y="2030"/>
                    </a:lnTo>
                    <a:lnTo>
                      <a:pt x="909" y="2022"/>
                    </a:lnTo>
                    <a:lnTo>
                      <a:pt x="885" y="2006"/>
                    </a:lnTo>
                    <a:lnTo>
                      <a:pt x="864" y="1990"/>
                    </a:lnTo>
                    <a:lnTo>
                      <a:pt x="843" y="1975"/>
                    </a:lnTo>
                    <a:lnTo>
                      <a:pt x="826" y="1952"/>
                    </a:lnTo>
                    <a:lnTo>
                      <a:pt x="809" y="1932"/>
                    </a:lnTo>
                    <a:lnTo>
                      <a:pt x="789" y="1909"/>
                    </a:lnTo>
                    <a:lnTo>
                      <a:pt x="777" y="1881"/>
                    </a:lnTo>
                    <a:lnTo>
                      <a:pt x="751" y="1794"/>
                    </a:lnTo>
                    <a:lnTo>
                      <a:pt x="743" y="1698"/>
                    </a:lnTo>
                    <a:lnTo>
                      <a:pt x="737" y="1600"/>
                    </a:lnTo>
                    <a:lnTo>
                      <a:pt x="736" y="1507"/>
                    </a:lnTo>
                    <a:lnTo>
                      <a:pt x="728" y="1447"/>
                    </a:lnTo>
                    <a:lnTo>
                      <a:pt x="715" y="1376"/>
                    </a:lnTo>
                    <a:lnTo>
                      <a:pt x="715" y="1321"/>
                    </a:lnTo>
                    <a:lnTo>
                      <a:pt x="736" y="1279"/>
                    </a:lnTo>
                    <a:lnTo>
                      <a:pt x="765" y="1266"/>
                    </a:lnTo>
                    <a:lnTo>
                      <a:pt x="794" y="1266"/>
                    </a:lnTo>
                    <a:lnTo>
                      <a:pt x="827" y="1275"/>
                    </a:lnTo>
                    <a:lnTo>
                      <a:pt x="858" y="1294"/>
                    </a:lnTo>
                    <a:lnTo>
                      <a:pt x="889" y="1323"/>
                    </a:lnTo>
                    <a:lnTo>
                      <a:pt x="916" y="1356"/>
                    </a:lnTo>
                    <a:lnTo>
                      <a:pt x="945" y="1395"/>
                    </a:lnTo>
                    <a:lnTo>
                      <a:pt x="964" y="1429"/>
                    </a:lnTo>
                    <a:lnTo>
                      <a:pt x="979" y="1485"/>
                    </a:lnTo>
                    <a:lnTo>
                      <a:pt x="985" y="1537"/>
                    </a:lnTo>
                    <a:lnTo>
                      <a:pt x="979" y="1600"/>
                    </a:lnTo>
                    <a:lnTo>
                      <a:pt x="964" y="1653"/>
                    </a:lnTo>
                    <a:lnTo>
                      <a:pt x="951" y="1671"/>
                    </a:lnTo>
                    <a:lnTo>
                      <a:pt x="935" y="1678"/>
                    </a:lnTo>
                    <a:lnTo>
                      <a:pt x="913" y="1685"/>
                    </a:lnTo>
                    <a:lnTo>
                      <a:pt x="892" y="1687"/>
                    </a:lnTo>
                    <a:lnTo>
                      <a:pt x="875" y="1694"/>
                    </a:lnTo>
                    <a:lnTo>
                      <a:pt x="860" y="1704"/>
                    </a:lnTo>
                    <a:lnTo>
                      <a:pt x="852" y="1710"/>
                    </a:lnTo>
                    <a:lnTo>
                      <a:pt x="847" y="1732"/>
                    </a:lnTo>
                    <a:lnTo>
                      <a:pt x="853" y="1745"/>
                    </a:lnTo>
                    <a:lnTo>
                      <a:pt x="863" y="1759"/>
                    </a:lnTo>
                    <a:lnTo>
                      <a:pt x="875" y="1768"/>
                    </a:lnTo>
                    <a:lnTo>
                      <a:pt x="892" y="1772"/>
                    </a:lnTo>
                    <a:lnTo>
                      <a:pt x="910" y="1778"/>
                    </a:lnTo>
                    <a:lnTo>
                      <a:pt x="930" y="1772"/>
                    </a:lnTo>
                    <a:lnTo>
                      <a:pt x="950" y="1772"/>
                    </a:lnTo>
                    <a:lnTo>
                      <a:pt x="964" y="1768"/>
                    </a:lnTo>
                    <a:lnTo>
                      <a:pt x="985" y="1755"/>
                    </a:lnTo>
                    <a:lnTo>
                      <a:pt x="1001" y="1743"/>
                    </a:lnTo>
                    <a:lnTo>
                      <a:pt x="1019" y="1717"/>
                    </a:lnTo>
                    <a:lnTo>
                      <a:pt x="1036" y="1692"/>
                    </a:lnTo>
                    <a:lnTo>
                      <a:pt x="1047" y="1671"/>
                    </a:lnTo>
                    <a:lnTo>
                      <a:pt x="1057" y="1637"/>
                    </a:lnTo>
                    <a:lnTo>
                      <a:pt x="1068" y="1608"/>
                    </a:lnTo>
                    <a:lnTo>
                      <a:pt x="1076" y="1576"/>
                    </a:lnTo>
                    <a:lnTo>
                      <a:pt x="1088" y="1513"/>
                    </a:lnTo>
                    <a:lnTo>
                      <a:pt x="1089" y="1447"/>
                    </a:lnTo>
                    <a:lnTo>
                      <a:pt x="1080" y="1376"/>
                    </a:lnTo>
                    <a:lnTo>
                      <a:pt x="1060" y="1317"/>
                    </a:lnTo>
                    <a:lnTo>
                      <a:pt x="1040" y="1286"/>
                    </a:lnTo>
                    <a:lnTo>
                      <a:pt x="1011" y="1260"/>
                    </a:lnTo>
                    <a:lnTo>
                      <a:pt x="972" y="1240"/>
                    </a:lnTo>
                    <a:lnTo>
                      <a:pt x="935" y="1224"/>
                    </a:lnTo>
                    <a:lnTo>
                      <a:pt x="898" y="1213"/>
                    </a:lnTo>
                    <a:lnTo>
                      <a:pt x="870" y="1189"/>
                    </a:lnTo>
                    <a:lnTo>
                      <a:pt x="852" y="1165"/>
                    </a:lnTo>
                    <a:lnTo>
                      <a:pt x="847" y="1126"/>
                    </a:lnTo>
                    <a:lnTo>
                      <a:pt x="858" y="1107"/>
                    </a:lnTo>
                    <a:lnTo>
                      <a:pt x="875" y="1086"/>
                    </a:lnTo>
                    <a:lnTo>
                      <a:pt x="901" y="1083"/>
                    </a:lnTo>
                    <a:lnTo>
                      <a:pt x="930" y="1081"/>
                    </a:lnTo>
                    <a:lnTo>
                      <a:pt x="962" y="1081"/>
                    </a:lnTo>
                    <a:lnTo>
                      <a:pt x="988" y="1076"/>
                    </a:lnTo>
                    <a:lnTo>
                      <a:pt x="1014" y="1069"/>
                    </a:lnTo>
                    <a:lnTo>
                      <a:pt x="1033" y="1049"/>
                    </a:lnTo>
                    <a:lnTo>
                      <a:pt x="1060" y="982"/>
                    </a:lnTo>
                    <a:lnTo>
                      <a:pt x="1068" y="908"/>
                    </a:lnTo>
                    <a:lnTo>
                      <a:pt x="1063" y="827"/>
                    </a:lnTo>
                    <a:lnTo>
                      <a:pt x="1047" y="751"/>
                    </a:lnTo>
                    <a:lnTo>
                      <a:pt x="1040" y="731"/>
                    </a:lnTo>
                    <a:lnTo>
                      <a:pt x="1030" y="705"/>
                    </a:lnTo>
                    <a:lnTo>
                      <a:pt x="1016" y="685"/>
                    </a:lnTo>
                    <a:lnTo>
                      <a:pt x="1004" y="664"/>
                    </a:lnTo>
                    <a:lnTo>
                      <a:pt x="993" y="647"/>
                    </a:lnTo>
                    <a:lnTo>
                      <a:pt x="976" y="635"/>
                    </a:lnTo>
                    <a:lnTo>
                      <a:pt x="962" y="631"/>
                    </a:lnTo>
                    <a:lnTo>
                      <a:pt x="950" y="638"/>
                    </a:lnTo>
                    <a:lnTo>
                      <a:pt x="935" y="664"/>
                    </a:lnTo>
                    <a:lnTo>
                      <a:pt x="936" y="689"/>
                    </a:lnTo>
                    <a:lnTo>
                      <a:pt x="951" y="721"/>
                    </a:lnTo>
                    <a:lnTo>
                      <a:pt x="968" y="759"/>
                    </a:lnTo>
                    <a:lnTo>
                      <a:pt x="993" y="795"/>
                    </a:lnTo>
                    <a:lnTo>
                      <a:pt x="1011" y="833"/>
                    </a:lnTo>
                    <a:lnTo>
                      <a:pt x="1019" y="872"/>
                    </a:lnTo>
                    <a:lnTo>
                      <a:pt x="1019" y="905"/>
                    </a:lnTo>
                    <a:lnTo>
                      <a:pt x="1013" y="923"/>
                    </a:lnTo>
                    <a:lnTo>
                      <a:pt x="1001" y="943"/>
                    </a:lnTo>
                    <a:lnTo>
                      <a:pt x="988" y="963"/>
                    </a:lnTo>
                    <a:lnTo>
                      <a:pt x="973" y="978"/>
                    </a:lnTo>
                    <a:lnTo>
                      <a:pt x="960" y="991"/>
                    </a:lnTo>
                    <a:lnTo>
                      <a:pt x="941" y="998"/>
                    </a:lnTo>
                    <a:lnTo>
                      <a:pt x="919" y="1007"/>
                    </a:lnTo>
                    <a:lnTo>
                      <a:pt x="906" y="1014"/>
                    </a:lnTo>
                    <a:lnTo>
                      <a:pt x="889" y="1014"/>
                    </a:lnTo>
                    <a:lnTo>
                      <a:pt x="875" y="1014"/>
                    </a:lnTo>
                    <a:lnTo>
                      <a:pt x="860" y="1007"/>
                    </a:lnTo>
                    <a:lnTo>
                      <a:pt x="847" y="998"/>
                    </a:lnTo>
                    <a:lnTo>
                      <a:pt x="835" y="994"/>
                    </a:lnTo>
                    <a:lnTo>
                      <a:pt x="821" y="986"/>
                    </a:lnTo>
                    <a:lnTo>
                      <a:pt x="809" y="978"/>
                    </a:lnTo>
                    <a:lnTo>
                      <a:pt x="792" y="978"/>
                    </a:lnTo>
                    <a:lnTo>
                      <a:pt x="772" y="978"/>
                    </a:lnTo>
                    <a:lnTo>
                      <a:pt x="751" y="982"/>
                    </a:lnTo>
                    <a:lnTo>
                      <a:pt x="731" y="991"/>
                    </a:lnTo>
                    <a:lnTo>
                      <a:pt x="711" y="995"/>
                    </a:lnTo>
                    <a:lnTo>
                      <a:pt x="690" y="998"/>
                    </a:lnTo>
                    <a:lnTo>
                      <a:pt x="673" y="998"/>
                    </a:lnTo>
                    <a:lnTo>
                      <a:pt x="661" y="994"/>
                    </a:lnTo>
                    <a:lnTo>
                      <a:pt x="651" y="978"/>
                    </a:lnTo>
                    <a:lnTo>
                      <a:pt x="649" y="959"/>
                    </a:lnTo>
                    <a:lnTo>
                      <a:pt x="653" y="943"/>
                    </a:lnTo>
                    <a:lnTo>
                      <a:pt x="663" y="931"/>
                    </a:lnTo>
                    <a:lnTo>
                      <a:pt x="676" y="917"/>
                    </a:lnTo>
                    <a:lnTo>
                      <a:pt x="690" y="905"/>
                    </a:lnTo>
                    <a:lnTo>
                      <a:pt x="707" y="889"/>
                    </a:lnTo>
                    <a:lnTo>
                      <a:pt x="726" y="883"/>
                    </a:lnTo>
                    <a:lnTo>
                      <a:pt x="736" y="869"/>
                    </a:lnTo>
                    <a:lnTo>
                      <a:pt x="751" y="853"/>
                    </a:lnTo>
                    <a:lnTo>
                      <a:pt x="768" y="838"/>
                    </a:lnTo>
                    <a:lnTo>
                      <a:pt x="783" y="827"/>
                    </a:lnTo>
                    <a:lnTo>
                      <a:pt x="798" y="814"/>
                    </a:lnTo>
                    <a:lnTo>
                      <a:pt x="814" y="802"/>
                    </a:lnTo>
                    <a:lnTo>
                      <a:pt x="827" y="786"/>
                    </a:lnTo>
                    <a:lnTo>
                      <a:pt x="838" y="770"/>
                    </a:lnTo>
                    <a:lnTo>
                      <a:pt x="847" y="751"/>
                    </a:lnTo>
                    <a:lnTo>
                      <a:pt x="853" y="705"/>
                    </a:lnTo>
                    <a:lnTo>
                      <a:pt x="846" y="659"/>
                    </a:lnTo>
                    <a:lnTo>
                      <a:pt x="838" y="611"/>
                    </a:lnTo>
                    <a:lnTo>
                      <a:pt x="835" y="564"/>
                    </a:lnTo>
                    <a:lnTo>
                      <a:pt x="838" y="498"/>
                    </a:lnTo>
                    <a:lnTo>
                      <a:pt x="843" y="424"/>
                    </a:lnTo>
                    <a:lnTo>
                      <a:pt x="858" y="372"/>
                    </a:lnTo>
                    <a:lnTo>
                      <a:pt x="890" y="337"/>
                    </a:lnTo>
                    <a:lnTo>
                      <a:pt x="909" y="348"/>
                    </a:lnTo>
                    <a:lnTo>
                      <a:pt x="926" y="377"/>
                    </a:lnTo>
                    <a:lnTo>
                      <a:pt x="947" y="403"/>
                    </a:lnTo>
                    <a:lnTo>
                      <a:pt x="964" y="412"/>
                    </a:lnTo>
                    <a:lnTo>
                      <a:pt x="972" y="396"/>
                    </a:lnTo>
                    <a:lnTo>
                      <a:pt x="972" y="377"/>
                    </a:lnTo>
                    <a:lnTo>
                      <a:pt x="968" y="354"/>
                    </a:lnTo>
                    <a:lnTo>
                      <a:pt x="964" y="337"/>
                    </a:lnTo>
                    <a:lnTo>
                      <a:pt x="960" y="315"/>
                    </a:lnTo>
                    <a:lnTo>
                      <a:pt x="951" y="295"/>
                    </a:lnTo>
                    <a:lnTo>
                      <a:pt x="941" y="274"/>
                    </a:lnTo>
                    <a:lnTo>
                      <a:pt x="930" y="248"/>
                    </a:lnTo>
                    <a:lnTo>
                      <a:pt x="918" y="228"/>
                    </a:lnTo>
                    <a:lnTo>
                      <a:pt x="907" y="212"/>
                    </a:lnTo>
                    <a:lnTo>
                      <a:pt x="890" y="196"/>
                    </a:lnTo>
                    <a:lnTo>
                      <a:pt x="875" y="186"/>
                    </a:lnTo>
                    <a:lnTo>
                      <a:pt x="864" y="177"/>
                    </a:lnTo>
                    <a:lnTo>
                      <a:pt x="853" y="177"/>
                    </a:lnTo>
                    <a:lnTo>
                      <a:pt x="838" y="173"/>
                    </a:lnTo>
                    <a:lnTo>
                      <a:pt x="827" y="173"/>
                    </a:lnTo>
                    <a:lnTo>
                      <a:pt x="814" y="173"/>
                    </a:lnTo>
                    <a:lnTo>
                      <a:pt x="802" y="177"/>
                    </a:lnTo>
                    <a:lnTo>
                      <a:pt x="789" y="177"/>
                    </a:lnTo>
                    <a:lnTo>
                      <a:pt x="777" y="186"/>
                    </a:lnTo>
                    <a:lnTo>
                      <a:pt x="768" y="189"/>
                    </a:lnTo>
                    <a:lnTo>
                      <a:pt x="758" y="200"/>
                    </a:lnTo>
                    <a:lnTo>
                      <a:pt x="751" y="209"/>
                    </a:lnTo>
                    <a:lnTo>
                      <a:pt x="749" y="224"/>
                    </a:lnTo>
                    <a:lnTo>
                      <a:pt x="754" y="244"/>
                    </a:lnTo>
                    <a:lnTo>
                      <a:pt x="765" y="260"/>
                    </a:lnTo>
                    <a:lnTo>
                      <a:pt x="783" y="270"/>
                    </a:lnTo>
                    <a:lnTo>
                      <a:pt x="798" y="282"/>
                    </a:lnTo>
                    <a:lnTo>
                      <a:pt x="814" y="295"/>
                    </a:lnTo>
                    <a:lnTo>
                      <a:pt x="832" y="302"/>
                    </a:lnTo>
                    <a:lnTo>
                      <a:pt x="843" y="315"/>
                    </a:lnTo>
                    <a:lnTo>
                      <a:pt x="847" y="337"/>
                    </a:lnTo>
                    <a:lnTo>
                      <a:pt x="846" y="360"/>
                    </a:lnTo>
                    <a:lnTo>
                      <a:pt x="835" y="380"/>
                    </a:lnTo>
                    <a:lnTo>
                      <a:pt x="821" y="396"/>
                    </a:lnTo>
                    <a:lnTo>
                      <a:pt x="798" y="415"/>
                    </a:lnTo>
                    <a:lnTo>
                      <a:pt x="783" y="424"/>
                    </a:lnTo>
                    <a:lnTo>
                      <a:pt x="761" y="444"/>
                    </a:lnTo>
                    <a:lnTo>
                      <a:pt x="746" y="463"/>
                    </a:lnTo>
                    <a:lnTo>
                      <a:pt x="736" y="485"/>
                    </a:lnTo>
                    <a:lnTo>
                      <a:pt x="731" y="533"/>
                    </a:lnTo>
                    <a:lnTo>
                      <a:pt x="743" y="592"/>
                    </a:lnTo>
                    <a:lnTo>
                      <a:pt x="746" y="635"/>
                    </a:lnTo>
                    <a:lnTo>
                      <a:pt x="736" y="675"/>
                    </a:lnTo>
                    <a:lnTo>
                      <a:pt x="722" y="693"/>
                    </a:lnTo>
                    <a:lnTo>
                      <a:pt x="703" y="698"/>
                    </a:lnTo>
                    <a:lnTo>
                      <a:pt x="683" y="705"/>
                    </a:lnTo>
                    <a:lnTo>
                      <a:pt x="663" y="705"/>
                    </a:lnTo>
                    <a:lnTo>
                      <a:pt x="641" y="698"/>
                    </a:lnTo>
                    <a:lnTo>
                      <a:pt x="617" y="693"/>
                    </a:lnTo>
                    <a:lnTo>
                      <a:pt x="596" y="685"/>
                    </a:lnTo>
                    <a:lnTo>
                      <a:pt x="579" y="675"/>
                    </a:lnTo>
                    <a:lnTo>
                      <a:pt x="553" y="659"/>
                    </a:lnTo>
                    <a:lnTo>
                      <a:pt x="533" y="631"/>
                    </a:lnTo>
                    <a:lnTo>
                      <a:pt x="513" y="604"/>
                    </a:lnTo>
                    <a:lnTo>
                      <a:pt x="496" y="575"/>
                    </a:lnTo>
                    <a:lnTo>
                      <a:pt x="478" y="541"/>
                    </a:lnTo>
                    <a:lnTo>
                      <a:pt x="461" y="509"/>
                    </a:lnTo>
                    <a:lnTo>
                      <a:pt x="444" y="475"/>
                    </a:lnTo>
                    <a:lnTo>
                      <a:pt x="423" y="447"/>
                    </a:lnTo>
                    <a:lnTo>
                      <a:pt x="409" y="434"/>
                    </a:lnTo>
                    <a:lnTo>
                      <a:pt x="400" y="419"/>
                    </a:lnTo>
                    <a:lnTo>
                      <a:pt x="388" y="403"/>
                    </a:lnTo>
                    <a:lnTo>
                      <a:pt x="375" y="389"/>
                    </a:lnTo>
                    <a:lnTo>
                      <a:pt x="363" y="377"/>
                    </a:lnTo>
                    <a:lnTo>
                      <a:pt x="351" y="361"/>
                    </a:lnTo>
                    <a:lnTo>
                      <a:pt x="340" y="350"/>
                    </a:lnTo>
                    <a:lnTo>
                      <a:pt x="325" y="337"/>
                    </a:lnTo>
                    <a:lnTo>
                      <a:pt x="306" y="318"/>
                    </a:lnTo>
                    <a:lnTo>
                      <a:pt x="282" y="306"/>
                    </a:lnTo>
                    <a:lnTo>
                      <a:pt x="260" y="298"/>
                    </a:lnTo>
                    <a:lnTo>
                      <a:pt x="238" y="283"/>
                    </a:lnTo>
                    <a:lnTo>
                      <a:pt x="214" y="274"/>
                    </a:lnTo>
                    <a:lnTo>
                      <a:pt x="194" y="260"/>
                    </a:lnTo>
                    <a:lnTo>
                      <a:pt x="170" y="243"/>
                    </a:lnTo>
                    <a:lnTo>
                      <a:pt x="156" y="224"/>
                    </a:lnTo>
                    <a:lnTo>
                      <a:pt x="135" y="200"/>
                    </a:lnTo>
                    <a:lnTo>
                      <a:pt x="116" y="169"/>
                    </a:lnTo>
                    <a:lnTo>
                      <a:pt x="101" y="141"/>
                    </a:lnTo>
                    <a:lnTo>
                      <a:pt x="86" y="108"/>
                    </a:lnTo>
                    <a:lnTo>
                      <a:pt x="75" y="80"/>
                    </a:lnTo>
                    <a:lnTo>
                      <a:pt x="69" y="55"/>
                    </a:lnTo>
                    <a:lnTo>
                      <a:pt x="65" y="25"/>
                    </a:lnTo>
                    <a:lnTo>
                      <a:pt x="5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n-US" sz="1350"/>
              </a:p>
            </p:txBody>
          </p:sp>
          <p:sp>
            <p:nvSpPr>
              <p:cNvPr id="50326" name="Rectangle 150">
                <a:extLst>
                  <a:ext uri="{FF2B5EF4-FFF2-40B4-BE49-F238E27FC236}">
                    <a16:creationId xmlns:a16="http://schemas.microsoft.com/office/drawing/2014/main" id="{D4CD8AAD-446A-2D4B-800B-89CC4F954797}"/>
                  </a:ext>
                </a:extLst>
              </p:cNvPr>
              <p:cNvSpPr>
                <a:spLocks noChangeArrowheads="1"/>
              </p:cNvSpPr>
              <p:nvPr/>
            </p:nvSpPr>
            <p:spPr bwMode="auto">
              <a:xfrm>
                <a:off x="3120" y="960"/>
                <a:ext cx="2026" cy="2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p>
            </p:txBody>
          </p:sp>
        </p:grpSp>
        <p:sp>
          <p:nvSpPr>
            <p:cNvPr id="50184" name="AutoShape 151">
              <a:extLst>
                <a:ext uri="{FF2B5EF4-FFF2-40B4-BE49-F238E27FC236}">
                  <a16:creationId xmlns:a16="http://schemas.microsoft.com/office/drawing/2014/main" id="{E862E491-93E2-5448-8D5F-094D61D0843E}"/>
                </a:ext>
              </a:extLst>
            </p:cNvPr>
            <p:cNvSpPr>
              <a:spLocks/>
            </p:cNvSpPr>
            <p:nvPr/>
          </p:nvSpPr>
          <p:spPr bwMode="auto">
            <a:xfrm>
              <a:off x="4272" y="1200"/>
              <a:ext cx="240" cy="576"/>
            </a:xfrm>
            <a:prstGeom prst="leftBrace">
              <a:avLst>
                <a:gd name="adj1" fmla="val 2000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p>
          </p:txBody>
        </p:sp>
        <p:sp>
          <p:nvSpPr>
            <p:cNvPr id="50185" name="Text Box 152">
              <a:extLst>
                <a:ext uri="{FF2B5EF4-FFF2-40B4-BE49-F238E27FC236}">
                  <a16:creationId xmlns:a16="http://schemas.microsoft.com/office/drawing/2014/main" id="{8868E856-71FD-A54F-95F2-C42DCE7A4E2E}"/>
                </a:ext>
              </a:extLst>
            </p:cNvPr>
            <p:cNvSpPr txBox="1">
              <a:spLocks noChangeArrowheads="1"/>
            </p:cNvSpPr>
            <p:nvPr/>
          </p:nvSpPr>
          <p:spPr bwMode="auto">
            <a:xfrm>
              <a:off x="3552" y="1296"/>
              <a:ext cx="624"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1350">
                <a:latin typeface="Verdana" panose="020B0604030504040204" pitchFamily="34" charset="0"/>
              </a:endParaRPr>
            </a:p>
          </p:txBody>
        </p:sp>
        <p:sp>
          <p:nvSpPr>
            <p:cNvPr id="50186" name="AutoShape 153">
              <a:extLst>
                <a:ext uri="{FF2B5EF4-FFF2-40B4-BE49-F238E27FC236}">
                  <a16:creationId xmlns:a16="http://schemas.microsoft.com/office/drawing/2014/main" id="{D4BC5193-98A4-6B48-A081-1E797E47F271}"/>
                </a:ext>
              </a:extLst>
            </p:cNvPr>
            <p:cNvSpPr>
              <a:spLocks/>
            </p:cNvSpPr>
            <p:nvPr/>
          </p:nvSpPr>
          <p:spPr bwMode="auto">
            <a:xfrm>
              <a:off x="3632" y="1832"/>
              <a:ext cx="336" cy="1800"/>
            </a:xfrm>
            <a:prstGeom prst="leftBrace">
              <a:avLst>
                <a:gd name="adj1" fmla="val 44048"/>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p>
          </p:txBody>
        </p:sp>
      </p:grpSp>
      <p:sp>
        <p:nvSpPr>
          <p:cNvPr id="158" name="CuadroTexto 157">
            <a:extLst>
              <a:ext uri="{FF2B5EF4-FFF2-40B4-BE49-F238E27FC236}">
                <a16:creationId xmlns:a16="http://schemas.microsoft.com/office/drawing/2014/main" id="{6E787315-9024-5644-A9CB-7A3CC88BFD18}"/>
              </a:ext>
            </a:extLst>
          </p:cNvPr>
          <p:cNvSpPr txBox="1"/>
          <p:nvPr/>
        </p:nvSpPr>
        <p:spPr>
          <a:xfrm>
            <a:off x="3399031" y="3710548"/>
            <a:ext cx="2193029" cy="1015663"/>
          </a:xfrm>
          <a:prstGeom prst="rect">
            <a:avLst/>
          </a:prstGeom>
          <a:noFill/>
        </p:spPr>
        <p:txBody>
          <a:bodyPr wrap="square" rtlCol="0">
            <a:spAutoFit/>
          </a:bodyPr>
          <a:lstStyle/>
          <a:p>
            <a:r>
              <a:rPr lang="en-US" altLang="en-US" sz="2000" b="1">
                <a:solidFill>
                  <a:schemeClr val="accent6">
                    <a:lumMod val="75000"/>
                  </a:schemeClr>
                </a:solidFill>
                <a:latin typeface="Arial" panose="020B0604020202020204" pitchFamily="34" charset="0"/>
              </a:rPr>
              <a:t>Direct water contact related symptoms</a:t>
            </a:r>
            <a:endParaRPr lang="es-ES" sz="2000">
              <a:solidFill>
                <a:schemeClr val="accent6">
                  <a:lumMod val="75000"/>
                </a:schemeClr>
              </a:solidFill>
            </a:endParaRPr>
          </a:p>
        </p:txBody>
      </p:sp>
      <p:sp>
        <p:nvSpPr>
          <p:cNvPr id="159" name="AutoShape 5">
            <a:extLst>
              <a:ext uri="{FF2B5EF4-FFF2-40B4-BE49-F238E27FC236}">
                <a16:creationId xmlns:a16="http://schemas.microsoft.com/office/drawing/2014/main" id="{98A9447E-B65A-EF48-94E6-C915DBD94A3D}"/>
              </a:ext>
            </a:extLst>
          </p:cNvPr>
          <p:cNvSpPr>
            <a:spLocks/>
          </p:cNvSpPr>
          <p:nvPr/>
        </p:nvSpPr>
        <p:spPr bwMode="auto">
          <a:xfrm>
            <a:off x="2649112" y="3782424"/>
            <a:ext cx="702527" cy="691349"/>
          </a:xfrm>
          <a:prstGeom prst="rightBrace">
            <a:avLst>
              <a:gd name="adj1" fmla="val 19048"/>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p>
        </p:txBody>
      </p:sp>
      <p:pic>
        <p:nvPicPr>
          <p:cNvPr id="162" name="Imagen 8">
            <a:extLst>
              <a:ext uri="{FF2B5EF4-FFF2-40B4-BE49-F238E27FC236}">
                <a16:creationId xmlns:a16="http://schemas.microsoft.com/office/drawing/2014/main" id="{F1336DE7-6365-C44A-BED8-39683BE01C55}"/>
              </a:ext>
            </a:extLst>
          </p:cNvPr>
          <p:cNvPicPr>
            <a:picLocks noChangeAspect="1"/>
          </p:cNvPicPr>
          <p:nvPr/>
        </p:nvPicPr>
        <p:blipFill rotWithShape="1">
          <a:blip r:embed="rId3"/>
          <a:srcRect l="18613" t="28881" b="23825"/>
          <a:stretch/>
        </p:blipFill>
        <p:spPr>
          <a:xfrm>
            <a:off x="6908513" y="3451609"/>
            <a:ext cx="1830321" cy="1418126"/>
          </a:xfrm>
          <a:prstGeom prst="rect">
            <a:avLst/>
          </a:prstGeom>
        </p:spPr>
      </p:pic>
      <p:sp>
        <p:nvSpPr>
          <p:cNvPr id="164" name="TextBox 163">
            <a:extLst>
              <a:ext uri="{FF2B5EF4-FFF2-40B4-BE49-F238E27FC236}">
                <a16:creationId xmlns:a16="http://schemas.microsoft.com/office/drawing/2014/main" id="{608DE771-9E7D-2C4D-83AE-0B62F1928A95}"/>
              </a:ext>
            </a:extLst>
          </p:cNvPr>
          <p:cNvSpPr txBox="1"/>
          <p:nvPr/>
        </p:nvSpPr>
        <p:spPr>
          <a:xfrm>
            <a:off x="4057419" y="1462479"/>
            <a:ext cx="4341252" cy="1015663"/>
          </a:xfrm>
          <a:prstGeom prst="rect">
            <a:avLst/>
          </a:prstGeom>
          <a:solidFill>
            <a:schemeClr val="accent5">
              <a:lumMod val="20000"/>
              <a:lumOff val="80000"/>
            </a:schemeClr>
          </a:solidFill>
          <a:ln w="38100" cmpd="sng">
            <a:noFill/>
          </a:ln>
        </p:spPr>
        <p:txBody>
          <a:bodyPr wrap="square" rtlCol="0">
            <a:spAutoFit/>
          </a:bodyPr>
          <a:lstStyle/>
          <a:p>
            <a:pPr marL="257175" indent="-257175">
              <a:buFont typeface="Wingdings" pitchFamily="2" charset="2"/>
              <a:buChar char="Ø"/>
            </a:pPr>
            <a:r>
              <a:rPr lang="en-US" sz="1500" i="1" dirty="0" err="1"/>
              <a:t>Symptoms gone</a:t>
            </a:r>
            <a:r>
              <a:rPr lang="en-US" sz="1500" i="1" dirty="0"/>
              <a:t> after 24-72h </a:t>
            </a:r>
            <a:r>
              <a:rPr lang="en-US" sz="1500" i="1" dirty="0" err="1"/>
              <a:t>out of the beach</a:t>
            </a:r>
            <a:endParaRPr lang="en-US" sz="1500" i="1" dirty="0"/>
          </a:p>
          <a:p>
            <a:pPr marL="257175" indent="-257175">
              <a:buFont typeface="Wingdings" pitchFamily="2" charset="2"/>
              <a:buChar char="Ø"/>
            </a:pPr>
            <a:r>
              <a:rPr lang="en-US" sz="1500" i="1" dirty="0"/>
              <a:t>No </a:t>
            </a:r>
            <a:r>
              <a:rPr lang="en-US" sz="1500" i="1" dirty="0" err="1"/>
              <a:t>specific treatment (ibuprofen o paracetamol)</a:t>
            </a:r>
          </a:p>
          <a:p>
            <a:pPr marL="257175" indent="-257175">
              <a:buFont typeface="Wingdings" pitchFamily="2" charset="2"/>
              <a:buChar char="Ø"/>
            </a:pPr>
            <a:r>
              <a:rPr lang="en-US" sz="1500" i="1" dirty="0" err="1"/>
              <a:t>No contagious – "no Covid-like"</a:t>
            </a:r>
            <a:endParaRPr lang="en-US" sz="1500" i="1" dirty="0"/>
          </a:p>
        </p:txBody>
      </p:sp>
      <p:sp>
        <p:nvSpPr>
          <p:cNvPr id="5" name="TextBox 4">
            <a:extLst>
              <a:ext uri="{FF2B5EF4-FFF2-40B4-BE49-F238E27FC236}">
                <a16:creationId xmlns:a16="http://schemas.microsoft.com/office/drawing/2014/main" id="{1ADD79C7-F315-07AB-B9B1-297D4188584A}"/>
              </a:ext>
            </a:extLst>
          </p:cNvPr>
          <p:cNvSpPr txBox="1"/>
          <p:nvPr/>
        </p:nvSpPr>
        <p:spPr>
          <a:xfrm>
            <a:off x="79841" y="-20650"/>
            <a:ext cx="7917680" cy="400110"/>
          </a:xfrm>
          <a:prstGeom prst="rect">
            <a:avLst/>
          </a:prstGeom>
          <a:noFill/>
        </p:spPr>
        <p:txBody>
          <a:bodyPr wrap="none" rtlCol="0">
            <a:spAutoFit/>
          </a:bodyPr>
          <a:lstStyle/>
          <a:p>
            <a:r>
              <a:rPr lang="en-GB" sz="2000" b="1">
                <a:solidFill>
                  <a:srgbClr val="0070C0"/>
                </a:solidFill>
              </a:rPr>
              <a:t>1. Generalities. Aerosol inhalation related symptoms in humans</a:t>
            </a:r>
          </a:p>
        </p:txBody>
      </p:sp>
      <p:pic>
        <p:nvPicPr>
          <p:cNvPr id="6" name="Picture 5">
            <a:extLst>
              <a:ext uri="{FF2B5EF4-FFF2-40B4-BE49-F238E27FC236}">
                <a16:creationId xmlns:a16="http://schemas.microsoft.com/office/drawing/2014/main" id="{C7662302-AE5E-D5FB-5EED-071B0965D8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cxnSp>
        <p:nvCxnSpPr>
          <p:cNvPr id="7" name="Google Shape;101;p14">
            <a:extLst>
              <a:ext uri="{FF2B5EF4-FFF2-40B4-BE49-F238E27FC236}">
                <a16:creationId xmlns:a16="http://schemas.microsoft.com/office/drawing/2014/main" id="{A805FBBD-F5E3-7D92-1E71-E9DEED45E12D}"/>
              </a:ext>
            </a:extLst>
          </p:cNvPr>
          <p:cNvCxnSpPr>
            <a:cxnSpLocks/>
            <a:endCxn id="6" idx="1"/>
          </p:cNvCxnSpPr>
          <p:nvPr/>
        </p:nvCxnSpPr>
        <p:spPr>
          <a:xfrm flipV="1">
            <a:off x="0" y="298717"/>
            <a:ext cx="7924800" cy="98130"/>
          </a:xfrm>
          <a:prstGeom prst="straightConnector1">
            <a:avLst/>
          </a:prstGeom>
          <a:noFill/>
          <a:ln w="9525" cap="flat" cmpd="sng">
            <a:solidFill>
              <a:srgbClr val="4A7DBA"/>
            </a:solidFill>
            <a:prstDash val="solid"/>
            <a:round/>
            <a:headEnd type="none" w="sm" len="sm"/>
            <a:tailEnd type="none" w="sm" len="sm"/>
          </a:ln>
        </p:spPr>
      </p:cxnSp>
    </p:spTree>
    <p:extLst>
      <p:ext uri="{BB962C8B-B14F-4D97-AF65-F5344CB8AC3E}">
        <p14:creationId xmlns:p14="http://schemas.microsoft.com/office/powerpoint/2010/main" val="268249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Marcador de número de diapositiva 11">
            <a:extLst>
              <a:ext uri="{FF2B5EF4-FFF2-40B4-BE49-F238E27FC236}">
                <a16:creationId xmlns:a16="http://schemas.microsoft.com/office/drawing/2014/main" id="{D9DE676B-35BF-401E-BAEB-0D6FF6872045}"/>
              </a:ext>
            </a:extLst>
          </p:cNvPr>
          <p:cNvSpPr txBox="1">
            <a:spLocks/>
          </p:cNvSpPr>
          <p:nvPr/>
        </p:nvSpPr>
        <p:spPr>
          <a:xfrm>
            <a:off x="7336961" y="4687629"/>
            <a:ext cx="944443" cy="295235"/>
          </a:xfrm>
          <a:prstGeom prst="rect">
            <a:avLst/>
          </a:prstGeom>
        </p:spPr>
        <p:txBody>
          <a:bodyPr vert="horz" lIns="68580" tIns="34290" rIns="68580" bIns="3429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500" b="1" dirty="0">
              <a:solidFill>
                <a:schemeClr val="bg1"/>
              </a:solidFill>
              <a:ea typeface="Verdana" panose="020B0604030504040204" pitchFamily="34" charset="0"/>
            </a:endParaRPr>
          </a:p>
        </p:txBody>
      </p:sp>
      <p:pic>
        <p:nvPicPr>
          <p:cNvPr id="59" name="Imagen 50">
            <a:extLst>
              <a:ext uri="{FF2B5EF4-FFF2-40B4-BE49-F238E27FC236}">
                <a16:creationId xmlns:a16="http://schemas.microsoft.com/office/drawing/2014/main" id="{9F76DB56-CE58-C746-2CFD-6966CA246611}"/>
              </a:ext>
            </a:extLst>
          </p:cNvPr>
          <p:cNvPicPr>
            <a:picLocks noChangeAspect="1"/>
          </p:cNvPicPr>
          <p:nvPr/>
        </p:nvPicPr>
        <p:blipFill>
          <a:blip r:embed="rId3"/>
          <a:stretch>
            <a:fillRect/>
          </a:stretch>
        </p:blipFill>
        <p:spPr>
          <a:xfrm>
            <a:off x="23502047" y="595907"/>
            <a:ext cx="1499641" cy="937440"/>
          </a:xfrm>
          <a:prstGeom prst="rect">
            <a:avLst/>
          </a:prstGeom>
        </p:spPr>
      </p:pic>
      <p:pic>
        <p:nvPicPr>
          <p:cNvPr id="46" name="Imagen 50">
            <a:extLst>
              <a:ext uri="{FF2B5EF4-FFF2-40B4-BE49-F238E27FC236}">
                <a16:creationId xmlns:a16="http://schemas.microsoft.com/office/drawing/2014/main" id="{D11CD33A-BA17-0852-FC7F-2825A7C14E4E}"/>
              </a:ext>
            </a:extLst>
          </p:cNvPr>
          <p:cNvPicPr>
            <a:picLocks noChangeAspect="1"/>
          </p:cNvPicPr>
          <p:nvPr/>
        </p:nvPicPr>
        <p:blipFill>
          <a:blip r:embed="rId3"/>
          <a:stretch>
            <a:fillRect/>
          </a:stretch>
        </p:blipFill>
        <p:spPr>
          <a:xfrm>
            <a:off x="2725594" y="880339"/>
            <a:ext cx="3020586" cy="1888197"/>
          </a:xfrm>
          <a:prstGeom prst="rect">
            <a:avLst/>
          </a:prstGeom>
        </p:spPr>
      </p:pic>
      <p:grpSp>
        <p:nvGrpSpPr>
          <p:cNvPr id="4" name="Group 3">
            <a:extLst>
              <a:ext uri="{FF2B5EF4-FFF2-40B4-BE49-F238E27FC236}">
                <a16:creationId xmlns:a16="http://schemas.microsoft.com/office/drawing/2014/main" id="{B8899F84-7B0E-1E5F-013A-CB1EB9A6A094}"/>
              </a:ext>
            </a:extLst>
          </p:cNvPr>
          <p:cNvGrpSpPr/>
          <p:nvPr/>
        </p:nvGrpSpPr>
        <p:grpSpPr>
          <a:xfrm>
            <a:off x="1053084" y="3658434"/>
            <a:ext cx="3011335" cy="841329"/>
            <a:chOff x="425232" y="3237650"/>
            <a:chExt cx="3011335" cy="841329"/>
          </a:xfrm>
        </p:grpSpPr>
        <p:pic>
          <p:nvPicPr>
            <p:cNvPr id="2" name="Picture 2" descr="Toxinas naturales en los alimentos marinos | Nutricion Personalizada">
              <a:extLst>
                <a:ext uri="{FF2B5EF4-FFF2-40B4-BE49-F238E27FC236}">
                  <a16:creationId xmlns:a16="http://schemas.microsoft.com/office/drawing/2014/main" id="{888AC5D3-E69B-4298-949F-D566ECA40E65}"/>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425232" y="3292181"/>
              <a:ext cx="1109493" cy="732266"/>
            </a:xfrm>
            <a:prstGeom prst="roundRect">
              <a:avLst>
                <a:gd name="adj" fmla="val 8594"/>
              </a:avLst>
            </a:prstGeom>
            <a:solidFill>
              <a:srgbClr val="FFFFFF">
                <a:shade val="85000"/>
              </a:srgbClr>
            </a:solidFill>
            <a:ln w="19050">
              <a:solidFill>
                <a:schemeClr val="accent1"/>
              </a:solidFill>
            </a:ln>
            <a:effectLst/>
          </p:spPr>
        </p:pic>
        <p:pic>
          <p:nvPicPr>
            <p:cNvPr id="60" name="Image 8">
              <a:extLst>
                <a:ext uri="{FF2B5EF4-FFF2-40B4-BE49-F238E27FC236}">
                  <a16:creationId xmlns:a16="http://schemas.microsoft.com/office/drawing/2014/main" id="{173E03DC-1ED9-68C7-5FA9-500B500688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6229" y="3383145"/>
              <a:ext cx="550338" cy="550338"/>
            </a:xfrm>
            <a:prstGeom prst="rect">
              <a:avLst/>
            </a:prstGeom>
          </p:spPr>
        </p:pic>
        <p:pic>
          <p:nvPicPr>
            <p:cNvPr id="61" name="Picture 60">
              <a:extLst>
                <a:ext uri="{FF2B5EF4-FFF2-40B4-BE49-F238E27FC236}">
                  <a16:creationId xmlns:a16="http://schemas.microsoft.com/office/drawing/2014/main" id="{DA5B8B32-E63C-1945-DEA4-925DB46794B6}"/>
                </a:ext>
              </a:extLst>
            </p:cNvPr>
            <p:cNvPicPr>
              <a:picLocks noChangeAspect="1"/>
            </p:cNvPicPr>
            <p:nvPr/>
          </p:nvPicPr>
          <p:blipFill>
            <a:blip r:embed="rId6"/>
            <a:stretch>
              <a:fillRect/>
            </a:stretch>
          </p:blipFill>
          <p:spPr>
            <a:xfrm>
              <a:off x="2147794" y="3237650"/>
              <a:ext cx="527500" cy="841329"/>
            </a:xfrm>
            <a:prstGeom prst="rect">
              <a:avLst/>
            </a:prstGeom>
          </p:spPr>
        </p:pic>
      </p:grpSp>
      <p:sp>
        <p:nvSpPr>
          <p:cNvPr id="5" name="Rectangle 4">
            <a:extLst>
              <a:ext uri="{FF2B5EF4-FFF2-40B4-BE49-F238E27FC236}">
                <a16:creationId xmlns:a16="http://schemas.microsoft.com/office/drawing/2014/main" id="{27833BE3-ADA1-3FE3-7194-9354B3147F0B}"/>
              </a:ext>
            </a:extLst>
          </p:cNvPr>
          <p:cNvSpPr/>
          <p:nvPr/>
        </p:nvSpPr>
        <p:spPr>
          <a:xfrm>
            <a:off x="908281" y="856063"/>
            <a:ext cx="4987486" cy="1973984"/>
          </a:xfrm>
          <a:prstGeom prst="rect">
            <a:avLst/>
          </a:prstGeom>
          <a:noFill/>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nvGrpSpPr>
          <p:cNvPr id="7" name="Group 6">
            <a:extLst>
              <a:ext uri="{FF2B5EF4-FFF2-40B4-BE49-F238E27FC236}">
                <a16:creationId xmlns:a16="http://schemas.microsoft.com/office/drawing/2014/main" id="{23FFD7CC-A009-1CB2-5692-2FF248E91560}"/>
              </a:ext>
            </a:extLst>
          </p:cNvPr>
          <p:cNvGrpSpPr/>
          <p:nvPr/>
        </p:nvGrpSpPr>
        <p:grpSpPr>
          <a:xfrm>
            <a:off x="4843246" y="3509258"/>
            <a:ext cx="3613386" cy="1092376"/>
            <a:chOff x="4296314" y="3509258"/>
            <a:chExt cx="3613386" cy="1092376"/>
          </a:xfrm>
        </p:grpSpPr>
        <p:pic>
          <p:nvPicPr>
            <p:cNvPr id="42" name="Picture 41">
              <a:extLst>
                <a:ext uri="{FF2B5EF4-FFF2-40B4-BE49-F238E27FC236}">
                  <a16:creationId xmlns:a16="http://schemas.microsoft.com/office/drawing/2014/main" id="{56B60925-8230-1240-A173-47195AE02A35}"/>
                </a:ext>
              </a:extLst>
            </p:cNvPr>
            <p:cNvPicPr>
              <a:picLocks noChangeAspect="1"/>
            </p:cNvPicPr>
            <p:nvPr/>
          </p:nvPicPr>
          <p:blipFill>
            <a:blip r:embed="rId7">
              <a:alphaModFix amt="85000"/>
            </a:blip>
            <a:stretch>
              <a:fillRect/>
            </a:stretch>
          </p:blipFill>
          <p:spPr>
            <a:xfrm>
              <a:off x="4296314" y="3555328"/>
              <a:ext cx="1550601" cy="1005178"/>
            </a:xfrm>
            <a:prstGeom prst="roundRect">
              <a:avLst>
                <a:gd name="adj" fmla="val 8594"/>
              </a:avLst>
            </a:prstGeom>
            <a:solidFill>
              <a:srgbClr val="FFFFFF">
                <a:shade val="85000"/>
              </a:srgbClr>
            </a:solidFill>
            <a:ln w="19050">
              <a:solidFill>
                <a:schemeClr val="accent1"/>
              </a:solidFill>
            </a:ln>
            <a:effectLst/>
          </p:spPr>
        </p:pic>
        <p:pic>
          <p:nvPicPr>
            <p:cNvPr id="11" name="Picture 10">
              <a:extLst>
                <a:ext uri="{FF2B5EF4-FFF2-40B4-BE49-F238E27FC236}">
                  <a16:creationId xmlns:a16="http://schemas.microsoft.com/office/drawing/2014/main" id="{AEE263B4-D906-177D-9EF5-5D0E0EADECD6}"/>
                </a:ext>
              </a:extLst>
            </p:cNvPr>
            <p:cNvPicPr>
              <a:picLocks noChangeAspect="1"/>
            </p:cNvPicPr>
            <p:nvPr/>
          </p:nvPicPr>
          <p:blipFill rotWithShape="1">
            <a:blip r:embed="rId8">
              <a:extLst>
                <a:ext uri="{28A0092B-C50C-407E-A947-70E740481C1C}">
                  <a14:useLocalDpi xmlns:a14="http://schemas.microsoft.com/office/drawing/2010/main" val="0"/>
                </a:ext>
              </a:extLst>
            </a:blip>
            <a:srcRect b="25871"/>
            <a:stretch/>
          </p:blipFill>
          <p:spPr>
            <a:xfrm>
              <a:off x="6104677" y="3509258"/>
              <a:ext cx="1805023" cy="1092376"/>
            </a:xfrm>
            <a:prstGeom prst="rect">
              <a:avLst/>
            </a:prstGeom>
          </p:spPr>
        </p:pic>
      </p:grpSp>
      <p:sp>
        <p:nvSpPr>
          <p:cNvPr id="6" name="TextBox 5">
            <a:extLst>
              <a:ext uri="{FF2B5EF4-FFF2-40B4-BE49-F238E27FC236}">
                <a16:creationId xmlns:a16="http://schemas.microsoft.com/office/drawing/2014/main" id="{2ECA2159-5AA7-3F3D-3C0B-3B839DEDA848}"/>
              </a:ext>
            </a:extLst>
          </p:cNvPr>
          <p:cNvSpPr txBox="1"/>
          <p:nvPr/>
        </p:nvSpPr>
        <p:spPr>
          <a:xfrm>
            <a:off x="1176364" y="3023080"/>
            <a:ext cx="2793552" cy="553998"/>
          </a:xfrm>
          <a:prstGeom prst="rect">
            <a:avLst/>
          </a:prstGeom>
          <a:noFill/>
        </p:spPr>
        <p:txBody>
          <a:bodyPr wrap="square" rtlCol="0">
            <a:spAutoFit/>
          </a:bodyPr>
          <a:lstStyle/>
          <a:p>
            <a:r>
              <a:rPr lang="en-ES" sz="1000" b="1"/>
              <a:t>Impacts on human health</a:t>
            </a:r>
          </a:p>
          <a:p>
            <a:r>
              <a:rPr lang="en-ES" sz="1000"/>
              <a:t>(Tubaro et al. 2011, </a:t>
            </a:r>
            <a:r>
              <a:rPr lang="en-US" sz="1000"/>
              <a:t>Toxicon 57, 478–495)</a:t>
            </a:r>
            <a:r>
              <a:rPr lang="en-ES" sz="1000">
                <a:effectLst/>
              </a:rPr>
              <a:t> </a:t>
            </a:r>
          </a:p>
          <a:p>
            <a:r>
              <a:rPr lang="en-ES" sz="1000"/>
              <a:t>not completely proven yet</a:t>
            </a:r>
          </a:p>
        </p:txBody>
      </p:sp>
      <p:sp>
        <p:nvSpPr>
          <p:cNvPr id="8" name="TextBox 7">
            <a:extLst>
              <a:ext uri="{FF2B5EF4-FFF2-40B4-BE49-F238E27FC236}">
                <a16:creationId xmlns:a16="http://schemas.microsoft.com/office/drawing/2014/main" id="{CD496468-0BAA-2A3F-5AA1-C1C8861496D2}"/>
              </a:ext>
            </a:extLst>
          </p:cNvPr>
          <p:cNvSpPr txBox="1"/>
          <p:nvPr/>
        </p:nvSpPr>
        <p:spPr>
          <a:xfrm>
            <a:off x="943011" y="4497169"/>
            <a:ext cx="1462253" cy="646331"/>
          </a:xfrm>
          <a:prstGeom prst="rect">
            <a:avLst/>
          </a:prstGeom>
          <a:noFill/>
        </p:spPr>
        <p:txBody>
          <a:bodyPr wrap="square" rtlCol="0">
            <a:spAutoFit/>
          </a:bodyPr>
          <a:lstStyle/>
          <a:p>
            <a:r>
              <a:rPr lang="en-ES" sz="1200"/>
              <a:t>In the tropics:</a:t>
            </a:r>
          </a:p>
          <a:p>
            <a:r>
              <a:rPr lang="en-ES" sz="1200"/>
              <a:t>seafood poisoning - palytoxicosis</a:t>
            </a:r>
          </a:p>
        </p:txBody>
      </p:sp>
      <p:sp>
        <p:nvSpPr>
          <p:cNvPr id="26" name="TextBox 25">
            <a:extLst>
              <a:ext uri="{FF2B5EF4-FFF2-40B4-BE49-F238E27FC236}">
                <a16:creationId xmlns:a16="http://schemas.microsoft.com/office/drawing/2014/main" id="{A175B128-029F-C6AE-229C-9FE490EBA15B}"/>
              </a:ext>
            </a:extLst>
          </p:cNvPr>
          <p:cNvSpPr txBox="1"/>
          <p:nvPr/>
        </p:nvSpPr>
        <p:spPr>
          <a:xfrm>
            <a:off x="2498315" y="4518795"/>
            <a:ext cx="1805023" cy="646331"/>
          </a:xfrm>
          <a:prstGeom prst="rect">
            <a:avLst/>
          </a:prstGeom>
          <a:noFill/>
        </p:spPr>
        <p:txBody>
          <a:bodyPr wrap="square" rtlCol="0">
            <a:spAutoFit/>
          </a:bodyPr>
          <a:lstStyle/>
          <a:p>
            <a:r>
              <a:rPr lang="en-ES" sz="1200"/>
              <a:t>In temperate latitudes:</a:t>
            </a:r>
          </a:p>
          <a:p>
            <a:r>
              <a:rPr lang="en-ES" sz="1200"/>
              <a:t>cutaneous and respiratory irritations</a:t>
            </a:r>
          </a:p>
        </p:txBody>
      </p:sp>
      <p:sp>
        <p:nvSpPr>
          <p:cNvPr id="28" name="Rectangle 27">
            <a:extLst>
              <a:ext uri="{FF2B5EF4-FFF2-40B4-BE49-F238E27FC236}">
                <a16:creationId xmlns:a16="http://schemas.microsoft.com/office/drawing/2014/main" id="{D9480D95-36E0-EC84-0D11-7FD5DE62F898}"/>
              </a:ext>
            </a:extLst>
          </p:cNvPr>
          <p:cNvSpPr/>
          <p:nvPr/>
        </p:nvSpPr>
        <p:spPr>
          <a:xfrm>
            <a:off x="918188" y="2976470"/>
            <a:ext cx="3557121" cy="2141817"/>
          </a:xfrm>
          <a:prstGeom prst="rect">
            <a:avLst/>
          </a:prstGeom>
          <a:noFill/>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0" name="Rectangle 29">
            <a:extLst>
              <a:ext uri="{FF2B5EF4-FFF2-40B4-BE49-F238E27FC236}">
                <a16:creationId xmlns:a16="http://schemas.microsoft.com/office/drawing/2014/main" id="{9D4C7448-E9FF-F2B1-3F98-0126513301F6}"/>
              </a:ext>
            </a:extLst>
          </p:cNvPr>
          <p:cNvSpPr/>
          <p:nvPr/>
        </p:nvSpPr>
        <p:spPr>
          <a:xfrm>
            <a:off x="4673718" y="2976469"/>
            <a:ext cx="3872078" cy="2141817"/>
          </a:xfrm>
          <a:prstGeom prst="rect">
            <a:avLst/>
          </a:prstGeom>
          <a:noFill/>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CADC1DA0-70F4-030D-F64C-905DCBED8886}"/>
              </a:ext>
            </a:extLst>
          </p:cNvPr>
          <p:cNvSpPr txBox="1"/>
          <p:nvPr/>
        </p:nvSpPr>
        <p:spPr>
          <a:xfrm>
            <a:off x="4724400" y="2982411"/>
            <a:ext cx="3705651" cy="553998"/>
          </a:xfrm>
          <a:prstGeom prst="rect">
            <a:avLst/>
          </a:prstGeom>
          <a:noFill/>
        </p:spPr>
        <p:txBody>
          <a:bodyPr wrap="square" rtlCol="0">
            <a:spAutoFit/>
          </a:bodyPr>
          <a:lstStyle/>
          <a:p>
            <a:r>
              <a:rPr lang="en-ES" sz="1000" b="1"/>
              <a:t>Impacts on fauna</a:t>
            </a:r>
          </a:p>
          <a:p>
            <a:r>
              <a:rPr lang="en-ES" sz="1000"/>
              <a:t>(</a:t>
            </a:r>
            <a:r>
              <a:rPr lang="es-ES" sz="1000"/>
              <a:t>review by Pavaux et al 2020;</a:t>
            </a:r>
            <a:r>
              <a:rPr lang="en-GB" sz="1000"/>
              <a:t> Front. Mar. Sci. 7:498</a:t>
            </a:r>
            <a:r>
              <a:rPr lang="en-US" sz="1000"/>
              <a:t>)</a:t>
            </a:r>
            <a:r>
              <a:rPr lang="en-ES" sz="1000">
                <a:effectLst/>
              </a:rPr>
              <a:t> </a:t>
            </a:r>
          </a:p>
          <a:p>
            <a:r>
              <a:rPr lang="en-ES" sz="1000"/>
              <a:t>mucus has a role in toxicity (Giussani et al. 2015, HA 44, 46-53</a:t>
            </a:r>
          </a:p>
        </p:txBody>
      </p:sp>
      <p:sp>
        <p:nvSpPr>
          <p:cNvPr id="33" name="TextBox 32">
            <a:extLst>
              <a:ext uri="{FF2B5EF4-FFF2-40B4-BE49-F238E27FC236}">
                <a16:creationId xmlns:a16="http://schemas.microsoft.com/office/drawing/2014/main" id="{0803BA6B-17F5-0188-CE77-9DF1648AB602}"/>
              </a:ext>
            </a:extLst>
          </p:cNvPr>
          <p:cNvSpPr txBox="1"/>
          <p:nvPr/>
        </p:nvSpPr>
        <p:spPr>
          <a:xfrm>
            <a:off x="4885477" y="4579424"/>
            <a:ext cx="1395751" cy="403441"/>
          </a:xfrm>
          <a:prstGeom prst="rect">
            <a:avLst/>
          </a:prstGeom>
          <a:noFill/>
        </p:spPr>
        <p:txBody>
          <a:bodyPr wrap="square" rtlCol="0">
            <a:spAutoFit/>
          </a:bodyPr>
          <a:lstStyle/>
          <a:p>
            <a:r>
              <a:rPr lang="en-ES" sz="1000"/>
              <a:t>Shears &amp; Ross 2009, HA 8, 916–925</a:t>
            </a:r>
          </a:p>
        </p:txBody>
      </p:sp>
      <p:sp>
        <p:nvSpPr>
          <p:cNvPr id="34" name="TextBox 33">
            <a:extLst>
              <a:ext uri="{FF2B5EF4-FFF2-40B4-BE49-F238E27FC236}">
                <a16:creationId xmlns:a16="http://schemas.microsoft.com/office/drawing/2014/main" id="{AFEEB627-460C-DD9B-5C33-F536BF4CD86D}"/>
              </a:ext>
            </a:extLst>
          </p:cNvPr>
          <p:cNvSpPr txBox="1"/>
          <p:nvPr/>
        </p:nvSpPr>
        <p:spPr>
          <a:xfrm>
            <a:off x="6851227" y="4548001"/>
            <a:ext cx="1649987" cy="400110"/>
          </a:xfrm>
          <a:prstGeom prst="rect">
            <a:avLst/>
          </a:prstGeom>
          <a:noFill/>
        </p:spPr>
        <p:txBody>
          <a:bodyPr wrap="square" rtlCol="0">
            <a:spAutoFit/>
          </a:bodyPr>
          <a:lstStyle/>
          <a:p>
            <a:r>
              <a:rPr lang="en-ES" sz="1000"/>
              <a:t>Shears &amp; Ross 2009,</a:t>
            </a:r>
          </a:p>
          <a:p>
            <a:r>
              <a:rPr lang="en-ES" sz="1000"/>
              <a:t>Biol Ambiente 17, 17-32</a:t>
            </a:r>
          </a:p>
        </p:txBody>
      </p:sp>
      <p:sp>
        <p:nvSpPr>
          <p:cNvPr id="38" name="TextBox 37">
            <a:extLst>
              <a:ext uri="{FF2B5EF4-FFF2-40B4-BE49-F238E27FC236}">
                <a16:creationId xmlns:a16="http://schemas.microsoft.com/office/drawing/2014/main" id="{1FF8556E-209F-20DA-254E-03AD89F87FBE}"/>
              </a:ext>
            </a:extLst>
          </p:cNvPr>
          <p:cNvSpPr txBox="1"/>
          <p:nvPr/>
        </p:nvSpPr>
        <p:spPr>
          <a:xfrm>
            <a:off x="6047214" y="1256348"/>
            <a:ext cx="2498582" cy="707886"/>
          </a:xfrm>
          <a:prstGeom prst="rect">
            <a:avLst/>
          </a:prstGeom>
          <a:noFill/>
          <a:ln>
            <a:solidFill>
              <a:srgbClr val="C00000"/>
            </a:solidFill>
          </a:ln>
        </p:spPr>
        <p:txBody>
          <a:bodyPr wrap="square" rtlCol="0">
            <a:spAutoFit/>
          </a:bodyPr>
          <a:lstStyle/>
          <a:p>
            <a:r>
              <a:rPr lang="es-ES" sz="1000" b="1">
                <a:solidFill>
                  <a:srgbClr val="C00000"/>
                </a:solidFill>
              </a:rPr>
              <a:t>New toxins: Liguriatoxins, Rivieratoxins</a:t>
            </a:r>
          </a:p>
          <a:p>
            <a:r>
              <a:rPr lang="es-ES" sz="1000" b="1">
                <a:solidFill>
                  <a:srgbClr val="C00000"/>
                </a:solidFill>
              </a:rPr>
              <a:t>Ternon et al. 2022</a:t>
            </a:r>
          </a:p>
          <a:p>
            <a:r>
              <a:rPr lang="en-GB" sz="1000" b="1">
                <a:solidFill>
                  <a:srgbClr val="C00000"/>
                </a:solidFill>
              </a:rPr>
              <a:t>https://doi.org/10.3390/toxins14040234</a:t>
            </a:r>
          </a:p>
        </p:txBody>
      </p:sp>
      <p:sp>
        <p:nvSpPr>
          <p:cNvPr id="39" name="TextBox 38">
            <a:extLst>
              <a:ext uri="{FF2B5EF4-FFF2-40B4-BE49-F238E27FC236}">
                <a16:creationId xmlns:a16="http://schemas.microsoft.com/office/drawing/2014/main" id="{80C66DC3-C80C-D1B7-F85A-6F555011604F}"/>
              </a:ext>
            </a:extLst>
          </p:cNvPr>
          <p:cNvSpPr txBox="1"/>
          <p:nvPr/>
        </p:nvSpPr>
        <p:spPr>
          <a:xfrm>
            <a:off x="1053084" y="1102460"/>
            <a:ext cx="1521063" cy="1323439"/>
          </a:xfrm>
          <a:prstGeom prst="rect">
            <a:avLst/>
          </a:prstGeom>
          <a:noFill/>
          <a:ln>
            <a:solidFill>
              <a:srgbClr val="C00000"/>
            </a:solidFill>
          </a:ln>
        </p:spPr>
        <p:txBody>
          <a:bodyPr wrap="square" rtlCol="0">
            <a:spAutoFit/>
          </a:bodyPr>
          <a:lstStyle/>
          <a:p>
            <a:r>
              <a:rPr lang="es-ES" sz="1000" b="1">
                <a:solidFill>
                  <a:srgbClr val="C00000"/>
                </a:solidFill>
              </a:rPr>
              <a:t>Palytoxin analogues:</a:t>
            </a:r>
          </a:p>
          <a:p>
            <a:r>
              <a:rPr lang="es-ES" sz="1000" b="1">
                <a:solidFill>
                  <a:srgbClr val="C00000"/>
                </a:solidFill>
              </a:rPr>
              <a:t>Ovatoxins a – k</a:t>
            </a:r>
          </a:p>
          <a:p>
            <a:r>
              <a:rPr lang="es-ES" sz="1000" b="1">
                <a:solidFill>
                  <a:srgbClr val="C00000"/>
                </a:solidFill>
              </a:rPr>
              <a:t>Ostreocins</a:t>
            </a:r>
          </a:p>
          <a:p>
            <a:r>
              <a:rPr lang="es-ES" sz="1000" b="1">
                <a:solidFill>
                  <a:srgbClr val="C00000"/>
                </a:solidFill>
              </a:rPr>
              <a:t>Mascarenetoxins</a:t>
            </a:r>
          </a:p>
          <a:p>
            <a:r>
              <a:rPr lang="es-ES" sz="1000" b="1">
                <a:solidFill>
                  <a:srgbClr val="C00000"/>
                </a:solidFill>
              </a:rPr>
              <a:t>Isobaric palytoxins</a:t>
            </a:r>
          </a:p>
          <a:p>
            <a:r>
              <a:rPr lang="es-ES" sz="1000" b="1">
                <a:solidFill>
                  <a:srgbClr val="C00000"/>
                </a:solidFill>
              </a:rPr>
              <a:t>Pavaux et al. 2020 (review, Front. Mar. Sci. 7:498). </a:t>
            </a:r>
            <a:endParaRPr lang="en-GB" sz="1000" b="1">
              <a:solidFill>
                <a:srgbClr val="C00000"/>
              </a:solidFill>
            </a:endParaRPr>
          </a:p>
        </p:txBody>
      </p:sp>
      <p:sp>
        <p:nvSpPr>
          <p:cNvPr id="9" name="TextBox 8">
            <a:extLst>
              <a:ext uri="{FF2B5EF4-FFF2-40B4-BE49-F238E27FC236}">
                <a16:creationId xmlns:a16="http://schemas.microsoft.com/office/drawing/2014/main" id="{DC66FDEF-9B19-3CB4-506C-A1268C771810}"/>
              </a:ext>
            </a:extLst>
          </p:cNvPr>
          <p:cNvSpPr txBox="1"/>
          <p:nvPr/>
        </p:nvSpPr>
        <p:spPr>
          <a:xfrm>
            <a:off x="24595" y="87492"/>
            <a:ext cx="8079648" cy="400110"/>
          </a:xfrm>
          <a:prstGeom prst="rect">
            <a:avLst/>
          </a:prstGeom>
          <a:noFill/>
        </p:spPr>
        <p:txBody>
          <a:bodyPr wrap="none" rtlCol="0">
            <a:spAutoFit/>
          </a:bodyPr>
          <a:lstStyle/>
          <a:p>
            <a:r>
              <a:rPr lang="en-GB" sz="2000" b="1">
                <a:solidFill>
                  <a:srgbClr val="0070C0"/>
                </a:solidFill>
              </a:rPr>
              <a:t>1. Generalities. </a:t>
            </a:r>
            <a:r>
              <a:rPr lang="en-ES" sz="2000" b="1">
                <a:solidFill>
                  <a:srgbClr val="0070C0"/>
                </a:solidFill>
              </a:rPr>
              <a:t>Toxins produced by different </a:t>
            </a:r>
            <a:r>
              <a:rPr lang="en-ES" sz="2000" b="1" i="1">
                <a:solidFill>
                  <a:srgbClr val="0070C0"/>
                </a:solidFill>
              </a:rPr>
              <a:t>Ostreopsis </a:t>
            </a:r>
            <a:r>
              <a:rPr lang="en-ES" sz="2000" b="1">
                <a:solidFill>
                  <a:srgbClr val="0070C0"/>
                </a:solidFill>
              </a:rPr>
              <a:t>species</a:t>
            </a:r>
            <a:endParaRPr lang="en-GB" sz="2000" b="1">
              <a:solidFill>
                <a:srgbClr val="0070C0"/>
              </a:solidFill>
            </a:endParaRPr>
          </a:p>
        </p:txBody>
      </p:sp>
      <p:pic>
        <p:nvPicPr>
          <p:cNvPr id="10" name="Picture 9">
            <a:extLst>
              <a:ext uri="{FF2B5EF4-FFF2-40B4-BE49-F238E27FC236}">
                <a16:creationId xmlns:a16="http://schemas.microsoft.com/office/drawing/2014/main" id="{0774F441-2FDF-DE4F-3CA4-F4CB2F5198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cxnSp>
        <p:nvCxnSpPr>
          <p:cNvPr id="12" name="Google Shape;101;p14">
            <a:extLst>
              <a:ext uri="{FF2B5EF4-FFF2-40B4-BE49-F238E27FC236}">
                <a16:creationId xmlns:a16="http://schemas.microsoft.com/office/drawing/2014/main" id="{07DE3CF8-2E96-FB1C-DC75-41292979C515}"/>
              </a:ext>
            </a:extLst>
          </p:cNvPr>
          <p:cNvCxnSpPr>
            <a:cxnSpLocks/>
          </p:cNvCxnSpPr>
          <p:nvPr/>
        </p:nvCxnSpPr>
        <p:spPr>
          <a:xfrm>
            <a:off x="0" y="476105"/>
            <a:ext cx="8104243" cy="27241"/>
          </a:xfrm>
          <a:prstGeom prst="straightConnector1">
            <a:avLst/>
          </a:prstGeom>
          <a:noFill/>
          <a:ln w="9525" cap="flat" cmpd="sng">
            <a:solidFill>
              <a:srgbClr val="4A7DBA"/>
            </a:solidFill>
            <a:prstDash val="solid"/>
            <a:round/>
            <a:headEnd type="none" w="sm" len="sm"/>
            <a:tailEnd type="none" w="sm" len="sm"/>
          </a:ln>
        </p:spPr>
      </p:cxnSp>
    </p:spTree>
    <p:extLst>
      <p:ext uri="{BB962C8B-B14F-4D97-AF65-F5344CB8AC3E}">
        <p14:creationId xmlns:p14="http://schemas.microsoft.com/office/powerpoint/2010/main" val="1859967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1"/>
          <p:cNvSpPr txBox="1">
            <a:spLocks noChangeArrowheads="1"/>
          </p:cNvSpPr>
          <p:nvPr/>
        </p:nvSpPr>
        <p:spPr bwMode="auto">
          <a:xfrm>
            <a:off x="419099" y="641138"/>
            <a:ext cx="8305800" cy="2846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8580" tIns="34290" rIns="68580" bIns="34290">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1400" b="1" dirty="0">
                <a:solidFill>
                  <a:srgbClr val="0070C0"/>
                </a:solidFill>
              </a:rPr>
              <a:t>Over the past 25 years, the presence of </a:t>
            </a:r>
            <a:r>
              <a:rPr lang="en-GB" sz="1400" b="1" i="1" dirty="0">
                <a:solidFill>
                  <a:srgbClr val="0070C0"/>
                </a:solidFill>
              </a:rPr>
              <a:t>Ostreopsis</a:t>
            </a:r>
            <a:r>
              <a:rPr lang="en-GB" sz="1400" b="1" dirty="0">
                <a:solidFill>
                  <a:srgbClr val="0070C0"/>
                </a:solidFill>
              </a:rPr>
              <a:t> microalgae has expanded from tropical to temperate areas</a:t>
            </a:r>
            <a:endParaRPr lang="es-ES_tradnl" sz="1400" b="1" dirty="0">
              <a:solidFill>
                <a:srgbClr val="0070C0"/>
              </a:solidFill>
            </a:endParaRPr>
          </a:p>
        </p:txBody>
      </p:sp>
      <p:grpSp>
        <p:nvGrpSpPr>
          <p:cNvPr id="6" name="Group 5">
            <a:extLst>
              <a:ext uri="{FF2B5EF4-FFF2-40B4-BE49-F238E27FC236}">
                <a16:creationId xmlns:a16="http://schemas.microsoft.com/office/drawing/2014/main" id="{24ED58F0-A6D8-8941-BF91-5F667424ED4B}"/>
              </a:ext>
            </a:extLst>
          </p:cNvPr>
          <p:cNvGrpSpPr>
            <a:grpSpLocks noChangeAspect="1"/>
          </p:cNvGrpSpPr>
          <p:nvPr/>
        </p:nvGrpSpPr>
        <p:grpSpPr>
          <a:xfrm>
            <a:off x="1085332" y="971549"/>
            <a:ext cx="6973335" cy="4095640"/>
            <a:chOff x="1183341" y="871550"/>
            <a:chExt cx="10019436" cy="5884703"/>
          </a:xfrm>
        </p:grpSpPr>
        <p:pic>
          <p:nvPicPr>
            <p:cNvPr id="7" name="Picture 6">
              <a:extLst>
                <a:ext uri="{FF2B5EF4-FFF2-40B4-BE49-F238E27FC236}">
                  <a16:creationId xmlns:a16="http://schemas.microsoft.com/office/drawing/2014/main" id="{FC6460E2-9959-074A-B4F1-122CE4601BB3}"/>
                </a:ext>
              </a:extLst>
            </p:cNvPr>
            <p:cNvPicPr>
              <a:picLocks noChangeAspect="1"/>
            </p:cNvPicPr>
            <p:nvPr/>
          </p:nvPicPr>
          <p:blipFill>
            <a:blip r:embed="rId3"/>
            <a:stretch>
              <a:fillRect/>
            </a:stretch>
          </p:blipFill>
          <p:spPr>
            <a:xfrm>
              <a:off x="1183341" y="871550"/>
              <a:ext cx="10019436" cy="5884703"/>
            </a:xfrm>
            <a:prstGeom prst="rect">
              <a:avLst/>
            </a:prstGeom>
          </p:spPr>
        </p:pic>
        <p:pic>
          <p:nvPicPr>
            <p:cNvPr id="8" name="Picture 7">
              <a:extLst>
                <a:ext uri="{FF2B5EF4-FFF2-40B4-BE49-F238E27FC236}">
                  <a16:creationId xmlns:a16="http://schemas.microsoft.com/office/drawing/2014/main" id="{3DD145C9-B017-434A-9D1E-FD7F883308CD}"/>
                </a:ext>
              </a:extLst>
            </p:cNvPr>
            <p:cNvPicPr>
              <a:picLocks noChangeAspect="1"/>
            </p:cNvPicPr>
            <p:nvPr/>
          </p:nvPicPr>
          <p:blipFill>
            <a:blip r:embed="rId4"/>
            <a:stretch>
              <a:fillRect/>
            </a:stretch>
          </p:blipFill>
          <p:spPr>
            <a:xfrm>
              <a:off x="5650903" y="1002927"/>
              <a:ext cx="5009926" cy="792168"/>
            </a:xfrm>
            <a:prstGeom prst="rect">
              <a:avLst/>
            </a:prstGeom>
          </p:spPr>
        </p:pic>
      </p:grpSp>
      <p:sp>
        <p:nvSpPr>
          <p:cNvPr id="3" name="TextBox 2">
            <a:extLst>
              <a:ext uri="{FF2B5EF4-FFF2-40B4-BE49-F238E27FC236}">
                <a16:creationId xmlns:a16="http://schemas.microsoft.com/office/drawing/2014/main" id="{72123266-C818-23BF-4F1B-7AA41BCC4E08}"/>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2. Biogeographic distribution of </a:t>
            </a:r>
            <a:r>
              <a:rPr lang="en-GB" sz="2000" b="1" i="1">
                <a:solidFill>
                  <a:srgbClr val="0070C0"/>
                </a:solidFill>
              </a:rPr>
              <a:t>Ostreopsis</a:t>
            </a:r>
          </a:p>
        </p:txBody>
      </p:sp>
      <p:pic>
        <p:nvPicPr>
          <p:cNvPr id="10" name="Picture 9">
            <a:extLst>
              <a:ext uri="{FF2B5EF4-FFF2-40B4-BE49-F238E27FC236}">
                <a16:creationId xmlns:a16="http://schemas.microsoft.com/office/drawing/2014/main" id="{C1F33635-4927-D1A3-DA2B-B5288FE663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cxnSp>
        <p:nvCxnSpPr>
          <p:cNvPr id="11" name="Google Shape;101;p14">
            <a:extLst>
              <a:ext uri="{FF2B5EF4-FFF2-40B4-BE49-F238E27FC236}">
                <a16:creationId xmlns:a16="http://schemas.microsoft.com/office/drawing/2014/main" id="{03363B03-15E7-C2D1-3AA1-21F38204316C}"/>
              </a:ext>
            </a:extLst>
          </p:cNvPr>
          <p:cNvCxnSpPr>
            <a:cxnSpLocks/>
          </p:cNvCxnSpPr>
          <p:nvPr/>
        </p:nvCxnSpPr>
        <p:spPr>
          <a:xfrm>
            <a:off x="0" y="396847"/>
            <a:ext cx="7772400" cy="3264"/>
          </a:xfrm>
          <a:prstGeom prst="straightConnector1">
            <a:avLst/>
          </a:prstGeom>
          <a:noFill/>
          <a:ln w="9525" cap="flat" cmpd="sng">
            <a:solidFill>
              <a:srgbClr val="4A7DBA"/>
            </a:solidFill>
            <a:prstDash val="solid"/>
            <a:round/>
            <a:headEnd type="none" w="sm" len="sm"/>
            <a:tailEnd type="none" w="sm" len="sm"/>
          </a:ln>
        </p:spPr>
      </p:cxnSp>
    </p:spTree>
    <p:extLst>
      <p:ext uri="{BB962C8B-B14F-4D97-AF65-F5344CB8AC3E}">
        <p14:creationId xmlns:p14="http://schemas.microsoft.com/office/powerpoint/2010/main" val="1970576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38F8CD-0F7F-314F-9EA3-C57EFBAA5B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4815" y="0"/>
            <a:ext cx="1279185" cy="578474"/>
          </a:xfrm>
          <a:prstGeom prst="rect">
            <a:avLst/>
          </a:prstGeom>
        </p:spPr>
      </p:pic>
      <p:grpSp>
        <p:nvGrpSpPr>
          <p:cNvPr id="2" name="Group 1">
            <a:extLst>
              <a:ext uri="{FF2B5EF4-FFF2-40B4-BE49-F238E27FC236}">
                <a16:creationId xmlns:a16="http://schemas.microsoft.com/office/drawing/2014/main" id="{CE33B799-61AA-D58F-AA22-BA66E6CE34C1}"/>
              </a:ext>
            </a:extLst>
          </p:cNvPr>
          <p:cNvGrpSpPr/>
          <p:nvPr/>
        </p:nvGrpSpPr>
        <p:grpSpPr>
          <a:xfrm>
            <a:off x="0" y="608943"/>
            <a:ext cx="9144000" cy="4020207"/>
            <a:chOff x="0" y="608943"/>
            <a:chExt cx="9144000" cy="4020207"/>
          </a:xfrm>
        </p:grpSpPr>
        <p:pic>
          <p:nvPicPr>
            <p:cNvPr id="6" name="Picture 5">
              <a:extLst>
                <a:ext uri="{FF2B5EF4-FFF2-40B4-BE49-F238E27FC236}">
                  <a16:creationId xmlns:a16="http://schemas.microsoft.com/office/drawing/2014/main" id="{488BC7AB-8133-3B46-8A68-FB0F38F757D4}"/>
                </a:ext>
              </a:extLst>
            </p:cNvPr>
            <p:cNvPicPr>
              <a:picLocks noChangeAspect="1"/>
            </p:cNvPicPr>
            <p:nvPr/>
          </p:nvPicPr>
          <p:blipFill>
            <a:blip r:embed="rId3"/>
            <a:stretch>
              <a:fillRect/>
            </a:stretch>
          </p:blipFill>
          <p:spPr>
            <a:xfrm>
              <a:off x="0" y="608943"/>
              <a:ext cx="9144000" cy="4020207"/>
            </a:xfrm>
            <a:prstGeom prst="rect">
              <a:avLst/>
            </a:prstGeom>
          </p:spPr>
        </p:pic>
        <p:sp>
          <p:nvSpPr>
            <p:cNvPr id="7" name="Rectangle 6">
              <a:extLst>
                <a:ext uri="{FF2B5EF4-FFF2-40B4-BE49-F238E27FC236}">
                  <a16:creationId xmlns:a16="http://schemas.microsoft.com/office/drawing/2014/main" id="{FD61A385-475C-F4CC-ED3A-2FE2DB51A4DF}"/>
                </a:ext>
              </a:extLst>
            </p:cNvPr>
            <p:cNvSpPr/>
            <p:nvPr/>
          </p:nvSpPr>
          <p:spPr bwMode="auto">
            <a:xfrm>
              <a:off x="76200" y="666750"/>
              <a:ext cx="381000" cy="381000"/>
            </a:xfrm>
            <a:prstGeom prst="rect">
              <a:avLst/>
            </a:prstGeom>
            <a:solidFill>
              <a:srgbClr val="F9F9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E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8" name="TextBox 7">
            <a:extLst>
              <a:ext uri="{FF2B5EF4-FFF2-40B4-BE49-F238E27FC236}">
                <a16:creationId xmlns:a16="http://schemas.microsoft.com/office/drawing/2014/main" id="{E71F6325-6491-18BB-4D78-5A096C24DA67}"/>
              </a:ext>
            </a:extLst>
          </p:cNvPr>
          <p:cNvSpPr txBox="1"/>
          <p:nvPr/>
        </p:nvSpPr>
        <p:spPr>
          <a:xfrm>
            <a:off x="5410200" y="4310756"/>
            <a:ext cx="3297698" cy="338554"/>
          </a:xfrm>
          <a:prstGeom prst="rect">
            <a:avLst/>
          </a:prstGeom>
          <a:noFill/>
        </p:spPr>
        <p:txBody>
          <a:bodyPr wrap="none" rtlCol="0">
            <a:spAutoFit/>
          </a:bodyPr>
          <a:lstStyle/>
          <a:p>
            <a:r>
              <a:rPr lang="en-ES" sz="1600">
                <a:solidFill>
                  <a:srgbClr val="37BFC1"/>
                </a:solidFill>
              </a:rPr>
              <a:t>Regular blooms at some beaches </a:t>
            </a:r>
          </a:p>
        </p:txBody>
      </p:sp>
      <p:sp>
        <p:nvSpPr>
          <p:cNvPr id="12" name="TextBox 11">
            <a:extLst>
              <a:ext uri="{FF2B5EF4-FFF2-40B4-BE49-F238E27FC236}">
                <a16:creationId xmlns:a16="http://schemas.microsoft.com/office/drawing/2014/main" id="{26374B91-F93C-8B16-A569-9D456C7F9573}"/>
              </a:ext>
            </a:extLst>
          </p:cNvPr>
          <p:cNvSpPr txBox="1"/>
          <p:nvPr/>
        </p:nvSpPr>
        <p:spPr>
          <a:xfrm>
            <a:off x="609600" y="3439238"/>
            <a:ext cx="1800792" cy="830997"/>
          </a:xfrm>
          <a:prstGeom prst="rect">
            <a:avLst/>
          </a:prstGeom>
          <a:noFill/>
        </p:spPr>
        <p:txBody>
          <a:bodyPr wrap="square" rtlCol="0">
            <a:spAutoFit/>
          </a:bodyPr>
          <a:lstStyle/>
          <a:p>
            <a:r>
              <a:rPr lang="en-ES" sz="1600">
                <a:solidFill>
                  <a:srgbClr val="37BFC1"/>
                </a:solidFill>
              </a:rPr>
              <a:t>New records of potential risk of ciguatera</a:t>
            </a:r>
          </a:p>
        </p:txBody>
      </p:sp>
      <p:sp>
        <p:nvSpPr>
          <p:cNvPr id="3" name="TextBox 2">
            <a:extLst>
              <a:ext uri="{FF2B5EF4-FFF2-40B4-BE49-F238E27FC236}">
                <a16:creationId xmlns:a16="http://schemas.microsoft.com/office/drawing/2014/main" id="{B203EAF9-4B8F-CBB4-9A83-F26F9022CF04}"/>
              </a:ext>
            </a:extLst>
          </p:cNvPr>
          <p:cNvSpPr txBox="1"/>
          <p:nvPr/>
        </p:nvSpPr>
        <p:spPr>
          <a:xfrm>
            <a:off x="5410200" y="647645"/>
            <a:ext cx="3733800" cy="1077218"/>
          </a:xfrm>
          <a:prstGeom prst="rect">
            <a:avLst/>
          </a:prstGeom>
          <a:noFill/>
        </p:spPr>
        <p:txBody>
          <a:bodyPr wrap="square" rtlCol="0">
            <a:spAutoFit/>
          </a:bodyPr>
          <a:lstStyle/>
          <a:p>
            <a:r>
              <a:rPr lang="en-ES" sz="1600">
                <a:highlight>
                  <a:srgbClr val="FFFFFF"/>
                </a:highlight>
              </a:rPr>
              <a:t>In conclusion, main HAB risks derive from high biomass blooms, that reduce water quality, impacts on tourism (main economic activity in the area)</a:t>
            </a:r>
          </a:p>
        </p:txBody>
      </p:sp>
      <p:sp>
        <p:nvSpPr>
          <p:cNvPr id="5" name="TextBox 4">
            <a:extLst>
              <a:ext uri="{FF2B5EF4-FFF2-40B4-BE49-F238E27FC236}">
                <a16:creationId xmlns:a16="http://schemas.microsoft.com/office/drawing/2014/main" id="{30B64862-6114-BD42-8610-C9314F45D9EA}"/>
              </a:ext>
            </a:extLst>
          </p:cNvPr>
          <p:cNvSpPr txBox="1"/>
          <p:nvPr/>
        </p:nvSpPr>
        <p:spPr>
          <a:xfrm>
            <a:off x="391549" y="4730261"/>
            <a:ext cx="6667500" cy="338554"/>
          </a:xfrm>
          <a:prstGeom prst="rect">
            <a:avLst/>
          </a:prstGeom>
          <a:noFill/>
        </p:spPr>
        <p:txBody>
          <a:bodyPr wrap="square">
            <a:spAutoFit/>
          </a:bodyPr>
          <a:lstStyle/>
          <a:p>
            <a:r>
              <a:rPr lang="en-GB" sz="1600" b="1"/>
              <a:t>HABs in the Mediterranean. Zingone el al. 2021. </a:t>
            </a:r>
            <a:r>
              <a:rPr lang="en-GB" sz="1600" b="1" i="1"/>
              <a:t>Harmful Algae 102</a:t>
            </a:r>
            <a:endParaRPr lang="en-GB" sz="1600" b="1"/>
          </a:p>
        </p:txBody>
      </p:sp>
      <p:sp>
        <p:nvSpPr>
          <p:cNvPr id="13" name="TextBox 12">
            <a:extLst>
              <a:ext uri="{FF2B5EF4-FFF2-40B4-BE49-F238E27FC236}">
                <a16:creationId xmlns:a16="http://schemas.microsoft.com/office/drawing/2014/main" id="{6FB72F42-E9E7-2220-447C-BD6AB95ACBEE}"/>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2. Biogeographic distribution of </a:t>
            </a:r>
            <a:r>
              <a:rPr lang="en-GB" sz="2000" b="1" i="1">
                <a:solidFill>
                  <a:srgbClr val="0070C0"/>
                </a:solidFill>
              </a:rPr>
              <a:t>Ostreopsis</a:t>
            </a:r>
          </a:p>
        </p:txBody>
      </p:sp>
      <p:cxnSp>
        <p:nvCxnSpPr>
          <p:cNvPr id="14" name="Google Shape;101;p14">
            <a:extLst>
              <a:ext uri="{FF2B5EF4-FFF2-40B4-BE49-F238E27FC236}">
                <a16:creationId xmlns:a16="http://schemas.microsoft.com/office/drawing/2014/main" id="{312BCC95-32FF-D4E6-EA4B-7D4AB5DFA919}"/>
              </a:ext>
            </a:extLst>
          </p:cNvPr>
          <p:cNvCxnSpPr>
            <a:cxnSpLocks/>
          </p:cNvCxnSpPr>
          <p:nvPr/>
        </p:nvCxnSpPr>
        <p:spPr>
          <a:xfrm>
            <a:off x="0" y="396847"/>
            <a:ext cx="7543800" cy="3264"/>
          </a:xfrm>
          <a:prstGeom prst="straightConnector1">
            <a:avLst/>
          </a:prstGeom>
          <a:noFill/>
          <a:ln w="9525" cap="flat" cmpd="sng">
            <a:solidFill>
              <a:srgbClr val="4A7DBA"/>
            </a:solidFill>
            <a:prstDash val="solid"/>
            <a:round/>
            <a:headEnd type="none" w="sm" len="sm"/>
            <a:tailEnd type="none" w="sm" len="sm"/>
          </a:ln>
        </p:spPr>
      </p:cxnSp>
    </p:spTree>
    <p:extLst>
      <p:ext uri="{BB962C8B-B14F-4D97-AF65-F5344CB8AC3E}">
        <p14:creationId xmlns:p14="http://schemas.microsoft.com/office/powerpoint/2010/main" val="141287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1">
            <a:extLst>
              <a:ext uri="{FF2B5EF4-FFF2-40B4-BE49-F238E27FC236}">
                <a16:creationId xmlns:a16="http://schemas.microsoft.com/office/drawing/2014/main" id="{C24E70D3-D26A-904D-9EC8-E655601F84CF}"/>
              </a:ext>
            </a:extLst>
          </p:cNvPr>
          <p:cNvSpPr txBox="1">
            <a:spLocks noChangeArrowheads="1"/>
          </p:cNvSpPr>
          <p:nvPr/>
        </p:nvSpPr>
        <p:spPr bwMode="auto">
          <a:xfrm>
            <a:off x="4766823" y="590550"/>
            <a:ext cx="3205659" cy="13619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1650" b="1" dirty="0">
                <a:solidFill>
                  <a:srgbClr val="0070C0"/>
                </a:solidFill>
              </a:rPr>
              <a:t>August-September 2021:
- Senegal
- Basque country (Biarritz, Donosti) - &gt;700 affected people</a:t>
            </a:r>
            <a:endParaRPr lang="es-ES_tradnl" sz="1650" b="1" dirty="0">
              <a:solidFill>
                <a:srgbClr val="0070C0"/>
              </a:solidFill>
            </a:endParaRPr>
          </a:p>
        </p:txBody>
      </p:sp>
      <p:pic>
        <p:nvPicPr>
          <p:cNvPr id="3" name="Picture 2">
            <a:extLst>
              <a:ext uri="{FF2B5EF4-FFF2-40B4-BE49-F238E27FC236}">
                <a16:creationId xmlns:a16="http://schemas.microsoft.com/office/drawing/2014/main" id="{C53A5E8C-BDB4-DF47-8859-E9B96E3B8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1" y="590550"/>
            <a:ext cx="3184457" cy="4507231"/>
          </a:xfrm>
          <a:prstGeom prst="rect">
            <a:avLst/>
          </a:prstGeom>
        </p:spPr>
      </p:pic>
      <p:pic>
        <p:nvPicPr>
          <p:cNvPr id="5" name="Picture 2">
            <a:extLst>
              <a:ext uri="{FF2B5EF4-FFF2-40B4-BE49-F238E27FC236}">
                <a16:creationId xmlns:a16="http://schemas.microsoft.com/office/drawing/2014/main" id="{962E96E8-56D9-F648-A2B8-5E8B69FBEA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0" t="16424" r="20574" b="54392"/>
          <a:stretch/>
        </p:blipFill>
        <p:spPr bwMode="auto">
          <a:xfrm>
            <a:off x="3865160" y="2266950"/>
            <a:ext cx="5051388" cy="2732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7E1959D6-C4CE-904D-9B36-A38F392FBE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sp>
        <p:nvSpPr>
          <p:cNvPr id="2" name="TextBox 1">
            <a:extLst>
              <a:ext uri="{FF2B5EF4-FFF2-40B4-BE49-F238E27FC236}">
                <a16:creationId xmlns:a16="http://schemas.microsoft.com/office/drawing/2014/main" id="{7C07EAAC-BBA5-9AE1-93A8-F804F82F7BE5}"/>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2. Biogeographic distribution of </a:t>
            </a:r>
            <a:r>
              <a:rPr lang="en-GB" sz="2000" b="1" i="1">
                <a:solidFill>
                  <a:srgbClr val="0070C0"/>
                </a:solidFill>
              </a:rPr>
              <a:t>Ostreopsis</a:t>
            </a:r>
          </a:p>
        </p:txBody>
      </p:sp>
      <p:cxnSp>
        <p:nvCxnSpPr>
          <p:cNvPr id="4" name="Google Shape;101;p14">
            <a:extLst>
              <a:ext uri="{FF2B5EF4-FFF2-40B4-BE49-F238E27FC236}">
                <a16:creationId xmlns:a16="http://schemas.microsoft.com/office/drawing/2014/main" id="{3A812601-9041-C76D-90C2-F886E35F799E}"/>
              </a:ext>
            </a:extLst>
          </p:cNvPr>
          <p:cNvCxnSpPr>
            <a:cxnSpLocks/>
          </p:cNvCxnSpPr>
          <p:nvPr/>
        </p:nvCxnSpPr>
        <p:spPr>
          <a:xfrm>
            <a:off x="0" y="396847"/>
            <a:ext cx="7681480" cy="0"/>
          </a:xfrm>
          <a:prstGeom prst="straightConnector1">
            <a:avLst/>
          </a:prstGeom>
          <a:noFill/>
          <a:ln w="9525" cap="flat" cmpd="sng">
            <a:solidFill>
              <a:srgbClr val="4A7DBA"/>
            </a:solidFill>
            <a:prstDash val="solid"/>
            <a:round/>
            <a:headEnd type="none" w="sm" len="sm"/>
            <a:tailEnd type="none" w="sm" len="sm"/>
          </a:ln>
        </p:spPr>
      </p:cxnSp>
    </p:spTree>
    <p:extLst>
      <p:ext uri="{BB962C8B-B14F-4D97-AF65-F5344CB8AC3E}">
        <p14:creationId xmlns:p14="http://schemas.microsoft.com/office/powerpoint/2010/main" val="654724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820D9E-AD0D-3248-9821-6014EB801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9480"/>
            <a:ext cx="1279185" cy="578474"/>
          </a:xfrm>
          <a:prstGeom prst="rect">
            <a:avLst/>
          </a:prstGeom>
        </p:spPr>
      </p:pic>
      <p:sp>
        <p:nvSpPr>
          <p:cNvPr id="9" name="Titre 1">
            <a:extLst>
              <a:ext uri="{FF2B5EF4-FFF2-40B4-BE49-F238E27FC236}">
                <a16:creationId xmlns:a16="http://schemas.microsoft.com/office/drawing/2014/main" id="{042879C0-7703-1944-9FF3-4F7DF8F5E249}"/>
              </a:ext>
            </a:extLst>
          </p:cNvPr>
          <p:cNvSpPr txBox="1">
            <a:spLocks/>
          </p:cNvSpPr>
          <p:nvPr/>
        </p:nvSpPr>
        <p:spPr bwMode="auto">
          <a:xfrm>
            <a:off x="1066800" y="425946"/>
            <a:ext cx="6172200" cy="598517"/>
          </a:xfrm>
          <a:prstGeom prst="rect">
            <a:avLst/>
          </a:prstGeom>
          <a:noFill/>
          <a:ln w="9525">
            <a:noFill/>
            <a:miter lim="800000"/>
            <a:headEnd/>
            <a:tailEnd/>
          </a:ln>
          <a:effectLst>
            <a:outerShdw blurRad="50800" dist="12700" dir="81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2pPr>
            <a:lvl3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3pPr>
            <a:lvl4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4pPr>
            <a:lvl5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5pPr>
            <a:lvl6pPr marL="3429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6pPr>
            <a:lvl7pPr marL="6858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7pPr>
            <a:lvl8pPr marL="10287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8pPr>
            <a:lvl9pPr marL="13716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9pPr>
          </a:lstStyle>
          <a:p>
            <a:endParaRPr lang="fr-FR" sz="1800" i="1" kern="0" dirty="0">
              <a:solidFill>
                <a:schemeClr val="tx1"/>
              </a:solidFill>
            </a:endParaRPr>
          </a:p>
        </p:txBody>
      </p:sp>
      <p:pic>
        <p:nvPicPr>
          <p:cNvPr id="3" name="Picture 2">
            <a:extLst>
              <a:ext uri="{FF2B5EF4-FFF2-40B4-BE49-F238E27FC236}">
                <a16:creationId xmlns:a16="http://schemas.microsoft.com/office/drawing/2014/main" id="{6896600B-D5FA-894C-8292-267B592C29EB}"/>
              </a:ext>
            </a:extLst>
          </p:cNvPr>
          <p:cNvPicPr>
            <a:picLocks noChangeAspect="1"/>
          </p:cNvPicPr>
          <p:nvPr/>
        </p:nvPicPr>
        <p:blipFill>
          <a:blip r:embed="rId4"/>
          <a:stretch>
            <a:fillRect/>
          </a:stretch>
        </p:blipFill>
        <p:spPr>
          <a:xfrm>
            <a:off x="0" y="1024463"/>
            <a:ext cx="9144000" cy="4413372"/>
          </a:xfrm>
          <a:prstGeom prst="rect">
            <a:avLst/>
          </a:prstGeom>
        </p:spPr>
      </p:pic>
      <p:sp>
        <p:nvSpPr>
          <p:cNvPr id="6" name="Titre 1">
            <a:extLst>
              <a:ext uri="{FF2B5EF4-FFF2-40B4-BE49-F238E27FC236}">
                <a16:creationId xmlns:a16="http://schemas.microsoft.com/office/drawing/2014/main" id="{4BA2F24C-F41A-1A4F-85A9-74FCCB68C906}"/>
              </a:ext>
            </a:extLst>
          </p:cNvPr>
          <p:cNvSpPr txBox="1">
            <a:spLocks/>
          </p:cNvSpPr>
          <p:nvPr/>
        </p:nvSpPr>
        <p:spPr bwMode="auto">
          <a:xfrm>
            <a:off x="1219200" y="288695"/>
            <a:ext cx="6172200" cy="598517"/>
          </a:xfrm>
          <a:prstGeom prst="rect">
            <a:avLst/>
          </a:prstGeom>
          <a:noFill/>
          <a:ln w="9525">
            <a:noFill/>
            <a:miter lim="800000"/>
            <a:headEnd/>
            <a:tailEnd/>
          </a:ln>
          <a:effectLst>
            <a:outerShdw blurRad="50800" dist="12700" dir="81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2pPr>
            <a:lvl3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3pPr>
            <a:lvl4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4pPr>
            <a:lvl5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5pPr>
            <a:lvl6pPr marL="3429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6pPr>
            <a:lvl7pPr marL="6858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7pPr>
            <a:lvl8pPr marL="10287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8pPr>
            <a:lvl9pPr marL="1371600" algn="ctr" rtl="0" fontAlgn="base">
              <a:spcBef>
                <a:spcPct val="0"/>
              </a:spcBef>
              <a:spcAft>
                <a:spcPct val="0"/>
              </a:spcAft>
              <a:defRPr sz="3300">
                <a:solidFill>
                  <a:schemeClr val="tx2"/>
                </a:solidFill>
                <a:effectLst>
                  <a:outerShdw blurRad="38100" dist="38100" dir="2700000" algn="tl">
                    <a:srgbClr val="FFFFFF"/>
                  </a:outerShdw>
                </a:effectLst>
                <a:latin typeface="Arial" charset="0"/>
                <a:ea typeface="MS Pゴシック" pitchFamily="-92" charset="-128"/>
                <a:cs typeface="MS Pゴシック" pitchFamily="-92" charset="-128"/>
              </a:defRPr>
            </a:lvl9pPr>
          </a:lstStyle>
          <a:p>
            <a:r>
              <a:rPr lang="en-GB" sz="1800" kern="0" dirty="0">
                <a:solidFill>
                  <a:schemeClr val="tx1"/>
                </a:solidFill>
                <a:ea typeface="Times New Roman" panose="02020603050405020304" pitchFamily="18" charset="0"/>
              </a:rPr>
              <a:t>RAMOGE ACCORD (www.ramoge.org)</a:t>
            </a:r>
            <a:endParaRPr lang="fr-FR" sz="1800" i="1" kern="0" dirty="0">
              <a:solidFill>
                <a:schemeClr val="tx1"/>
              </a:solidFill>
            </a:endParaRPr>
          </a:p>
        </p:txBody>
      </p:sp>
      <p:sp>
        <p:nvSpPr>
          <p:cNvPr id="2" name="TextBox 1">
            <a:extLst>
              <a:ext uri="{FF2B5EF4-FFF2-40B4-BE49-F238E27FC236}">
                <a16:creationId xmlns:a16="http://schemas.microsoft.com/office/drawing/2014/main" id="{C1A36FFF-3C34-6232-1CA5-A49C9128C089}"/>
              </a:ext>
            </a:extLst>
          </p:cNvPr>
          <p:cNvSpPr txBox="1"/>
          <p:nvPr/>
        </p:nvSpPr>
        <p:spPr>
          <a:xfrm>
            <a:off x="76199" y="1"/>
            <a:ext cx="7605281" cy="400110"/>
          </a:xfrm>
          <a:prstGeom prst="rect">
            <a:avLst/>
          </a:prstGeom>
          <a:noFill/>
        </p:spPr>
        <p:txBody>
          <a:bodyPr wrap="square">
            <a:spAutoFit/>
          </a:bodyPr>
          <a:lstStyle/>
          <a:p>
            <a:r>
              <a:rPr lang="en-GB" sz="2000" b="1">
                <a:solidFill>
                  <a:srgbClr val="0070C0"/>
                </a:solidFill>
              </a:rPr>
              <a:t>3. International coordination concerning </a:t>
            </a:r>
            <a:r>
              <a:rPr lang="en-GB" sz="2000" b="1" i="1">
                <a:solidFill>
                  <a:srgbClr val="0070C0"/>
                </a:solidFill>
              </a:rPr>
              <a:t>Ostreopsis</a:t>
            </a:r>
            <a:r>
              <a:rPr lang="en-GB" sz="2000" b="1">
                <a:solidFill>
                  <a:srgbClr val="0070C0"/>
                </a:solidFill>
              </a:rPr>
              <a:t> blooms</a:t>
            </a:r>
          </a:p>
        </p:txBody>
      </p:sp>
      <p:cxnSp>
        <p:nvCxnSpPr>
          <p:cNvPr id="4" name="Google Shape;101;p14">
            <a:extLst>
              <a:ext uri="{FF2B5EF4-FFF2-40B4-BE49-F238E27FC236}">
                <a16:creationId xmlns:a16="http://schemas.microsoft.com/office/drawing/2014/main" id="{722CCF4B-5ABD-DB52-0ED9-B4DFCC5C9B82}"/>
              </a:ext>
            </a:extLst>
          </p:cNvPr>
          <p:cNvCxnSpPr>
            <a:cxnSpLocks/>
          </p:cNvCxnSpPr>
          <p:nvPr/>
        </p:nvCxnSpPr>
        <p:spPr>
          <a:xfrm>
            <a:off x="0" y="396847"/>
            <a:ext cx="7681480" cy="29099"/>
          </a:xfrm>
          <a:prstGeom prst="straightConnector1">
            <a:avLst/>
          </a:prstGeom>
          <a:noFill/>
          <a:ln w="9525" cap="flat" cmpd="sng">
            <a:solidFill>
              <a:srgbClr val="4A7DBA"/>
            </a:solidFill>
            <a:prstDash val="solid"/>
            <a:round/>
            <a:headEnd type="none" w="sm" len="sm"/>
            <a:tailEnd type="none" w="sm" len="sm"/>
          </a:ln>
        </p:spPr>
      </p:cxnSp>
    </p:spTree>
    <p:extLst>
      <p:ext uri="{BB962C8B-B14F-4D97-AF65-F5344CB8AC3E}">
        <p14:creationId xmlns:p14="http://schemas.microsoft.com/office/powerpoint/2010/main" val="2543171359"/>
      </p:ext>
    </p:extLst>
  </p:cSld>
  <p:clrMapOvr>
    <a:masterClrMapping/>
  </p:clrMapOvr>
</p:sld>
</file>

<file path=ppt/theme/theme1.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Arial"/>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2004:Templates:Presentations:Designs:Blue Horizon</Template>
  <TotalTime>17343</TotalTime>
  <Words>1372</Words>
  <Application>Microsoft Macintosh PowerPoint</Application>
  <PresentationFormat>On-screen Show (16:9)</PresentationFormat>
  <Paragraphs>159</Paragraphs>
  <Slides>18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Narrow</vt:lpstr>
      <vt:lpstr>Calibri</vt:lpstr>
      <vt:lpstr>Times New Roman</vt:lpstr>
      <vt:lpstr>Verdana</vt:lpstr>
      <vt:lpstr>Wingdings</vt:lpstr>
      <vt:lpstr>Blue Horizon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Atlas production of ecosystem status, pressures and environmental risk index. Pressure: Ostreopsis
</vt:lpstr>
      <vt:lpstr>PowerPoint Presentation</vt:lpstr>
    </vt:vector>
  </TitlesOfParts>
  <Company>Ocean Sciences Department -- UCSC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GEOHAB Core Research Project--Harmful Algal Blooms In Upwelling Systems</dc:title>
  <dc:creator>Raphael Kudela</dc:creator>
  <cp:lastModifiedBy>Elisa Berdalet</cp:lastModifiedBy>
  <cp:revision>815</cp:revision>
  <cp:lastPrinted>2021-12-16T00:38:14Z</cp:lastPrinted>
  <dcterms:created xsi:type="dcterms:W3CDTF">2012-10-25T17:17:12Z</dcterms:created>
  <dcterms:modified xsi:type="dcterms:W3CDTF">2022-09-12T16:34:35Z</dcterms:modified>
</cp:coreProperties>
</file>